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8"/>
  </p:notesMasterIdLst>
  <p:sldIdLst>
    <p:sldId id="264" r:id="rId5"/>
    <p:sldId id="266" r:id="rId6"/>
    <p:sldId id="267" r:id="rId7"/>
  </p:sldIdLst>
  <p:sldSz cx="10693400" cy="7561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na Kaukab" initials="MK" lastIdx="1" clrIdx="0">
    <p:extLst>
      <p:ext uri="{19B8F6BF-5375-455C-9EA6-DF929625EA0E}">
        <p15:presenceInfo xmlns:p15="http://schemas.microsoft.com/office/powerpoint/2012/main" userId="6017c3b3362fb2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FEB"/>
    <a:srgbClr val="AA72D4"/>
    <a:srgbClr val="CDE23B"/>
    <a:srgbClr val="BED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3686" autoAdjust="0"/>
  </p:normalViewPr>
  <p:slideViewPr>
    <p:cSldViewPr>
      <p:cViewPr varScale="1">
        <p:scale>
          <a:sx n="66" d="100"/>
          <a:sy n="66" d="100"/>
        </p:scale>
        <p:origin x="1332" y="8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DBF04-4E9D-4894-8097-880E388D0839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B14A2-0333-463B-8125-186DA2DE3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0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B14A2-0333-463B-8125-186DA2DE33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08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1237457"/>
            <a:ext cx="9089390" cy="2632440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675" y="3971414"/>
            <a:ext cx="8020050" cy="1825554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63" indent="0" algn="ctr">
              <a:buNone/>
              <a:defRPr sz="2205"/>
            </a:lvl2pPr>
            <a:lvl3pPr marL="1008126" indent="0" algn="ctr">
              <a:buNone/>
              <a:defRPr sz="1985"/>
            </a:lvl3pPr>
            <a:lvl4pPr marL="1512189" indent="0" algn="ctr">
              <a:buNone/>
              <a:defRPr sz="1764"/>
            </a:lvl4pPr>
            <a:lvl5pPr marL="2016252" indent="0" algn="ctr">
              <a:buNone/>
              <a:defRPr sz="1764"/>
            </a:lvl5pPr>
            <a:lvl6pPr marL="2520315" indent="0" algn="ctr">
              <a:buNone/>
              <a:defRPr sz="1764"/>
            </a:lvl6pPr>
            <a:lvl7pPr marL="3024378" indent="0" algn="ctr">
              <a:buNone/>
              <a:defRPr sz="1764"/>
            </a:lvl7pPr>
            <a:lvl8pPr marL="3528441" indent="0" algn="ctr">
              <a:buNone/>
              <a:defRPr sz="1764"/>
            </a:lvl8pPr>
            <a:lvl9pPr marL="4032504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464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86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2465" y="402567"/>
            <a:ext cx="2305764" cy="64078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172" y="402567"/>
            <a:ext cx="6783626" cy="6407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4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30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602" y="1885067"/>
            <a:ext cx="9223058" cy="3145275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602" y="5060097"/>
            <a:ext cx="9223058" cy="165402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6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3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71" y="2012836"/>
            <a:ext cx="4544695" cy="479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534" y="2012836"/>
            <a:ext cx="4544695" cy="479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93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402569"/>
            <a:ext cx="9223058" cy="14614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5" y="1853560"/>
            <a:ext cx="4523809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5" y="2761961"/>
            <a:ext cx="4523809" cy="40624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534" y="1853560"/>
            <a:ext cx="4546088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534" y="2761961"/>
            <a:ext cx="4546088" cy="40624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4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8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87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088" y="1088683"/>
            <a:ext cx="5413534" cy="5373398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94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6088" y="1088683"/>
            <a:ext cx="5413534" cy="5373398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63" indent="0">
              <a:buNone/>
              <a:defRPr sz="3087"/>
            </a:lvl2pPr>
            <a:lvl3pPr marL="1008126" indent="0">
              <a:buNone/>
              <a:defRPr sz="2646"/>
            </a:lvl3pPr>
            <a:lvl4pPr marL="1512189" indent="0">
              <a:buNone/>
              <a:defRPr sz="2205"/>
            </a:lvl4pPr>
            <a:lvl5pPr marL="2016252" indent="0">
              <a:buNone/>
              <a:defRPr sz="2205"/>
            </a:lvl5pPr>
            <a:lvl6pPr marL="2520315" indent="0">
              <a:buNone/>
              <a:defRPr sz="2205"/>
            </a:lvl6pPr>
            <a:lvl7pPr marL="3024378" indent="0">
              <a:buNone/>
              <a:defRPr sz="2205"/>
            </a:lvl7pPr>
            <a:lvl8pPr marL="3528441" indent="0">
              <a:buNone/>
              <a:defRPr sz="2205"/>
            </a:lvl8pPr>
            <a:lvl9pPr marL="4032504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64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71" y="402569"/>
            <a:ext cx="922305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71" y="2012836"/>
            <a:ext cx="922305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171" y="7008172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A3C7-89B9-4EF6-B57F-D39F49CA3890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2189" y="7008172"/>
            <a:ext cx="360902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2214" y="7008172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7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8126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32" indent="-252032" algn="l" defTabSz="1008126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95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158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221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84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8">
            <a:extLst>
              <a:ext uri="{FF2B5EF4-FFF2-40B4-BE49-F238E27FC236}">
                <a16:creationId xmlns:a16="http://schemas.microsoft.com/office/drawing/2014/main" id="{C659B347-717A-4775-86F7-E80D7AA39B7E}"/>
              </a:ext>
            </a:extLst>
          </p:cNvPr>
          <p:cNvSpPr txBox="1"/>
          <p:nvPr/>
        </p:nvSpPr>
        <p:spPr>
          <a:xfrm>
            <a:off x="9609" y="2004400"/>
            <a:ext cx="5337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400" b="1" dirty="0"/>
              <a:t>CONVERTING BETWEEN IMPERIAL AND METRIC UNITS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4AF125-4803-463D-8BBC-2B8DA2C29816}"/>
              </a:ext>
            </a:extLst>
          </p:cNvPr>
          <p:cNvSpPr txBox="1"/>
          <p:nvPr/>
        </p:nvSpPr>
        <p:spPr>
          <a:xfrm>
            <a:off x="720730" y="396035"/>
            <a:ext cx="997266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Length	</a:t>
            </a:r>
            <a:r>
              <a:rPr lang="en-GB" sz="1400" dirty="0"/>
              <a:t>is the distance of something measured.</a:t>
            </a:r>
          </a:p>
          <a:p>
            <a:r>
              <a:rPr lang="en-GB" sz="1400" b="1" dirty="0"/>
              <a:t>Capacity  	</a:t>
            </a:r>
            <a:r>
              <a:rPr lang="en-GB" sz="1400" dirty="0"/>
              <a:t>how much something can hold (generally liquid), commonly known as VOLUME</a:t>
            </a:r>
          </a:p>
          <a:p>
            <a:r>
              <a:rPr lang="en-GB" sz="1400" b="1" dirty="0"/>
              <a:t>Mass		</a:t>
            </a:r>
            <a:r>
              <a:rPr lang="en-GB" sz="1400" dirty="0"/>
              <a:t>is a measure of how much matter is in an object, commonly known as WEIGHT.</a:t>
            </a:r>
          </a:p>
          <a:p>
            <a:pPr marL="1787525" indent="-1787525"/>
            <a:r>
              <a:rPr lang="en-GB" sz="1400" b="1" dirty="0"/>
              <a:t>The Imperial system</a:t>
            </a:r>
            <a:r>
              <a:rPr lang="en-GB" sz="1400" dirty="0"/>
              <a:t> 	is a system of weights and measures originally developed in England. It consists of many different units of measurement, which are named differently and have different conversion factors.</a:t>
            </a:r>
          </a:p>
          <a:p>
            <a:pPr marL="1787525" indent="-1787525"/>
            <a:r>
              <a:rPr lang="en-GB" sz="1400" b="1" dirty="0"/>
              <a:t>The Metric system 	</a:t>
            </a:r>
            <a:r>
              <a:rPr lang="en-GB" sz="1400" dirty="0"/>
              <a:t>is a system of measurement that uses the </a:t>
            </a:r>
            <a:r>
              <a:rPr lang="en-GB" sz="1400" b="1" dirty="0"/>
              <a:t>meter</a:t>
            </a:r>
            <a:r>
              <a:rPr lang="en-GB" sz="1400" dirty="0"/>
              <a:t>, </a:t>
            </a:r>
            <a:r>
              <a:rPr lang="en-GB" sz="1400" b="1" dirty="0"/>
              <a:t>litre</a:t>
            </a:r>
            <a:r>
              <a:rPr lang="en-GB" sz="1400" dirty="0"/>
              <a:t>, and </a:t>
            </a:r>
            <a:r>
              <a:rPr lang="en-GB" sz="1400" b="1" dirty="0"/>
              <a:t>gram</a:t>
            </a:r>
            <a:r>
              <a:rPr lang="en-GB" sz="1400" dirty="0"/>
              <a:t> as base units of length (distance), capacity (volume), and weight (mass) respectively.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1345" y="102782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KS4 Mathematics Knowledge Organiser – Percentages – Part 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0BA61AB-B56E-42C0-A56C-20485277388B}"/>
              </a:ext>
            </a:extLst>
          </p:cNvPr>
          <p:cNvCxnSpPr/>
          <p:nvPr/>
        </p:nvCxnSpPr>
        <p:spPr>
          <a:xfrm>
            <a:off x="41075" y="2004400"/>
            <a:ext cx="1057622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 descr="A close up of a device&#10;&#10;Description automatically generated">
            <a:extLst>
              <a:ext uri="{FF2B5EF4-FFF2-40B4-BE49-F238E27FC236}">
                <a16:creationId xmlns:a16="http://schemas.microsoft.com/office/drawing/2014/main" id="{956BADD8-D861-418F-9855-E7E299A65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" y="414618"/>
            <a:ext cx="670039" cy="502529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2E2DA54C-8172-4129-B73D-EE12CA53A896}"/>
              </a:ext>
            </a:extLst>
          </p:cNvPr>
          <p:cNvSpPr/>
          <p:nvPr/>
        </p:nvSpPr>
        <p:spPr>
          <a:xfrm>
            <a:off x="0" y="7360749"/>
            <a:ext cx="10693400" cy="20051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73ABC47-8BE5-40F2-B60A-1B714BA72350}"/>
              </a:ext>
            </a:extLst>
          </p:cNvPr>
          <p:cNvSpPr/>
          <p:nvPr/>
        </p:nvSpPr>
        <p:spPr>
          <a:xfrm>
            <a:off x="0" y="0"/>
            <a:ext cx="10693400" cy="38385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AC93B20-65EA-4ECC-9390-A21A75946FEE}"/>
              </a:ext>
            </a:extLst>
          </p:cNvPr>
          <p:cNvSpPr txBox="1"/>
          <p:nvPr/>
        </p:nvSpPr>
        <p:spPr>
          <a:xfrm>
            <a:off x="2340867" y="82542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Year 7 Mathematics Knowledge Organiser – Multiplicative reasoning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5B0B8C-B70C-4683-AA82-68DAF86043C0}"/>
              </a:ext>
            </a:extLst>
          </p:cNvPr>
          <p:cNvSpPr txBox="1"/>
          <p:nvPr/>
        </p:nvSpPr>
        <p:spPr>
          <a:xfrm>
            <a:off x="4938823" y="267021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F7E6EA-DA63-4D77-AA86-378DE9728DFC}"/>
              </a:ext>
            </a:extLst>
          </p:cNvPr>
          <p:cNvSpPr txBox="1"/>
          <p:nvPr/>
        </p:nvSpPr>
        <p:spPr>
          <a:xfrm>
            <a:off x="4949455" y="267021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5401E0-BC79-431D-AAC9-100BEF7D81B9}"/>
              </a:ext>
            </a:extLst>
          </p:cNvPr>
          <p:cNvSpPr txBox="1"/>
          <p:nvPr/>
        </p:nvSpPr>
        <p:spPr>
          <a:xfrm>
            <a:off x="14058" y="2278852"/>
            <a:ext cx="2741305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400" b="1" dirty="0"/>
              <a:t>LENGTH</a:t>
            </a:r>
          </a:p>
          <a:p>
            <a:r>
              <a:rPr lang="en-GB" sz="1400" dirty="0"/>
              <a:t>1 inch ≈ 2.5 cm</a:t>
            </a:r>
            <a:br>
              <a:rPr lang="en-GB" sz="1400" dirty="0"/>
            </a:br>
            <a:r>
              <a:rPr lang="en-GB" sz="1400" dirty="0"/>
              <a:t>1 foot ≈ 30 cm </a:t>
            </a:r>
          </a:p>
          <a:p>
            <a:r>
              <a:rPr lang="en-GB" sz="1400" dirty="0"/>
              <a:t>1 yard ≈ 0.9 metre </a:t>
            </a:r>
          </a:p>
          <a:p>
            <a:pPr>
              <a:spcAft>
                <a:spcPts val="300"/>
              </a:spcAft>
            </a:pPr>
            <a:r>
              <a:rPr lang="en-GB" sz="1400" dirty="0"/>
              <a:t>1 mile ≈ 1.6 km</a:t>
            </a:r>
          </a:p>
          <a:p>
            <a:r>
              <a:rPr lang="en-GB" sz="1400" i="1" dirty="0"/>
              <a:t>Example: Estimate a length of half a metre in inches?</a:t>
            </a:r>
          </a:p>
          <a:p>
            <a:pPr indent="182563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Half a metre is 50 cm.</a:t>
            </a:r>
          </a:p>
          <a:p>
            <a:pPr indent="182563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 inch ≈ 2.5 cm.</a:t>
            </a:r>
          </a:p>
          <a:p>
            <a:pPr indent="182563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 ÷ 2.5 ≈ 20inches</a:t>
            </a:r>
          </a:p>
          <a:p>
            <a:endParaRPr lang="en-GB" sz="1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66E5A8-D8A7-4C8A-AB93-0A4B5FC5868D}"/>
              </a:ext>
            </a:extLst>
          </p:cNvPr>
          <p:cNvSpPr txBox="1"/>
          <p:nvPr/>
        </p:nvSpPr>
        <p:spPr>
          <a:xfrm>
            <a:off x="2765995" y="2312177"/>
            <a:ext cx="274130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400" b="1" dirty="0"/>
              <a:t>CAPACITY</a:t>
            </a:r>
            <a:r>
              <a:rPr lang="en-GB" sz="1400" dirty="0"/>
              <a:t> / VOLUME</a:t>
            </a:r>
          </a:p>
          <a:p>
            <a:r>
              <a:rPr lang="en-GB" sz="1400" dirty="0"/>
              <a:t>1 pint ≈ 0.6 litres (l) </a:t>
            </a:r>
          </a:p>
          <a:p>
            <a:r>
              <a:rPr lang="en-GB" sz="1400" dirty="0"/>
              <a:t>1 litre (l) ≈ 1.75 pints (</a:t>
            </a:r>
            <a:r>
              <a:rPr lang="en-GB" sz="1400" dirty="0" err="1"/>
              <a:t>pt</a:t>
            </a:r>
            <a:r>
              <a:rPr lang="en-GB" sz="1400" dirty="0"/>
              <a:t>) </a:t>
            </a:r>
          </a:p>
          <a:p>
            <a:pPr>
              <a:spcAft>
                <a:spcPts val="300"/>
              </a:spcAft>
            </a:pPr>
            <a:r>
              <a:rPr lang="en-GB" sz="1400" dirty="0"/>
              <a:t>1 gallon ≈ 4.5 litres.</a:t>
            </a:r>
          </a:p>
          <a:p>
            <a:r>
              <a:rPr lang="en-GB" sz="1400" i="1" dirty="0"/>
              <a:t>Example: How many litres are in 8 gallons of petrol?</a:t>
            </a:r>
          </a:p>
          <a:p>
            <a:pPr indent="174625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 gallon ≈ 4.5 litres</a:t>
            </a:r>
          </a:p>
          <a:p>
            <a:pPr indent="174625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 gallons = 8 × 4.5 = 36 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8E13BCF-EDBC-436E-AB13-B1C23B4953EB}"/>
              </a:ext>
            </a:extLst>
          </p:cNvPr>
          <p:cNvSpPr txBox="1"/>
          <p:nvPr/>
        </p:nvSpPr>
        <p:spPr>
          <a:xfrm>
            <a:off x="5411676" y="2307549"/>
            <a:ext cx="2741305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400" b="1" dirty="0"/>
              <a:t>MASS</a:t>
            </a:r>
            <a:r>
              <a:rPr lang="en-GB" sz="1400" dirty="0"/>
              <a:t> / WEIGHT</a:t>
            </a:r>
          </a:p>
          <a:p>
            <a:r>
              <a:rPr lang="en-GB" sz="1400" dirty="0"/>
              <a:t>1 kilogram (kg) ≈ 2.2 pounds (lb).</a:t>
            </a:r>
          </a:p>
          <a:p>
            <a:r>
              <a:rPr lang="en-GB" sz="1400" dirty="0"/>
              <a:t>1 pound (lb) ≈ half a kilogram.</a:t>
            </a:r>
          </a:p>
          <a:p>
            <a:pPr>
              <a:spcAft>
                <a:spcPts val="300"/>
              </a:spcAft>
            </a:pPr>
            <a:r>
              <a:rPr lang="en-GB" sz="1400" dirty="0"/>
              <a:t>1 stone (</a:t>
            </a:r>
            <a:r>
              <a:rPr lang="en-GB" sz="1400" dirty="0" err="1"/>
              <a:t>st</a:t>
            </a:r>
            <a:r>
              <a:rPr lang="en-GB" sz="1400" dirty="0"/>
              <a:t>) ≈ 6.5 kilograms (kg).</a:t>
            </a:r>
          </a:p>
          <a:p>
            <a:r>
              <a:rPr lang="en-GB" sz="1400" i="1" dirty="0"/>
              <a:t>Example: Estimate a mass of 7 pounds (lb) in kilograms (kg).</a:t>
            </a:r>
          </a:p>
          <a:p>
            <a:pPr marL="174625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 pound (lb) ≈ half a kilogram.</a:t>
            </a:r>
            <a:b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 lb = 0.5 × 7 = 3.5 kg</a:t>
            </a:r>
          </a:p>
          <a:p>
            <a:endParaRPr lang="en-GB" sz="14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AEC61DE-99A2-4F9B-8AD8-F05643522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164838"/>
              </p:ext>
            </p:extLst>
          </p:nvPr>
        </p:nvGraphicFramePr>
        <p:xfrm>
          <a:off x="234132" y="4521170"/>
          <a:ext cx="1777523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380">
                  <a:extLst>
                    <a:ext uri="{9D8B030D-6E8A-4147-A177-3AD203B41FA5}">
                      <a16:colId xmlns:a16="http://schemas.microsoft.com/office/drawing/2014/main" val="385294471"/>
                    </a:ext>
                  </a:extLst>
                </a:gridCol>
                <a:gridCol w="444381">
                  <a:extLst>
                    <a:ext uri="{9D8B030D-6E8A-4147-A177-3AD203B41FA5}">
                      <a16:colId xmlns:a16="http://schemas.microsoft.com/office/drawing/2014/main" val="3285709700"/>
                    </a:ext>
                  </a:extLst>
                </a:gridCol>
                <a:gridCol w="444381">
                  <a:extLst>
                    <a:ext uri="{9D8B030D-6E8A-4147-A177-3AD203B41FA5}">
                      <a16:colId xmlns:a16="http://schemas.microsoft.com/office/drawing/2014/main" val="2546608635"/>
                    </a:ext>
                  </a:extLst>
                </a:gridCol>
                <a:gridCol w="444381">
                  <a:extLst>
                    <a:ext uri="{9D8B030D-6E8A-4147-A177-3AD203B41FA5}">
                      <a16:colId xmlns:a16="http://schemas.microsoft.com/office/drawing/2014/main" val="3675771435"/>
                    </a:ext>
                  </a:extLst>
                </a:gridCol>
              </a:tblGrid>
              <a:tr h="153889"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702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35214"/>
                  </a:ext>
                </a:extLst>
              </a:tr>
            </a:tbl>
          </a:graphicData>
        </a:graphic>
      </p:graphicFrame>
      <p:sp>
        <p:nvSpPr>
          <p:cNvPr id="9" name="Arrow: Curved Up 8">
            <a:extLst>
              <a:ext uri="{FF2B5EF4-FFF2-40B4-BE49-F238E27FC236}">
                <a16:creationId xmlns:a16="http://schemas.microsoft.com/office/drawing/2014/main" id="{58CC7F7B-CEF1-48E6-8F3B-E6E2D53C4B19}"/>
              </a:ext>
            </a:extLst>
          </p:cNvPr>
          <p:cNvSpPr/>
          <p:nvPr/>
        </p:nvSpPr>
        <p:spPr>
          <a:xfrm>
            <a:off x="810196" y="5069810"/>
            <a:ext cx="504056" cy="200513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i="1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FE8722-73D8-4704-978B-B5A560B0063E}"/>
              </a:ext>
            </a:extLst>
          </p:cNvPr>
          <p:cNvSpPr txBox="1"/>
          <p:nvPr/>
        </p:nvSpPr>
        <p:spPr>
          <a:xfrm>
            <a:off x="870865" y="5012309"/>
            <a:ext cx="382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×2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60A9AC31-981D-413D-BBAC-12682ADE7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553304"/>
              </p:ext>
            </p:extLst>
          </p:nvPr>
        </p:nvGraphicFramePr>
        <p:xfrm>
          <a:off x="5650365" y="4206016"/>
          <a:ext cx="2287674" cy="558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767">
                  <a:extLst>
                    <a:ext uri="{9D8B030D-6E8A-4147-A177-3AD203B41FA5}">
                      <a16:colId xmlns:a16="http://schemas.microsoft.com/office/drawing/2014/main" val="385294471"/>
                    </a:ext>
                  </a:extLst>
                </a:gridCol>
                <a:gridCol w="463710">
                  <a:extLst>
                    <a:ext uri="{9D8B030D-6E8A-4147-A177-3AD203B41FA5}">
                      <a16:colId xmlns:a16="http://schemas.microsoft.com/office/drawing/2014/main" val="3285709700"/>
                    </a:ext>
                  </a:extLst>
                </a:gridCol>
                <a:gridCol w="386425">
                  <a:extLst>
                    <a:ext uri="{9D8B030D-6E8A-4147-A177-3AD203B41FA5}">
                      <a16:colId xmlns:a16="http://schemas.microsoft.com/office/drawing/2014/main" val="408561959"/>
                    </a:ext>
                  </a:extLst>
                </a:gridCol>
                <a:gridCol w="379886">
                  <a:extLst>
                    <a:ext uri="{9D8B030D-6E8A-4147-A177-3AD203B41FA5}">
                      <a16:colId xmlns:a16="http://schemas.microsoft.com/office/drawing/2014/main" val="3107045129"/>
                    </a:ext>
                  </a:extLst>
                </a:gridCol>
                <a:gridCol w="379886">
                  <a:extLst>
                    <a:ext uri="{9D8B030D-6E8A-4147-A177-3AD203B41FA5}">
                      <a16:colId xmlns:a16="http://schemas.microsoft.com/office/drawing/2014/main" val="3675771435"/>
                    </a:ext>
                  </a:extLst>
                </a:gridCol>
              </a:tblGrid>
              <a:tr h="284357"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702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35214"/>
                  </a:ext>
                </a:extLst>
              </a:tr>
            </a:tbl>
          </a:graphicData>
        </a:graphic>
      </p:graphicFrame>
      <p:sp>
        <p:nvSpPr>
          <p:cNvPr id="30" name="Arrow: Curved Up 29">
            <a:extLst>
              <a:ext uri="{FF2B5EF4-FFF2-40B4-BE49-F238E27FC236}">
                <a16:creationId xmlns:a16="http://schemas.microsoft.com/office/drawing/2014/main" id="{ACA0555F-496D-420B-A311-B7355F03AB4C}"/>
              </a:ext>
            </a:extLst>
          </p:cNvPr>
          <p:cNvSpPr/>
          <p:nvPr/>
        </p:nvSpPr>
        <p:spPr>
          <a:xfrm>
            <a:off x="6425871" y="4756719"/>
            <a:ext cx="504056" cy="200513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F5D57BE-89B8-49F8-8489-C29DEC264D2D}"/>
              </a:ext>
            </a:extLst>
          </p:cNvPr>
          <p:cNvSpPr txBox="1"/>
          <p:nvPr/>
        </p:nvSpPr>
        <p:spPr>
          <a:xfrm>
            <a:off x="6487092" y="4718475"/>
            <a:ext cx="382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×2</a:t>
            </a:r>
          </a:p>
        </p:txBody>
      </p:sp>
      <p:sp>
        <p:nvSpPr>
          <p:cNvPr id="32" name="Arrow: Curved Up 31">
            <a:extLst>
              <a:ext uri="{FF2B5EF4-FFF2-40B4-BE49-F238E27FC236}">
                <a16:creationId xmlns:a16="http://schemas.microsoft.com/office/drawing/2014/main" id="{C539BF4E-FFC7-48EC-9382-A57675B7A66C}"/>
              </a:ext>
            </a:extLst>
          </p:cNvPr>
          <p:cNvSpPr/>
          <p:nvPr/>
        </p:nvSpPr>
        <p:spPr>
          <a:xfrm>
            <a:off x="1312739" y="5073301"/>
            <a:ext cx="504056" cy="200513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i="1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C0D3CC-C79B-4005-84AD-E9AC30ECB9C2}"/>
              </a:ext>
            </a:extLst>
          </p:cNvPr>
          <p:cNvSpPr txBox="1"/>
          <p:nvPr/>
        </p:nvSpPr>
        <p:spPr>
          <a:xfrm>
            <a:off x="1373408" y="5015800"/>
            <a:ext cx="443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×10</a:t>
            </a:r>
          </a:p>
        </p:txBody>
      </p:sp>
      <p:sp>
        <p:nvSpPr>
          <p:cNvPr id="34" name="Arrow: Curved Up 33">
            <a:extLst>
              <a:ext uri="{FF2B5EF4-FFF2-40B4-BE49-F238E27FC236}">
                <a16:creationId xmlns:a16="http://schemas.microsoft.com/office/drawing/2014/main" id="{0366A8AC-4598-4FD9-990B-F24DB4A4EF7B}"/>
              </a:ext>
            </a:extLst>
          </p:cNvPr>
          <p:cNvSpPr/>
          <p:nvPr/>
        </p:nvSpPr>
        <p:spPr>
          <a:xfrm>
            <a:off x="6950518" y="4761679"/>
            <a:ext cx="504056" cy="200513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F70DA60-AEC9-4E08-8998-1B58B07F359A}"/>
              </a:ext>
            </a:extLst>
          </p:cNvPr>
          <p:cNvSpPr txBox="1"/>
          <p:nvPr/>
        </p:nvSpPr>
        <p:spPr>
          <a:xfrm>
            <a:off x="7010636" y="4732299"/>
            <a:ext cx="382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×3</a:t>
            </a: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34C62AA9-2905-463C-99C4-EE7A8392E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757472"/>
              </p:ext>
            </p:extLst>
          </p:nvPr>
        </p:nvGraphicFramePr>
        <p:xfrm>
          <a:off x="3024058" y="4223971"/>
          <a:ext cx="204982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291">
                  <a:extLst>
                    <a:ext uri="{9D8B030D-6E8A-4147-A177-3AD203B41FA5}">
                      <a16:colId xmlns:a16="http://schemas.microsoft.com/office/drawing/2014/main" val="38529447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2857097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546608635"/>
                    </a:ext>
                  </a:extLst>
                </a:gridCol>
                <a:gridCol w="488425">
                  <a:extLst>
                    <a:ext uri="{9D8B030D-6E8A-4147-A177-3AD203B41FA5}">
                      <a16:colId xmlns:a16="http://schemas.microsoft.com/office/drawing/2014/main" val="3675771435"/>
                    </a:ext>
                  </a:extLst>
                </a:gridCol>
              </a:tblGrid>
              <a:tr h="153889"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gallon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702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litre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35214"/>
                  </a:ext>
                </a:extLst>
              </a:tr>
            </a:tbl>
          </a:graphicData>
        </a:graphic>
      </p:graphicFrame>
      <p:sp>
        <p:nvSpPr>
          <p:cNvPr id="37" name="Arrow: Curved Up 36">
            <a:extLst>
              <a:ext uri="{FF2B5EF4-FFF2-40B4-BE49-F238E27FC236}">
                <a16:creationId xmlns:a16="http://schemas.microsoft.com/office/drawing/2014/main" id="{9F865450-D59A-4375-B25E-6E9D1D6EAAD0}"/>
              </a:ext>
            </a:extLst>
          </p:cNvPr>
          <p:cNvSpPr/>
          <p:nvPr/>
        </p:nvSpPr>
        <p:spPr>
          <a:xfrm>
            <a:off x="3824144" y="4791596"/>
            <a:ext cx="504056" cy="200513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i="1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6EA7914-C1C8-441D-AE60-2B9D05BFCF46}"/>
              </a:ext>
            </a:extLst>
          </p:cNvPr>
          <p:cNvSpPr txBox="1"/>
          <p:nvPr/>
        </p:nvSpPr>
        <p:spPr>
          <a:xfrm>
            <a:off x="3884813" y="4734095"/>
            <a:ext cx="382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×2</a:t>
            </a:r>
          </a:p>
        </p:txBody>
      </p:sp>
      <p:sp>
        <p:nvSpPr>
          <p:cNvPr id="39" name="Arrow: Curved Up 38">
            <a:extLst>
              <a:ext uri="{FF2B5EF4-FFF2-40B4-BE49-F238E27FC236}">
                <a16:creationId xmlns:a16="http://schemas.microsoft.com/office/drawing/2014/main" id="{A92CEB85-A55B-41A2-8E42-8517B56832C0}"/>
              </a:ext>
            </a:extLst>
          </p:cNvPr>
          <p:cNvSpPr/>
          <p:nvPr/>
        </p:nvSpPr>
        <p:spPr>
          <a:xfrm>
            <a:off x="4326687" y="4795087"/>
            <a:ext cx="504056" cy="200513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i="1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66F9C5D-9885-4712-A78F-DBEA78555476}"/>
              </a:ext>
            </a:extLst>
          </p:cNvPr>
          <p:cNvSpPr txBox="1"/>
          <p:nvPr/>
        </p:nvSpPr>
        <p:spPr>
          <a:xfrm>
            <a:off x="4387356" y="4737586"/>
            <a:ext cx="443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C6CED2-AB05-421C-AC23-9324F25593D2}"/>
              </a:ext>
            </a:extLst>
          </p:cNvPr>
          <p:cNvSpPr/>
          <p:nvPr/>
        </p:nvSpPr>
        <p:spPr>
          <a:xfrm>
            <a:off x="41075" y="5567693"/>
            <a:ext cx="285735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LENGTH</a:t>
            </a:r>
            <a:r>
              <a:rPr lang="en-GB" sz="1400" dirty="0"/>
              <a:t> - basic unit is metre (m)</a:t>
            </a:r>
          </a:p>
          <a:p>
            <a:r>
              <a:rPr lang="en-GB" sz="1400" b="1" dirty="0"/>
              <a:t>1 cm 	= 10 mm</a:t>
            </a:r>
          </a:p>
          <a:p>
            <a:r>
              <a:rPr lang="en-GB" sz="1400" b="1" dirty="0"/>
              <a:t>1 m 	= 100 cm</a:t>
            </a:r>
          </a:p>
          <a:p>
            <a:r>
              <a:rPr lang="en-GB" sz="1400" b="1" dirty="0"/>
              <a:t>1 km 	= 1000 m</a:t>
            </a:r>
          </a:p>
          <a:p>
            <a:r>
              <a:rPr lang="en-GB" sz="1400" i="1" dirty="0"/>
              <a:t>Example: Convert 3 m to millimetres.</a:t>
            </a:r>
          </a:p>
          <a:p>
            <a:pPr indent="177800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 m = 300 cm = 3000 mm</a:t>
            </a:r>
          </a:p>
          <a:p>
            <a:endParaRPr lang="en-GB" sz="14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7D87B70-6296-4334-ABFE-F77E89569BDB}"/>
              </a:ext>
            </a:extLst>
          </p:cNvPr>
          <p:cNvSpPr txBox="1"/>
          <p:nvPr/>
        </p:nvSpPr>
        <p:spPr>
          <a:xfrm>
            <a:off x="9609" y="5316853"/>
            <a:ext cx="5337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400" b="1" dirty="0"/>
              <a:t>CONVERTING METRIC UNITS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8EF9CF-7EF1-40B6-92A2-083F80756A86}"/>
              </a:ext>
            </a:extLst>
          </p:cNvPr>
          <p:cNvSpPr/>
          <p:nvPr/>
        </p:nvSpPr>
        <p:spPr>
          <a:xfrm>
            <a:off x="5507299" y="5564569"/>
            <a:ext cx="274130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MASS</a:t>
            </a:r>
            <a:r>
              <a:rPr lang="en-GB" sz="1400" dirty="0"/>
              <a:t> - basic unit is gram (g)</a:t>
            </a:r>
          </a:p>
          <a:p>
            <a:r>
              <a:rPr lang="de-DE" sz="1400" b="1" dirty="0"/>
              <a:t>1 g 	= 1000 mg 	</a:t>
            </a:r>
          </a:p>
          <a:p>
            <a:r>
              <a:rPr lang="de-DE" sz="1400" b="1" dirty="0"/>
              <a:t>1 kg 	= 1000 g</a:t>
            </a:r>
          </a:p>
          <a:p>
            <a:r>
              <a:rPr lang="de-DE" sz="1400" b="1" dirty="0"/>
              <a:t>1 t 	= 1000 kg </a:t>
            </a:r>
          </a:p>
          <a:p>
            <a:r>
              <a:rPr lang="en-GB" sz="1400" i="1" dirty="0"/>
              <a:t>Example: Convert 8700 mg to kilograms.</a:t>
            </a:r>
          </a:p>
          <a:p>
            <a:pPr indent="177800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8700 mg = 8.7 g = 0.0087 kg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C159F6-C249-4C00-9F2C-A1CDF7D98394}"/>
              </a:ext>
            </a:extLst>
          </p:cNvPr>
          <p:cNvSpPr/>
          <p:nvPr/>
        </p:nvSpPr>
        <p:spPr>
          <a:xfrm>
            <a:off x="2766417" y="5567693"/>
            <a:ext cx="27211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CAPACITY</a:t>
            </a:r>
            <a:r>
              <a:rPr lang="en-GB" sz="1400" dirty="0"/>
              <a:t> - basic unit is litre (l)</a:t>
            </a:r>
          </a:p>
          <a:p>
            <a:r>
              <a:rPr lang="de-DE" sz="1400" b="1" dirty="0"/>
              <a:t>1 l	= 1000 ml 	</a:t>
            </a:r>
          </a:p>
          <a:p>
            <a:r>
              <a:rPr lang="de-DE" sz="1400" i="1" dirty="0"/>
              <a:t>Example: </a:t>
            </a:r>
            <a:r>
              <a:rPr lang="en-GB" sz="1400" i="1" dirty="0"/>
              <a:t>Convert 5700 ml to litres. </a:t>
            </a:r>
          </a:p>
          <a:p>
            <a:pPr indent="177800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5700 ml = 5.7 l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FBA5D71-9914-46DF-AB11-936A21DC6E52}"/>
              </a:ext>
            </a:extLst>
          </p:cNvPr>
          <p:cNvCxnSpPr/>
          <p:nvPr/>
        </p:nvCxnSpPr>
        <p:spPr>
          <a:xfrm>
            <a:off x="58589" y="5330954"/>
            <a:ext cx="1057622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21CABB81-6F1E-4B4D-8D5B-CE2BDC835F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3926" y="5000434"/>
            <a:ext cx="2830594" cy="2392785"/>
          </a:xfrm>
          <a:prstGeom prst="rect">
            <a:avLst/>
          </a:prstGeom>
        </p:spPr>
      </p:pic>
      <p:sp>
        <p:nvSpPr>
          <p:cNvPr id="50" name="Arrow: Curved Up 49">
            <a:extLst>
              <a:ext uri="{FF2B5EF4-FFF2-40B4-BE49-F238E27FC236}">
                <a16:creationId xmlns:a16="http://schemas.microsoft.com/office/drawing/2014/main" id="{FCD116A8-AE3F-4717-996C-5AA983E68302}"/>
              </a:ext>
            </a:extLst>
          </p:cNvPr>
          <p:cNvSpPr/>
          <p:nvPr/>
        </p:nvSpPr>
        <p:spPr>
          <a:xfrm>
            <a:off x="6076121" y="7108510"/>
            <a:ext cx="796650" cy="234824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D8906C9-1053-40AF-A4A1-ABB3FAF2668C}"/>
              </a:ext>
            </a:extLst>
          </p:cNvPr>
          <p:cNvSpPr txBox="1"/>
          <p:nvPr/>
        </p:nvSpPr>
        <p:spPr>
          <a:xfrm>
            <a:off x="6138417" y="7045045"/>
            <a:ext cx="661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 1000</a:t>
            </a:r>
          </a:p>
        </p:txBody>
      </p:sp>
      <p:sp>
        <p:nvSpPr>
          <p:cNvPr id="54" name="Arrow: Curved Up 53">
            <a:extLst>
              <a:ext uri="{FF2B5EF4-FFF2-40B4-BE49-F238E27FC236}">
                <a16:creationId xmlns:a16="http://schemas.microsoft.com/office/drawing/2014/main" id="{27341446-7F8A-498C-8017-4962947F4194}"/>
              </a:ext>
            </a:extLst>
          </p:cNvPr>
          <p:cNvSpPr/>
          <p:nvPr/>
        </p:nvSpPr>
        <p:spPr>
          <a:xfrm>
            <a:off x="6811883" y="7094911"/>
            <a:ext cx="796650" cy="234824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A8A96B4-9AD1-4207-A2C3-DD6D3DB82EAF}"/>
              </a:ext>
            </a:extLst>
          </p:cNvPr>
          <p:cNvSpPr txBox="1"/>
          <p:nvPr/>
        </p:nvSpPr>
        <p:spPr>
          <a:xfrm>
            <a:off x="6883404" y="7045045"/>
            <a:ext cx="661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 1000</a:t>
            </a:r>
          </a:p>
        </p:txBody>
      </p:sp>
      <p:sp>
        <p:nvSpPr>
          <p:cNvPr id="57" name="Arrow: Curved Up 56">
            <a:extLst>
              <a:ext uri="{FF2B5EF4-FFF2-40B4-BE49-F238E27FC236}">
                <a16:creationId xmlns:a16="http://schemas.microsoft.com/office/drawing/2014/main" id="{D19EFEB2-5C83-46D8-90B6-1D81650405EB}"/>
              </a:ext>
            </a:extLst>
          </p:cNvPr>
          <p:cNvSpPr/>
          <p:nvPr/>
        </p:nvSpPr>
        <p:spPr>
          <a:xfrm>
            <a:off x="271603" y="6911023"/>
            <a:ext cx="796650" cy="234824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051A0E3-5667-4711-8721-5F633AA42D0C}"/>
              </a:ext>
            </a:extLst>
          </p:cNvPr>
          <p:cNvSpPr txBox="1"/>
          <p:nvPr/>
        </p:nvSpPr>
        <p:spPr>
          <a:xfrm>
            <a:off x="400125" y="6873538"/>
            <a:ext cx="661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 100</a:t>
            </a:r>
          </a:p>
        </p:txBody>
      </p:sp>
      <p:sp>
        <p:nvSpPr>
          <p:cNvPr id="59" name="Arrow: Curved Up 58">
            <a:extLst>
              <a:ext uri="{FF2B5EF4-FFF2-40B4-BE49-F238E27FC236}">
                <a16:creationId xmlns:a16="http://schemas.microsoft.com/office/drawing/2014/main" id="{976FB4E7-0FC4-4EBD-8F5C-F23665375CB2}"/>
              </a:ext>
            </a:extLst>
          </p:cNvPr>
          <p:cNvSpPr/>
          <p:nvPr/>
        </p:nvSpPr>
        <p:spPr>
          <a:xfrm>
            <a:off x="1007365" y="6897424"/>
            <a:ext cx="796650" cy="234824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9A777C4-6BB5-4C4D-B69C-343BCF2DB1EB}"/>
              </a:ext>
            </a:extLst>
          </p:cNvPr>
          <p:cNvSpPr txBox="1"/>
          <p:nvPr/>
        </p:nvSpPr>
        <p:spPr>
          <a:xfrm>
            <a:off x="1167924" y="6873538"/>
            <a:ext cx="661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 10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527BE65-AD89-4156-B901-7B5F1799C6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6041" y="6690089"/>
            <a:ext cx="2571840" cy="690942"/>
          </a:xfrm>
          <a:prstGeom prst="rect">
            <a:avLst/>
          </a:prstGeom>
        </p:spPr>
      </p:pic>
      <p:sp>
        <p:nvSpPr>
          <p:cNvPr id="61" name="Arrow: Curved Up 60">
            <a:extLst>
              <a:ext uri="{FF2B5EF4-FFF2-40B4-BE49-F238E27FC236}">
                <a16:creationId xmlns:a16="http://schemas.microsoft.com/office/drawing/2014/main" id="{F59F2268-BBEC-4D9D-98F1-BF38063D848A}"/>
              </a:ext>
            </a:extLst>
          </p:cNvPr>
          <p:cNvSpPr/>
          <p:nvPr/>
        </p:nvSpPr>
        <p:spPr>
          <a:xfrm>
            <a:off x="3189242" y="6435402"/>
            <a:ext cx="796650" cy="234824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F94C85A-B37F-448D-84FD-30C032F0FC62}"/>
              </a:ext>
            </a:extLst>
          </p:cNvPr>
          <p:cNvSpPr txBox="1"/>
          <p:nvPr/>
        </p:nvSpPr>
        <p:spPr>
          <a:xfrm>
            <a:off x="3261574" y="6397583"/>
            <a:ext cx="661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 1000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57E12E-192D-41CE-805E-7C751DD53D17}"/>
              </a:ext>
            </a:extLst>
          </p:cNvPr>
          <p:cNvSpPr txBox="1"/>
          <p:nvPr/>
        </p:nvSpPr>
        <p:spPr>
          <a:xfrm>
            <a:off x="8615202" y="31685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1kg ≈ 2.2 pounds</a:t>
            </a:r>
          </a:p>
        </p:txBody>
      </p:sp>
      <p:sp>
        <p:nvSpPr>
          <p:cNvPr id="49" name="Arrow: Curved Up 48">
            <a:extLst>
              <a:ext uri="{FF2B5EF4-FFF2-40B4-BE49-F238E27FC236}">
                <a16:creationId xmlns:a16="http://schemas.microsoft.com/office/drawing/2014/main" id="{8D1AEDB7-73EB-48F7-99DA-01715AADBAD9}"/>
              </a:ext>
            </a:extLst>
          </p:cNvPr>
          <p:cNvSpPr/>
          <p:nvPr/>
        </p:nvSpPr>
        <p:spPr>
          <a:xfrm>
            <a:off x="8803084" y="3548160"/>
            <a:ext cx="796650" cy="234824"/>
          </a:xfrm>
          <a:prstGeom prst="curvedUpArrow">
            <a:avLst/>
          </a:prstGeom>
          <a:solidFill>
            <a:srgbClr val="7030A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030A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3C72A1F-7738-4950-8E94-A9C58ED99A3A}"/>
              </a:ext>
            </a:extLst>
          </p:cNvPr>
          <p:cNvSpPr txBox="1"/>
          <p:nvPr/>
        </p:nvSpPr>
        <p:spPr>
          <a:xfrm>
            <a:off x="8931606" y="3510675"/>
            <a:ext cx="661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>
                <a:solidFill>
                  <a:srgbClr val="7030A0"/>
                </a:solidFill>
              </a:rPr>
              <a:t>×</a:t>
            </a:r>
            <a:r>
              <a:rPr lang="en-GB" sz="1200" i="1" dirty="0">
                <a:solidFill>
                  <a:srgbClr val="7030A0"/>
                </a:solidFill>
              </a:rPr>
              <a:t> 2.2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69BDCB7-C325-4F17-8A01-5090265B5B24}"/>
              </a:ext>
            </a:extLst>
          </p:cNvPr>
          <p:cNvSpPr txBox="1"/>
          <p:nvPr/>
        </p:nvSpPr>
        <p:spPr>
          <a:xfrm>
            <a:off x="8903923" y="2980128"/>
            <a:ext cx="661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7030A0"/>
                </a:solidFill>
              </a:rPr>
              <a:t>÷ 2.2</a:t>
            </a:r>
          </a:p>
        </p:txBody>
      </p:sp>
      <p:sp>
        <p:nvSpPr>
          <p:cNvPr id="64" name="Arrow: Curved Up 63">
            <a:extLst>
              <a:ext uri="{FF2B5EF4-FFF2-40B4-BE49-F238E27FC236}">
                <a16:creationId xmlns:a16="http://schemas.microsoft.com/office/drawing/2014/main" id="{ED56E222-C0E8-45AE-BACB-D45326522F2D}"/>
              </a:ext>
            </a:extLst>
          </p:cNvPr>
          <p:cNvSpPr/>
          <p:nvPr/>
        </p:nvSpPr>
        <p:spPr>
          <a:xfrm rot="10800000">
            <a:off x="8754656" y="2948929"/>
            <a:ext cx="796650" cy="234824"/>
          </a:xfrm>
          <a:prstGeom prst="curvedUpArrow">
            <a:avLst/>
          </a:prstGeom>
          <a:solidFill>
            <a:srgbClr val="7030A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4416C8-78A0-448D-9437-7DBC0A0A8FEC}"/>
              </a:ext>
            </a:extLst>
          </p:cNvPr>
          <p:cNvSpPr txBox="1"/>
          <p:nvPr/>
        </p:nvSpPr>
        <p:spPr>
          <a:xfrm>
            <a:off x="8729163" y="3765101"/>
            <a:ext cx="108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7030A0"/>
                </a:solidFill>
              </a:rPr>
              <a:t>To convert from kg to pounds: </a:t>
            </a:r>
            <a:r>
              <a:rPr lang="en-GB" sz="1000" b="1" dirty="0">
                <a:solidFill>
                  <a:srgbClr val="7030A0"/>
                </a:solidFill>
              </a:rPr>
              <a:t>multiply</a:t>
            </a:r>
            <a:r>
              <a:rPr lang="en-GB" sz="1000" dirty="0">
                <a:solidFill>
                  <a:srgbClr val="7030A0"/>
                </a:solidFill>
              </a:rPr>
              <a:t> by 2.2.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888744A-6BF2-4852-A816-0A75B3A2B02C}"/>
              </a:ext>
            </a:extLst>
          </p:cNvPr>
          <p:cNvSpPr txBox="1"/>
          <p:nvPr/>
        </p:nvSpPr>
        <p:spPr>
          <a:xfrm>
            <a:off x="8625834" y="2357611"/>
            <a:ext cx="108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7030A0"/>
                </a:solidFill>
              </a:rPr>
              <a:t>To convert from pounds to kg: </a:t>
            </a:r>
            <a:r>
              <a:rPr lang="en-GB" sz="1000" b="1" dirty="0">
                <a:solidFill>
                  <a:srgbClr val="7030A0"/>
                </a:solidFill>
              </a:rPr>
              <a:t>divide</a:t>
            </a:r>
            <a:r>
              <a:rPr lang="en-GB" sz="1000" dirty="0">
                <a:solidFill>
                  <a:srgbClr val="7030A0"/>
                </a:solidFill>
              </a:rPr>
              <a:t> by 2.2.</a:t>
            </a:r>
          </a:p>
        </p:txBody>
      </p:sp>
    </p:spTree>
    <p:extLst>
      <p:ext uri="{BB962C8B-B14F-4D97-AF65-F5344CB8AC3E}">
        <p14:creationId xmlns:p14="http://schemas.microsoft.com/office/powerpoint/2010/main" val="399576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2F2191-9523-46C8-A38E-F774558D6085}"/>
              </a:ext>
            </a:extLst>
          </p:cNvPr>
          <p:cNvSpPr/>
          <p:nvPr/>
        </p:nvSpPr>
        <p:spPr>
          <a:xfrm>
            <a:off x="0" y="7360749"/>
            <a:ext cx="10693400" cy="20051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7D4D70-63A5-479E-A710-819C0EE8E248}"/>
              </a:ext>
            </a:extLst>
          </p:cNvPr>
          <p:cNvSpPr/>
          <p:nvPr/>
        </p:nvSpPr>
        <p:spPr>
          <a:xfrm>
            <a:off x="0" y="0"/>
            <a:ext cx="10693400" cy="38385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DED532-16B9-499F-B77B-D71818285604}"/>
              </a:ext>
            </a:extLst>
          </p:cNvPr>
          <p:cNvSpPr txBox="1"/>
          <p:nvPr/>
        </p:nvSpPr>
        <p:spPr>
          <a:xfrm>
            <a:off x="2340867" y="82542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Year 7 Mathematics Knowledge Organiser – Multiplicative reasoning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3197CB-7446-4EA3-8230-58A3680A32F4}"/>
              </a:ext>
            </a:extLst>
          </p:cNvPr>
          <p:cNvSpPr/>
          <p:nvPr/>
        </p:nvSpPr>
        <p:spPr>
          <a:xfrm>
            <a:off x="882204" y="421782"/>
            <a:ext cx="5346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>
                <a:solidFill>
                  <a:srgbClr val="333333"/>
                </a:solidFill>
              </a:rPr>
              <a:t>A </a:t>
            </a:r>
            <a:r>
              <a:rPr lang="en-GB" sz="1400" b="1" dirty="0">
                <a:solidFill>
                  <a:srgbClr val="333333"/>
                </a:solidFill>
              </a:rPr>
              <a:t>ratio</a:t>
            </a:r>
            <a:r>
              <a:rPr lang="en-GB" sz="1400" dirty="0">
                <a:solidFill>
                  <a:srgbClr val="333333"/>
                </a:solidFill>
              </a:rPr>
              <a:t> shows the relative sizes of two or more values.</a:t>
            </a:r>
            <a:endParaRPr lang="en-GB" sz="1400" dirty="0"/>
          </a:p>
        </p:txBody>
      </p:sp>
      <p:pic>
        <p:nvPicPr>
          <p:cNvPr id="8" name="Picture 7" descr="A close up of a device&#10;&#10;Description automatically generated">
            <a:extLst>
              <a:ext uri="{FF2B5EF4-FFF2-40B4-BE49-F238E27FC236}">
                <a16:creationId xmlns:a16="http://schemas.microsoft.com/office/drawing/2014/main" id="{B646BD13-559B-41D8-A1FA-B9E30007DD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" y="414618"/>
            <a:ext cx="670039" cy="50252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7D5584-F19B-4EAB-9BC8-A5A8FEEEA93D}"/>
              </a:ext>
            </a:extLst>
          </p:cNvPr>
          <p:cNvCxnSpPr/>
          <p:nvPr/>
        </p:nvCxnSpPr>
        <p:spPr>
          <a:xfrm>
            <a:off x="58589" y="891579"/>
            <a:ext cx="1057622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9361B52-1B19-439E-9367-639A537873EF}"/>
                  </a:ext>
                </a:extLst>
              </p:cNvPr>
              <p:cNvSpPr txBox="1"/>
              <p:nvPr/>
            </p:nvSpPr>
            <p:spPr>
              <a:xfrm>
                <a:off x="0" y="911256"/>
                <a:ext cx="3474492" cy="6626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GB" sz="1400" b="1" dirty="0"/>
                  <a:t>SIMPLIFYING RATIO</a:t>
                </a:r>
              </a:p>
              <a:p>
                <a:pPr>
                  <a:spcAft>
                    <a:spcPts val="300"/>
                  </a:spcAft>
                </a:pPr>
                <a:r>
                  <a:rPr lang="en-GB" sz="1400" dirty="0"/>
                  <a:t>To simplify ratio, divide all parts of the ratio by the highest common factor.</a:t>
                </a:r>
              </a:p>
              <a:p>
                <a:r>
                  <a:rPr lang="en-GB" sz="1400" i="1" dirty="0"/>
                  <a:t>Example: Simplify ratio 4 : 12 : 16.</a:t>
                </a:r>
              </a:p>
              <a:p>
                <a:pPr algn="ctr"/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4 : 12 :16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1 : 3 : 4</a:t>
                </a:r>
              </a:p>
              <a:p>
                <a:r>
                  <a:rPr lang="en-GB" sz="1400" i="1" dirty="0"/>
                  <a:t>Example: Simplify ratio 2 hours : 75 minutes.</a:t>
                </a:r>
              </a:p>
              <a:p>
                <a:pPr algn="ctr"/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2 hours : 75 minutes</a:t>
                </a:r>
              </a:p>
              <a:p>
                <a:pPr algn="ctr"/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60 minutes : 75 minutes</a:t>
                </a:r>
              </a:p>
              <a:p>
                <a:pPr algn="ctr"/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60 : 75</a:t>
                </a:r>
              </a:p>
              <a:p>
                <a:pPr algn="ctr"/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4 : 5</a:t>
                </a:r>
              </a:p>
              <a:p>
                <a:pPr algn="ctr"/>
                <a:endParaRPr lang="en-GB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pPr algn="ctr">
                  <a:spcAft>
                    <a:spcPts val="600"/>
                  </a:spcAft>
                </a:pPr>
                <a:endParaRPr lang="en-GB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r>
                  <a:rPr lang="en-GB" sz="1400" i="1" dirty="0"/>
                  <a:t>Example: Simplify ratio 1.2 : 3.</a:t>
                </a:r>
              </a:p>
              <a:p>
                <a:pPr marL="342900" indent="-161925">
                  <a:buAutoNum type="arabicPeriod"/>
                </a:pP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Convert to whole numbers.</a:t>
                </a:r>
              </a:p>
              <a:p>
                <a:pPr marL="342900" indent="-161925">
                  <a:buAutoNum type="arabicPeriod"/>
                </a:pP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Simplify.</a:t>
                </a:r>
              </a:p>
              <a:p>
                <a:pPr algn="ctr"/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1.2 : 3</a:t>
                </a:r>
              </a:p>
              <a:p>
                <a:pPr algn="ctr"/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12 : 30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2 : 5</a:t>
                </a:r>
              </a:p>
              <a:p>
                <a:r>
                  <a:rPr lang="en-GB" sz="1400" i="1" dirty="0"/>
                  <a:t>Example: Simplify ratio 1 :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i="1" dirty="0"/>
                  <a:t>.</a:t>
                </a:r>
              </a:p>
              <a:p>
                <a:pPr marL="342900" indent="-161925">
                  <a:buAutoNum type="arabicPeriod"/>
                </a:pP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Convert to fractions with common denominator.</a:t>
                </a:r>
              </a:p>
              <a:p>
                <a:pPr marL="342900" indent="-161925">
                  <a:buAutoNum type="arabicPeriod"/>
                </a:pP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Simplify.</a:t>
                </a:r>
              </a:p>
              <a:p>
                <a:pPr algn="ctr">
                  <a:spcAft>
                    <a:spcPts val="300"/>
                  </a:spcAft>
                </a:pP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1 :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pPr algn="ctr"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pPr algn="ctr">
                  <a:spcAft>
                    <a:spcPts val="300"/>
                  </a:spcAft>
                </a:pP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4 : 15</a:t>
                </a:r>
              </a:p>
              <a:p>
                <a:endParaRPr lang="en-GB" sz="1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9361B52-1B19-439E-9367-639A537873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11256"/>
                <a:ext cx="3474492" cy="6626238"/>
              </a:xfrm>
              <a:prstGeom prst="rect">
                <a:avLst/>
              </a:prstGeom>
              <a:blipFill>
                <a:blip r:embed="rId3"/>
                <a:stretch>
                  <a:fillRect l="-526" t="-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rrow: Curved Up 1">
            <a:extLst>
              <a:ext uri="{FF2B5EF4-FFF2-40B4-BE49-F238E27FC236}">
                <a16:creationId xmlns:a16="http://schemas.microsoft.com/office/drawing/2014/main" id="{B94DE1F0-E121-4C07-8A14-3B89F571A87B}"/>
              </a:ext>
            </a:extLst>
          </p:cNvPr>
          <p:cNvSpPr/>
          <p:nvPr/>
        </p:nvSpPr>
        <p:spPr>
          <a:xfrm rot="5400000">
            <a:off x="939855" y="1987387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A0F2CC-C1A3-41F6-9A30-9770111F7418}"/>
              </a:ext>
            </a:extLst>
          </p:cNvPr>
          <p:cNvSpPr txBox="1"/>
          <p:nvPr/>
        </p:nvSpPr>
        <p:spPr>
          <a:xfrm>
            <a:off x="670242" y="1998816"/>
            <a:ext cx="374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÷4</a:t>
            </a:r>
          </a:p>
        </p:txBody>
      </p:sp>
      <p:sp>
        <p:nvSpPr>
          <p:cNvPr id="11" name="Arrow: Curved Up 10">
            <a:extLst>
              <a:ext uri="{FF2B5EF4-FFF2-40B4-BE49-F238E27FC236}">
                <a16:creationId xmlns:a16="http://schemas.microsoft.com/office/drawing/2014/main" id="{DE51B854-0B26-499F-B607-6BFEEE747897}"/>
              </a:ext>
            </a:extLst>
          </p:cNvPr>
          <p:cNvSpPr/>
          <p:nvPr/>
        </p:nvSpPr>
        <p:spPr>
          <a:xfrm rot="5400000" flipV="1">
            <a:off x="2136649" y="1979147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FDD982-8061-404F-B104-CF1F9A66E1CF}"/>
              </a:ext>
            </a:extLst>
          </p:cNvPr>
          <p:cNvSpPr txBox="1"/>
          <p:nvPr/>
        </p:nvSpPr>
        <p:spPr>
          <a:xfrm>
            <a:off x="2461378" y="1965674"/>
            <a:ext cx="374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÷4</a:t>
            </a:r>
          </a:p>
        </p:txBody>
      </p:sp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E35D1B53-A12D-48FB-9B78-C8543D5DC55B}"/>
              </a:ext>
            </a:extLst>
          </p:cNvPr>
          <p:cNvSpPr/>
          <p:nvPr/>
        </p:nvSpPr>
        <p:spPr>
          <a:xfrm rot="5400000">
            <a:off x="1023790" y="3113555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122F44-5A4F-41ED-8D91-8CCF9735F2C5}"/>
              </a:ext>
            </a:extLst>
          </p:cNvPr>
          <p:cNvSpPr txBox="1"/>
          <p:nvPr/>
        </p:nvSpPr>
        <p:spPr>
          <a:xfrm>
            <a:off x="689859" y="3124984"/>
            <a:ext cx="43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÷15</a:t>
            </a:r>
          </a:p>
        </p:txBody>
      </p:sp>
      <p:sp>
        <p:nvSpPr>
          <p:cNvPr id="15" name="Arrow: Curved Up 14">
            <a:extLst>
              <a:ext uri="{FF2B5EF4-FFF2-40B4-BE49-F238E27FC236}">
                <a16:creationId xmlns:a16="http://schemas.microsoft.com/office/drawing/2014/main" id="{128FC96F-87BB-4D40-B411-7EC2D83F262B}"/>
              </a:ext>
            </a:extLst>
          </p:cNvPr>
          <p:cNvSpPr/>
          <p:nvPr/>
        </p:nvSpPr>
        <p:spPr>
          <a:xfrm rot="5400000" flipV="1">
            <a:off x="2076158" y="3109819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44ACDD-FAC2-4ADC-B606-C74175ECEC24}"/>
              </a:ext>
            </a:extLst>
          </p:cNvPr>
          <p:cNvSpPr txBox="1"/>
          <p:nvPr/>
        </p:nvSpPr>
        <p:spPr>
          <a:xfrm>
            <a:off x="2400887" y="3096346"/>
            <a:ext cx="554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81DB4E-E386-47DB-BFF0-4F408DE3A580}"/>
              </a:ext>
            </a:extLst>
          </p:cNvPr>
          <p:cNvSpPr/>
          <p:nvPr/>
        </p:nvSpPr>
        <p:spPr>
          <a:xfrm>
            <a:off x="1836811" y="3462875"/>
            <a:ext cx="1008112" cy="43088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 more using the units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2C311F6-BFBF-4F10-9F57-0FCE312B9917}"/>
              </a:ext>
            </a:extLst>
          </p:cNvPr>
          <p:cNvCxnSpPr>
            <a:cxnSpLocks/>
            <a:stCxn id="17" idx="1"/>
          </p:cNvCxnSpPr>
          <p:nvPr/>
        </p:nvCxnSpPr>
        <p:spPr>
          <a:xfrm flipH="1" flipV="1">
            <a:off x="1707044" y="3390636"/>
            <a:ext cx="129767" cy="287683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66566A3-D91E-43AE-87F6-58F81D14479A}"/>
              </a:ext>
            </a:extLst>
          </p:cNvPr>
          <p:cNvSpPr/>
          <p:nvPr/>
        </p:nvSpPr>
        <p:spPr>
          <a:xfrm>
            <a:off x="9609" y="2595609"/>
            <a:ext cx="738188" cy="57708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convert to the same units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7E7F135-F19F-4882-A330-DDC21359EF43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747797" y="2884150"/>
            <a:ext cx="144016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D836AA9-7425-4791-8FE0-47B41496A903}"/>
              </a:ext>
            </a:extLst>
          </p:cNvPr>
          <p:cNvSpPr txBox="1"/>
          <p:nvPr/>
        </p:nvSpPr>
        <p:spPr>
          <a:xfrm>
            <a:off x="3444290" y="911256"/>
            <a:ext cx="34744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400" b="1" dirty="0"/>
              <a:t>SHARING IN THE RATIO</a:t>
            </a:r>
          </a:p>
          <a:p>
            <a:pPr>
              <a:spcAft>
                <a:spcPts val="300"/>
              </a:spcAft>
            </a:pPr>
            <a:r>
              <a:rPr lang="en-GB" sz="1400" dirty="0"/>
              <a:t>A ratio can also be used to share a quantity into parts.</a:t>
            </a:r>
          </a:p>
          <a:p>
            <a:r>
              <a:rPr lang="en-GB" sz="1400" i="1" dirty="0"/>
              <a:t>Example: </a:t>
            </a:r>
            <a:r>
              <a:rPr lang="en-US" sz="1400" i="1" dirty="0">
                <a:ln w="0"/>
              </a:rPr>
              <a:t>Share </a:t>
            </a:r>
            <a:r>
              <a:rPr lang="en-US" sz="1400" i="1" dirty="0">
                <a:ln w="0"/>
                <a:solidFill>
                  <a:srgbClr val="FF0000"/>
                </a:solidFill>
              </a:rPr>
              <a:t>30</a:t>
            </a:r>
            <a:r>
              <a:rPr lang="en-US" sz="1400" i="1" dirty="0">
                <a:ln w="0"/>
              </a:rPr>
              <a:t> sweets into a ratio of </a:t>
            </a:r>
            <a:r>
              <a:rPr lang="en-US" sz="1400" i="1" dirty="0">
                <a:ln w="0"/>
                <a:solidFill>
                  <a:schemeClr val="accent1">
                    <a:lumMod val="75000"/>
                  </a:schemeClr>
                </a:solidFill>
              </a:rPr>
              <a:t>2 </a:t>
            </a:r>
            <a:r>
              <a:rPr lang="en-US" sz="1400" i="1" dirty="0">
                <a:ln w="0"/>
              </a:rPr>
              <a:t>: </a:t>
            </a:r>
            <a:r>
              <a:rPr lang="en-US" sz="1400" i="1" dirty="0">
                <a:ln w="0"/>
                <a:solidFill>
                  <a:srgbClr val="00B050"/>
                </a:solidFill>
              </a:rPr>
              <a:t>3</a:t>
            </a:r>
            <a:r>
              <a:rPr lang="en-US" sz="1400" i="1" dirty="0">
                <a:ln w="0"/>
              </a:rPr>
              <a:t>.</a:t>
            </a:r>
          </a:p>
          <a:p>
            <a:pPr marL="180975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Total amount of parts = 2 + 3 = 5.</a:t>
            </a:r>
          </a:p>
          <a:p>
            <a:pPr marL="180975">
              <a:spcAft>
                <a:spcPts val="1200"/>
              </a:spcAft>
            </a:pPr>
            <a:endParaRPr lang="en-GB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80975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30 sweets are shared equally in 5 parts, each part contains 30 ÷ 5 = 6 sweets.</a:t>
            </a:r>
          </a:p>
          <a:p>
            <a:pPr>
              <a:spcAft>
                <a:spcPts val="600"/>
              </a:spcAft>
            </a:pP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400" i="1" dirty="0">
                <a:solidFill>
                  <a:schemeClr val="accent1">
                    <a:lumMod val="75000"/>
                  </a:schemeClr>
                </a:solidFill>
              </a:rPr>
              <a:t>		        2 </a:t>
            </a: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GB" sz="1400" i="1" dirty="0">
                <a:solidFill>
                  <a:srgbClr val="00B050"/>
                </a:solidFill>
              </a:rPr>
              <a:t>3</a:t>
            </a:r>
          </a:p>
          <a:p>
            <a:r>
              <a:rPr lang="en-GB" sz="1400" i="1" dirty="0">
                <a:solidFill>
                  <a:schemeClr val="accent1">
                    <a:lumMod val="75000"/>
                  </a:schemeClr>
                </a:solidFill>
              </a:rPr>
              <a:t>		      12</a:t>
            </a: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</a:t>
            </a:r>
            <a:r>
              <a:rPr lang="en-GB" sz="1400" i="1" dirty="0">
                <a:solidFill>
                  <a:srgbClr val="00B050"/>
                </a:solidFill>
              </a:rPr>
              <a:t>18</a:t>
            </a:r>
            <a:endParaRPr lang="en-GB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sz="1400" i="1" dirty="0">
              <a:solidFill>
                <a:srgbClr val="00B050"/>
              </a:solidFill>
            </a:endParaRP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819358BC-228D-4C0E-B8E9-8D655DA9E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311050"/>
              </p:ext>
            </p:extLst>
          </p:nvPr>
        </p:nvGraphicFramePr>
        <p:xfrm>
          <a:off x="4216729" y="2903189"/>
          <a:ext cx="175722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444">
                  <a:extLst>
                    <a:ext uri="{9D8B030D-6E8A-4147-A177-3AD203B41FA5}">
                      <a16:colId xmlns:a16="http://schemas.microsoft.com/office/drawing/2014/main" val="2664096399"/>
                    </a:ext>
                  </a:extLst>
                </a:gridCol>
                <a:gridCol w="351444">
                  <a:extLst>
                    <a:ext uri="{9D8B030D-6E8A-4147-A177-3AD203B41FA5}">
                      <a16:colId xmlns:a16="http://schemas.microsoft.com/office/drawing/2014/main" val="2407824033"/>
                    </a:ext>
                  </a:extLst>
                </a:gridCol>
                <a:gridCol w="351444">
                  <a:extLst>
                    <a:ext uri="{9D8B030D-6E8A-4147-A177-3AD203B41FA5}">
                      <a16:colId xmlns:a16="http://schemas.microsoft.com/office/drawing/2014/main" val="2014076445"/>
                    </a:ext>
                  </a:extLst>
                </a:gridCol>
                <a:gridCol w="351444">
                  <a:extLst>
                    <a:ext uri="{9D8B030D-6E8A-4147-A177-3AD203B41FA5}">
                      <a16:colId xmlns:a16="http://schemas.microsoft.com/office/drawing/2014/main" val="2616080826"/>
                    </a:ext>
                  </a:extLst>
                </a:gridCol>
                <a:gridCol w="351444">
                  <a:extLst>
                    <a:ext uri="{9D8B030D-6E8A-4147-A177-3AD203B41FA5}">
                      <a16:colId xmlns:a16="http://schemas.microsoft.com/office/drawing/2014/main" val="4076615683"/>
                    </a:ext>
                  </a:extLst>
                </a:gridCol>
              </a:tblGrid>
              <a:tr h="20208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889183"/>
                  </a:ext>
                </a:extLst>
              </a:tr>
            </a:tbl>
          </a:graphicData>
        </a:graphic>
      </p:graphicFrame>
      <p:sp>
        <p:nvSpPr>
          <p:cNvPr id="35" name="Arrow: Curved Up 34">
            <a:extLst>
              <a:ext uri="{FF2B5EF4-FFF2-40B4-BE49-F238E27FC236}">
                <a16:creationId xmlns:a16="http://schemas.microsoft.com/office/drawing/2014/main" id="{ECA7E945-2756-4C8F-B7E2-DE675A063C63}"/>
              </a:ext>
            </a:extLst>
          </p:cNvPr>
          <p:cNvSpPr/>
          <p:nvPr/>
        </p:nvSpPr>
        <p:spPr>
          <a:xfrm rot="5400000">
            <a:off x="4188063" y="3324108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E846036-F2C5-4109-92D3-9F58865B1283}"/>
              </a:ext>
            </a:extLst>
          </p:cNvPr>
          <p:cNvSpPr txBox="1"/>
          <p:nvPr/>
        </p:nvSpPr>
        <p:spPr>
          <a:xfrm>
            <a:off x="3904165" y="3336402"/>
            <a:ext cx="43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×6</a:t>
            </a:r>
          </a:p>
        </p:txBody>
      </p:sp>
      <p:sp>
        <p:nvSpPr>
          <p:cNvPr id="37" name="Arrow: Curved Up 36">
            <a:extLst>
              <a:ext uri="{FF2B5EF4-FFF2-40B4-BE49-F238E27FC236}">
                <a16:creationId xmlns:a16="http://schemas.microsoft.com/office/drawing/2014/main" id="{05DB2E46-5348-4F62-B06C-9C491F9F248A}"/>
              </a:ext>
            </a:extLst>
          </p:cNvPr>
          <p:cNvSpPr/>
          <p:nvPr/>
        </p:nvSpPr>
        <p:spPr>
          <a:xfrm rot="5400000" flipV="1">
            <a:off x="5280269" y="3327018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9E0254-2F42-48B2-A626-7CD3E0FB8557}"/>
              </a:ext>
            </a:extLst>
          </p:cNvPr>
          <p:cNvSpPr txBox="1"/>
          <p:nvPr/>
        </p:nvSpPr>
        <p:spPr>
          <a:xfrm>
            <a:off x="5604998" y="3313545"/>
            <a:ext cx="554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×6</a:t>
            </a:r>
          </a:p>
        </p:txBody>
      </p:sp>
      <p:sp>
        <p:nvSpPr>
          <p:cNvPr id="39" name="Arrow: Curved Up 38">
            <a:extLst>
              <a:ext uri="{FF2B5EF4-FFF2-40B4-BE49-F238E27FC236}">
                <a16:creationId xmlns:a16="http://schemas.microsoft.com/office/drawing/2014/main" id="{74929ED0-EAED-4D49-B5A7-C600A8C3A4AC}"/>
              </a:ext>
            </a:extLst>
          </p:cNvPr>
          <p:cNvSpPr/>
          <p:nvPr/>
        </p:nvSpPr>
        <p:spPr>
          <a:xfrm rot="5400000">
            <a:off x="1025080" y="4662446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B28669F-7972-4537-B3C8-B1BC1AF3ED6D}"/>
              </a:ext>
            </a:extLst>
          </p:cNvPr>
          <p:cNvSpPr txBox="1"/>
          <p:nvPr/>
        </p:nvSpPr>
        <p:spPr>
          <a:xfrm>
            <a:off x="691149" y="4673875"/>
            <a:ext cx="43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×10</a:t>
            </a:r>
          </a:p>
        </p:txBody>
      </p:sp>
      <p:sp>
        <p:nvSpPr>
          <p:cNvPr id="41" name="Arrow: Curved Up 40">
            <a:extLst>
              <a:ext uri="{FF2B5EF4-FFF2-40B4-BE49-F238E27FC236}">
                <a16:creationId xmlns:a16="http://schemas.microsoft.com/office/drawing/2014/main" id="{13E7E61A-B8AC-4F14-ACDD-620001BF8742}"/>
              </a:ext>
            </a:extLst>
          </p:cNvPr>
          <p:cNvSpPr/>
          <p:nvPr/>
        </p:nvSpPr>
        <p:spPr>
          <a:xfrm rot="5400000" flipV="1">
            <a:off x="2068402" y="4655176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3FCFE10-327E-4BDF-BEE8-4DA334D65EE6}"/>
              </a:ext>
            </a:extLst>
          </p:cNvPr>
          <p:cNvSpPr txBox="1"/>
          <p:nvPr/>
        </p:nvSpPr>
        <p:spPr>
          <a:xfrm>
            <a:off x="2393131" y="4641703"/>
            <a:ext cx="554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×10</a:t>
            </a:r>
          </a:p>
        </p:txBody>
      </p:sp>
      <p:sp>
        <p:nvSpPr>
          <p:cNvPr id="43" name="Arrow: Curved Up 42">
            <a:extLst>
              <a:ext uri="{FF2B5EF4-FFF2-40B4-BE49-F238E27FC236}">
                <a16:creationId xmlns:a16="http://schemas.microsoft.com/office/drawing/2014/main" id="{737BFDA9-83DA-4DE9-BDD3-13205C822F77}"/>
              </a:ext>
            </a:extLst>
          </p:cNvPr>
          <p:cNvSpPr/>
          <p:nvPr/>
        </p:nvSpPr>
        <p:spPr>
          <a:xfrm rot="5400000">
            <a:off x="1034996" y="4960606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C81CE73-EBE2-4A00-805C-DD3B673784EB}"/>
              </a:ext>
            </a:extLst>
          </p:cNvPr>
          <p:cNvSpPr txBox="1"/>
          <p:nvPr/>
        </p:nvSpPr>
        <p:spPr>
          <a:xfrm>
            <a:off x="701065" y="4972035"/>
            <a:ext cx="43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÷6</a:t>
            </a:r>
          </a:p>
        </p:txBody>
      </p:sp>
      <p:sp>
        <p:nvSpPr>
          <p:cNvPr id="45" name="Arrow: Curved Up 44">
            <a:extLst>
              <a:ext uri="{FF2B5EF4-FFF2-40B4-BE49-F238E27FC236}">
                <a16:creationId xmlns:a16="http://schemas.microsoft.com/office/drawing/2014/main" id="{11A9F1B9-B8D0-425C-BC74-187F66D36F6F}"/>
              </a:ext>
            </a:extLst>
          </p:cNvPr>
          <p:cNvSpPr/>
          <p:nvPr/>
        </p:nvSpPr>
        <p:spPr>
          <a:xfrm rot="5400000" flipV="1">
            <a:off x="2078318" y="4953336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3528B57-6353-4F19-B1B8-BFFB93CC83A9}"/>
              </a:ext>
            </a:extLst>
          </p:cNvPr>
          <p:cNvSpPr txBox="1"/>
          <p:nvPr/>
        </p:nvSpPr>
        <p:spPr>
          <a:xfrm>
            <a:off x="2403047" y="4939863"/>
            <a:ext cx="554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÷6</a:t>
            </a:r>
          </a:p>
        </p:txBody>
      </p:sp>
      <p:sp>
        <p:nvSpPr>
          <p:cNvPr id="47" name="Arrow: Curved Up 46">
            <a:extLst>
              <a:ext uri="{FF2B5EF4-FFF2-40B4-BE49-F238E27FC236}">
                <a16:creationId xmlns:a16="http://schemas.microsoft.com/office/drawing/2014/main" id="{142ACA61-0273-4947-85B7-9452C46B6A42}"/>
              </a:ext>
            </a:extLst>
          </p:cNvPr>
          <p:cNvSpPr/>
          <p:nvPr/>
        </p:nvSpPr>
        <p:spPr>
          <a:xfrm rot="5400000">
            <a:off x="1025080" y="6412631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Arrow: Curved Up 48">
            <a:extLst>
              <a:ext uri="{FF2B5EF4-FFF2-40B4-BE49-F238E27FC236}">
                <a16:creationId xmlns:a16="http://schemas.microsoft.com/office/drawing/2014/main" id="{4F57CDC3-86A7-4413-8DBF-E60650551C90}"/>
              </a:ext>
            </a:extLst>
          </p:cNvPr>
          <p:cNvSpPr/>
          <p:nvPr/>
        </p:nvSpPr>
        <p:spPr>
          <a:xfrm rot="5400000" flipV="1">
            <a:off x="2056158" y="6429841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BB3BD39-D79B-4E17-BE65-FD22960F88E0}"/>
              </a:ext>
            </a:extLst>
          </p:cNvPr>
          <p:cNvSpPr txBox="1"/>
          <p:nvPr/>
        </p:nvSpPr>
        <p:spPr>
          <a:xfrm>
            <a:off x="-53900" y="6284693"/>
            <a:ext cx="1043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common denominator</a:t>
            </a:r>
          </a:p>
        </p:txBody>
      </p:sp>
      <p:sp>
        <p:nvSpPr>
          <p:cNvPr id="51" name="Arrow: Curved Up 50">
            <a:extLst>
              <a:ext uri="{FF2B5EF4-FFF2-40B4-BE49-F238E27FC236}">
                <a16:creationId xmlns:a16="http://schemas.microsoft.com/office/drawing/2014/main" id="{DB3B38B4-C87B-4C32-AEFE-0DAB562D7334}"/>
              </a:ext>
            </a:extLst>
          </p:cNvPr>
          <p:cNvSpPr/>
          <p:nvPr/>
        </p:nvSpPr>
        <p:spPr>
          <a:xfrm rot="5400000">
            <a:off x="1034996" y="6710791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769CE2E-2371-4946-960E-2DDB4B6AC1B5}"/>
              </a:ext>
            </a:extLst>
          </p:cNvPr>
          <p:cNvSpPr txBox="1"/>
          <p:nvPr/>
        </p:nvSpPr>
        <p:spPr>
          <a:xfrm>
            <a:off x="701065" y="6722220"/>
            <a:ext cx="43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×4</a:t>
            </a:r>
          </a:p>
        </p:txBody>
      </p:sp>
      <p:sp>
        <p:nvSpPr>
          <p:cNvPr id="53" name="Arrow: Curved Up 52">
            <a:extLst>
              <a:ext uri="{FF2B5EF4-FFF2-40B4-BE49-F238E27FC236}">
                <a16:creationId xmlns:a16="http://schemas.microsoft.com/office/drawing/2014/main" id="{02A22F37-7034-4E8D-B3A7-A60C4F1E68CA}"/>
              </a:ext>
            </a:extLst>
          </p:cNvPr>
          <p:cNvSpPr/>
          <p:nvPr/>
        </p:nvSpPr>
        <p:spPr>
          <a:xfrm rot="5400000" flipV="1">
            <a:off x="2066074" y="6728001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12078DF-30EF-42AC-9276-A7E0AF5A000B}"/>
              </a:ext>
            </a:extLst>
          </p:cNvPr>
          <p:cNvSpPr txBox="1"/>
          <p:nvPr/>
        </p:nvSpPr>
        <p:spPr>
          <a:xfrm>
            <a:off x="2390803" y="6714528"/>
            <a:ext cx="554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×4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5EC87B9-16E9-4858-930A-4E7CAF540804}"/>
              </a:ext>
            </a:extLst>
          </p:cNvPr>
          <p:cNvCxnSpPr/>
          <p:nvPr/>
        </p:nvCxnSpPr>
        <p:spPr>
          <a:xfrm>
            <a:off x="3444290" y="891579"/>
            <a:ext cx="0" cy="646917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BC1B41C9-BF86-44B3-948E-74A759B97306}"/>
              </a:ext>
            </a:extLst>
          </p:cNvPr>
          <p:cNvSpPr/>
          <p:nvPr/>
        </p:nvSpPr>
        <p:spPr>
          <a:xfrm>
            <a:off x="3426696" y="3614066"/>
            <a:ext cx="352741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ln w="0"/>
              </a:rPr>
              <a:t>Example: Alison and Henry shared some money in a ratio of </a:t>
            </a:r>
            <a:r>
              <a:rPr lang="en-US" sz="1400" i="1" dirty="0">
                <a:ln w="0"/>
                <a:solidFill>
                  <a:schemeClr val="accent1">
                    <a:lumMod val="75000"/>
                  </a:schemeClr>
                </a:solidFill>
              </a:rPr>
              <a:t>3 </a:t>
            </a:r>
            <a:r>
              <a:rPr lang="en-US" sz="1400" i="1" dirty="0">
                <a:ln w="0"/>
              </a:rPr>
              <a:t>: </a:t>
            </a:r>
            <a:r>
              <a:rPr lang="en-US" sz="1400" i="1" dirty="0">
                <a:ln w="0"/>
                <a:solidFill>
                  <a:srgbClr val="00B050"/>
                </a:solidFill>
              </a:rPr>
              <a:t>5</a:t>
            </a:r>
            <a:r>
              <a:rPr lang="en-US" sz="1400" i="1" dirty="0">
                <a:ln w="0"/>
              </a:rPr>
              <a:t>. Henry got £10 as a result. How much money did they share?</a:t>
            </a:r>
          </a:p>
          <a:p>
            <a:pPr marL="180975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Total amount of parts = 3 + 5 = 8.</a:t>
            </a:r>
          </a:p>
          <a:p>
            <a:pPr marL="180975">
              <a:spcAft>
                <a:spcPts val="1200"/>
              </a:spcAft>
            </a:pPr>
            <a:endParaRPr lang="en-GB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80975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Henry received £10, this amount is shared in 5 parts. One part is worth 10 ÷ 5 = £2.</a:t>
            </a:r>
          </a:p>
          <a:p>
            <a:pPr marL="180975">
              <a:spcAft>
                <a:spcPts val="1200"/>
              </a:spcAft>
            </a:pPr>
            <a:endParaRPr lang="en-GB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80975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Therefore Alison received 3 × £2 = £6.</a:t>
            </a:r>
          </a:p>
          <a:p>
            <a:pPr marL="180975">
              <a:spcAft>
                <a:spcPts val="1200"/>
              </a:spcAft>
            </a:pPr>
            <a:endParaRPr lang="en-GB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80975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They shared £10 + £6 = £2 × 8 = £16.</a:t>
            </a:r>
          </a:p>
          <a:p>
            <a:r>
              <a:rPr lang="en-US" sz="1400" i="1" dirty="0">
                <a:ln w="0"/>
                <a:solidFill>
                  <a:schemeClr val="accent1">
                    <a:lumMod val="75000"/>
                  </a:schemeClr>
                </a:solidFill>
              </a:rPr>
              <a:t>		       3 </a:t>
            </a:r>
            <a:r>
              <a:rPr lang="en-US" sz="1400" i="1" dirty="0">
                <a:ln w="0"/>
              </a:rPr>
              <a:t>: </a:t>
            </a:r>
            <a:r>
              <a:rPr lang="en-US" sz="1400" i="1" dirty="0">
                <a:ln w="0"/>
                <a:solidFill>
                  <a:srgbClr val="00B050"/>
                </a:solidFill>
              </a:rPr>
              <a:t>5</a:t>
            </a:r>
          </a:p>
          <a:p>
            <a:r>
              <a:rPr lang="en-US" sz="1400" i="1" dirty="0">
                <a:ln w="0"/>
                <a:solidFill>
                  <a:schemeClr val="accent1">
                    <a:lumMod val="75000"/>
                  </a:schemeClr>
                </a:solidFill>
              </a:rPr>
              <a:t>		       ? </a:t>
            </a:r>
            <a:r>
              <a:rPr lang="en-US" sz="1400" i="1" dirty="0">
                <a:ln w="0"/>
              </a:rPr>
              <a:t>: </a:t>
            </a:r>
            <a:r>
              <a:rPr lang="en-US" sz="1400" i="1" dirty="0">
                <a:ln w="0"/>
                <a:solidFill>
                  <a:srgbClr val="00B050"/>
                </a:solidFill>
              </a:rPr>
              <a:t>10</a:t>
            </a:r>
          </a:p>
          <a:p>
            <a:r>
              <a:rPr lang="en-US" sz="1400" i="1" dirty="0">
                <a:ln w="0"/>
                <a:solidFill>
                  <a:srgbClr val="00B050"/>
                </a:solidFill>
              </a:rPr>
              <a:t>            	       </a:t>
            </a:r>
            <a:r>
              <a:rPr lang="en-US" sz="1400" i="1" dirty="0">
                <a:ln w="0"/>
                <a:solidFill>
                  <a:schemeClr val="accent1">
                    <a:lumMod val="75000"/>
                  </a:schemeClr>
                </a:solidFill>
              </a:rPr>
              <a:t>6 </a:t>
            </a:r>
            <a:r>
              <a:rPr lang="en-US" sz="1400" i="1" dirty="0">
                <a:ln w="0"/>
              </a:rPr>
              <a:t>: </a:t>
            </a:r>
            <a:r>
              <a:rPr lang="en-US" sz="1400" i="1" dirty="0">
                <a:ln w="0"/>
                <a:solidFill>
                  <a:srgbClr val="00B050"/>
                </a:solidFill>
              </a:rPr>
              <a:t>10</a:t>
            </a:r>
          </a:p>
        </p:txBody>
      </p: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F881197C-8BFC-4DA0-8FBD-601627670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94787"/>
              </p:ext>
            </p:extLst>
          </p:nvPr>
        </p:nvGraphicFramePr>
        <p:xfrm>
          <a:off x="3940878" y="4560831"/>
          <a:ext cx="2440152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019">
                  <a:extLst>
                    <a:ext uri="{9D8B030D-6E8A-4147-A177-3AD203B41FA5}">
                      <a16:colId xmlns:a16="http://schemas.microsoft.com/office/drawing/2014/main" val="869638133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2640575198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218193613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2609671877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591804119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3549866214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1313233346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2774275306"/>
                    </a:ext>
                  </a:extLst>
                </a:gridCol>
              </a:tblGrid>
              <a:tr h="141934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316378"/>
                  </a:ext>
                </a:extLst>
              </a:tr>
            </a:tbl>
          </a:graphicData>
        </a:graphic>
      </p:graphicFrame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2D815DAC-1CF5-4013-9D72-4BDEBE38F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441723"/>
              </p:ext>
            </p:extLst>
          </p:nvPr>
        </p:nvGraphicFramePr>
        <p:xfrm>
          <a:off x="4207674" y="2125501"/>
          <a:ext cx="175722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444">
                  <a:extLst>
                    <a:ext uri="{9D8B030D-6E8A-4147-A177-3AD203B41FA5}">
                      <a16:colId xmlns:a16="http://schemas.microsoft.com/office/drawing/2014/main" val="2664096399"/>
                    </a:ext>
                  </a:extLst>
                </a:gridCol>
                <a:gridCol w="351444">
                  <a:extLst>
                    <a:ext uri="{9D8B030D-6E8A-4147-A177-3AD203B41FA5}">
                      <a16:colId xmlns:a16="http://schemas.microsoft.com/office/drawing/2014/main" val="2407824033"/>
                    </a:ext>
                  </a:extLst>
                </a:gridCol>
                <a:gridCol w="351444">
                  <a:extLst>
                    <a:ext uri="{9D8B030D-6E8A-4147-A177-3AD203B41FA5}">
                      <a16:colId xmlns:a16="http://schemas.microsoft.com/office/drawing/2014/main" val="2014076445"/>
                    </a:ext>
                  </a:extLst>
                </a:gridCol>
                <a:gridCol w="351444">
                  <a:extLst>
                    <a:ext uri="{9D8B030D-6E8A-4147-A177-3AD203B41FA5}">
                      <a16:colId xmlns:a16="http://schemas.microsoft.com/office/drawing/2014/main" val="2616080826"/>
                    </a:ext>
                  </a:extLst>
                </a:gridCol>
                <a:gridCol w="351444">
                  <a:extLst>
                    <a:ext uri="{9D8B030D-6E8A-4147-A177-3AD203B41FA5}">
                      <a16:colId xmlns:a16="http://schemas.microsoft.com/office/drawing/2014/main" val="4076615683"/>
                    </a:ext>
                  </a:extLst>
                </a:gridCol>
              </a:tblGrid>
              <a:tr h="202081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889183"/>
                  </a:ext>
                </a:extLst>
              </a:tr>
            </a:tbl>
          </a:graphicData>
        </a:graphic>
      </p:graphicFrame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B92352C6-AA71-45FB-88ED-A863F11DC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100540"/>
              </p:ext>
            </p:extLst>
          </p:nvPr>
        </p:nvGraphicFramePr>
        <p:xfrm>
          <a:off x="3952084" y="5331050"/>
          <a:ext cx="2440152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019">
                  <a:extLst>
                    <a:ext uri="{9D8B030D-6E8A-4147-A177-3AD203B41FA5}">
                      <a16:colId xmlns:a16="http://schemas.microsoft.com/office/drawing/2014/main" val="869638133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2640575198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218193613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2609671877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591804119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3549866214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1313233346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2774275306"/>
                    </a:ext>
                  </a:extLst>
                </a:gridCol>
              </a:tblGrid>
              <a:tr h="141934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31637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4CB2929-430F-4976-B79B-CF9B746C1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384351"/>
              </p:ext>
            </p:extLst>
          </p:nvPr>
        </p:nvGraphicFramePr>
        <p:xfrm>
          <a:off x="3961341" y="5950177"/>
          <a:ext cx="2440152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019">
                  <a:extLst>
                    <a:ext uri="{9D8B030D-6E8A-4147-A177-3AD203B41FA5}">
                      <a16:colId xmlns:a16="http://schemas.microsoft.com/office/drawing/2014/main" val="869638133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2640575198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218193613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2609671877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591804119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3549866214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1313233346"/>
                    </a:ext>
                  </a:extLst>
                </a:gridCol>
                <a:gridCol w="305019">
                  <a:extLst>
                    <a:ext uri="{9D8B030D-6E8A-4147-A177-3AD203B41FA5}">
                      <a16:colId xmlns:a16="http://schemas.microsoft.com/office/drawing/2014/main" val="2774275306"/>
                    </a:ext>
                  </a:extLst>
                </a:gridCol>
              </a:tblGrid>
              <a:tr h="14193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316378"/>
                  </a:ext>
                </a:extLst>
              </a:tr>
            </a:tbl>
          </a:graphicData>
        </a:graphic>
      </p:graphicFrame>
      <p:sp>
        <p:nvSpPr>
          <p:cNvPr id="63" name="Arrow: Curved Up 62">
            <a:extLst>
              <a:ext uri="{FF2B5EF4-FFF2-40B4-BE49-F238E27FC236}">
                <a16:creationId xmlns:a16="http://schemas.microsoft.com/office/drawing/2014/main" id="{4D4D4993-0509-4047-9BEE-9823326AFB5B}"/>
              </a:ext>
            </a:extLst>
          </p:cNvPr>
          <p:cNvSpPr/>
          <p:nvPr/>
        </p:nvSpPr>
        <p:spPr>
          <a:xfrm rot="5400000">
            <a:off x="4193584" y="6651379"/>
            <a:ext cx="555468" cy="247233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D277557-F5C3-4DCC-837A-5F4122535DFC}"/>
              </a:ext>
            </a:extLst>
          </p:cNvPr>
          <p:cNvSpPr txBox="1"/>
          <p:nvPr/>
        </p:nvSpPr>
        <p:spPr>
          <a:xfrm>
            <a:off x="4035647" y="6643346"/>
            <a:ext cx="43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×2</a:t>
            </a:r>
          </a:p>
        </p:txBody>
      </p:sp>
      <p:sp>
        <p:nvSpPr>
          <p:cNvPr id="65" name="Arrow: Curved Up 64">
            <a:extLst>
              <a:ext uri="{FF2B5EF4-FFF2-40B4-BE49-F238E27FC236}">
                <a16:creationId xmlns:a16="http://schemas.microsoft.com/office/drawing/2014/main" id="{A29BC7F6-9B1D-4B1A-9A16-96BCA3BD1BE1}"/>
              </a:ext>
            </a:extLst>
          </p:cNvPr>
          <p:cNvSpPr/>
          <p:nvPr/>
        </p:nvSpPr>
        <p:spPr>
          <a:xfrm rot="5400000" flipV="1">
            <a:off x="5158887" y="6552420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6442BC3-DC4E-40F4-8223-8A8578C5B30D}"/>
              </a:ext>
            </a:extLst>
          </p:cNvPr>
          <p:cNvSpPr txBox="1"/>
          <p:nvPr/>
        </p:nvSpPr>
        <p:spPr>
          <a:xfrm>
            <a:off x="5483616" y="6538947"/>
            <a:ext cx="554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1ABD2A18-3DBA-4F6A-9EF6-EFD280AF8575}"/>
                  </a:ext>
                </a:extLst>
              </p:cNvPr>
              <p:cNvSpPr/>
              <p:nvPr/>
            </p:nvSpPr>
            <p:spPr>
              <a:xfrm>
                <a:off x="7074891" y="911256"/>
                <a:ext cx="3744415" cy="33654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GB" sz="1400" b="1" dirty="0"/>
                  <a:t>RELATIONSHIP BETWEEN RATIO AND PROPORTION</a:t>
                </a:r>
              </a:p>
              <a:p>
                <a:r>
                  <a:rPr lang="en-GB" sz="1400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RATIO</a:t>
                </a:r>
                <a:r>
                  <a:rPr lang="en-GB" sz="1400" b="1" dirty="0"/>
                  <a:t> </a:t>
                </a:r>
                <a:r>
                  <a:rPr lang="en-GB" sz="1400" dirty="0"/>
                  <a:t>is a</a:t>
                </a:r>
                <a:r>
                  <a:rPr lang="en-GB" sz="1400" b="1" dirty="0"/>
                  <a:t> part to part comparison</a:t>
                </a:r>
                <a:r>
                  <a:rPr lang="en-GB" sz="1400" dirty="0"/>
                  <a:t>. </a:t>
                </a:r>
              </a:p>
              <a:p>
                <a:r>
                  <a:rPr lang="en-GB" sz="1400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PROPORTION </a:t>
                </a:r>
                <a:r>
                  <a:rPr lang="en-GB" sz="1400" dirty="0"/>
                  <a:t>is a</a:t>
                </a:r>
                <a:r>
                  <a:rPr lang="en-GB" sz="1400" b="1" dirty="0"/>
                  <a:t> part to whole comparison. </a:t>
                </a:r>
              </a:p>
              <a:p>
                <a:pPr>
                  <a:spcAft>
                    <a:spcPts val="300"/>
                  </a:spcAft>
                </a:pPr>
                <a:r>
                  <a:rPr lang="en-GB" sz="1400" dirty="0"/>
                  <a:t>Proportions can be expressed as fractions or percentages.</a:t>
                </a:r>
                <a:endParaRPr lang="en-GB" sz="1400" dirty="0">
                  <a:solidFill>
                    <a:schemeClr val="accent3">
                      <a:lumMod val="50000"/>
                    </a:schemeClr>
                  </a:solidFill>
                </a:endParaRPr>
              </a:p>
              <a:p>
                <a:r>
                  <a:rPr lang="en-GB" sz="1400" i="1" dirty="0"/>
                  <a:t>Example: To make the colour I need for my painting I mix the blue and red paint in the ratio 3 : 7. What fraction is blue paint? What percentage is red paint?</a:t>
                </a:r>
              </a:p>
              <a:p>
                <a:pPr marL="180975"/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Blue paint is represented by 3 parts out of 10, therefore the proportion of blue paint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</a:t>
                </a:r>
              </a:p>
              <a:p>
                <a:pPr marL="180975"/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The rest of the paint is red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, so the red paint makes 70% of the whole paint. </a:t>
                </a:r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1ABD2A18-3DBA-4F6A-9EF6-EFD280AF85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891" y="911256"/>
                <a:ext cx="3744415" cy="3365408"/>
              </a:xfrm>
              <a:prstGeom prst="rect">
                <a:avLst/>
              </a:prstGeom>
              <a:blipFill>
                <a:blip r:embed="rId4"/>
                <a:stretch>
                  <a:fillRect l="-651" t="-181" b="-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853DFED-42B8-4F12-ADDA-6A2093DF4D21}"/>
              </a:ext>
            </a:extLst>
          </p:cNvPr>
          <p:cNvCxnSpPr/>
          <p:nvPr/>
        </p:nvCxnSpPr>
        <p:spPr>
          <a:xfrm>
            <a:off x="7074892" y="891579"/>
            <a:ext cx="0" cy="646917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69">
            <a:extLst>
              <a:ext uri="{FF2B5EF4-FFF2-40B4-BE49-F238E27FC236}">
                <a16:creationId xmlns:a16="http://schemas.microsoft.com/office/drawing/2014/main" id="{751A7A12-B8D7-4A45-B614-587F9995CF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2166" y="4503800"/>
            <a:ext cx="2968310" cy="213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111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>
            <a:extLst>
              <a:ext uri="{FF2B5EF4-FFF2-40B4-BE49-F238E27FC236}">
                <a16:creationId xmlns:a16="http://schemas.microsoft.com/office/drawing/2014/main" id="{FBAA83F0-9009-43FF-B782-CFD6B38B9E56}"/>
              </a:ext>
            </a:extLst>
          </p:cNvPr>
          <p:cNvSpPr txBox="1"/>
          <p:nvPr/>
        </p:nvSpPr>
        <p:spPr>
          <a:xfrm>
            <a:off x="7752407" y="1101778"/>
            <a:ext cx="18002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 : 1</a:t>
            </a:r>
          </a:p>
          <a:p>
            <a:pPr algn="r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 : 8</a:t>
            </a:r>
          </a:p>
          <a:p>
            <a:pPr algn="r"/>
            <a:r>
              <a:rPr lang="en-GB" sz="1400" i="1" dirty="0">
                <a:solidFill>
                  <a:srgbClr val="7030A0"/>
                </a:solidFill>
              </a:rPr>
              <a:t>0.625</a:t>
            </a: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10C0738-03ED-456C-A93C-0E70741CEDAA}"/>
              </a:ext>
            </a:extLst>
          </p:cNvPr>
          <p:cNvSpPr/>
          <p:nvPr/>
        </p:nvSpPr>
        <p:spPr>
          <a:xfrm>
            <a:off x="0" y="7360749"/>
            <a:ext cx="10693400" cy="20051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A26618-98E1-47BB-A350-B4A634BB0EF7}"/>
              </a:ext>
            </a:extLst>
          </p:cNvPr>
          <p:cNvSpPr/>
          <p:nvPr/>
        </p:nvSpPr>
        <p:spPr>
          <a:xfrm>
            <a:off x="0" y="0"/>
            <a:ext cx="10693400" cy="38385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BCA6C6-62A6-4828-B11E-29F6D6AAC935}"/>
              </a:ext>
            </a:extLst>
          </p:cNvPr>
          <p:cNvSpPr txBox="1"/>
          <p:nvPr/>
        </p:nvSpPr>
        <p:spPr>
          <a:xfrm>
            <a:off x="2340867" y="82542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Year 7 Mathematics Knowledge Organiser – Multiplicative reasoning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6A77C3-6586-4DD4-87FB-3AF5515AC1BB}"/>
              </a:ext>
            </a:extLst>
          </p:cNvPr>
          <p:cNvSpPr txBox="1"/>
          <p:nvPr/>
        </p:nvSpPr>
        <p:spPr>
          <a:xfrm>
            <a:off x="0" y="383856"/>
            <a:ext cx="534670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400" b="1" dirty="0"/>
              <a:t>SOLVING SIMPLE DIRECT PROPORTION WORD PROBLEMS</a:t>
            </a:r>
          </a:p>
          <a:p>
            <a:pPr>
              <a:spcAft>
                <a:spcPts val="300"/>
              </a:spcAft>
            </a:pPr>
            <a:r>
              <a:rPr lang="en-GB" sz="1400" dirty="0"/>
              <a:t>Two quantities are said to be in DIRECT PROPORTION if they </a:t>
            </a:r>
            <a:r>
              <a:rPr lang="en-GB" sz="1400"/>
              <a:t>increase or </a:t>
            </a:r>
            <a:r>
              <a:rPr lang="en-GB" sz="1400" dirty="0"/>
              <a:t>decrease at the same rate. That is, if the ratio between the two quantities is always the same.</a:t>
            </a:r>
          </a:p>
          <a:p>
            <a:r>
              <a:rPr lang="en-GB" sz="1400" i="1" dirty="0"/>
              <a:t>Example: The cost of 6 apples is £1.50. What is the cost for 9 apples? What would be the cost of 5 apples?</a:t>
            </a:r>
          </a:p>
          <a:p>
            <a:endParaRPr lang="en-GB" sz="1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8AC4D60-7B68-43D1-B080-12F587E3CA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295293"/>
              </p:ext>
            </p:extLst>
          </p:nvPr>
        </p:nvGraphicFramePr>
        <p:xfrm>
          <a:off x="189074" y="2119211"/>
          <a:ext cx="436554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590">
                  <a:extLst>
                    <a:ext uri="{9D8B030D-6E8A-4147-A177-3AD203B41FA5}">
                      <a16:colId xmlns:a16="http://schemas.microsoft.com/office/drawing/2014/main" val="2626461092"/>
                    </a:ext>
                  </a:extLst>
                </a:gridCol>
                <a:gridCol w="727590">
                  <a:extLst>
                    <a:ext uri="{9D8B030D-6E8A-4147-A177-3AD203B41FA5}">
                      <a16:colId xmlns:a16="http://schemas.microsoft.com/office/drawing/2014/main" val="3790730738"/>
                    </a:ext>
                  </a:extLst>
                </a:gridCol>
                <a:gridCol w="727590">
                  <a:extLst>
                    <a:ext uri="{9D8B030D-6E8A-4147-A177-3AD203B41FA5}">
                      <a16:colId xmlns:a16="http://schemas.microsoft.com/office/drawing/2014/main" val="2128231412"/>
                    </a:ext>
                  </a:extLst>
                </a:gridCol>
                <a:gridCol w="727590">
                  <a:extLst>
                    <a:ext uri="{9D8B030D-6E8A-4147-A177-3AD203B41FA5}">
                      <a16:colId xmlns:a16="http://schemas.microsoft.com/office/drawing/2014/main" val="132310527"/>
                    </a:ext>
                  </a:extLst>
                </a:gridCol>
                <a:gridCol w="727590">
                  <a:extLst>
                    <a:ext uri="{9D8B030D-6E8A-4147-A177-3AD203B41FA5}">
                      <a16:colId xmlns:a16="http://schemas.microsoft.com/office/drawing/2014/main" val="3372047270"/>
                    </a:ext>
                  </a:extLst>
                </a:gridCol>
                <a:gridCol w="727590">
                  <a:extLst>
                    <a:ext uri="{9D8B030D-6E8A-4147-A177-3AD203B41FA5}">
                      <a16:colId xmlns:a16="http://schemas.microsoft.com/office/drawing/2014/main" val="2076323565"/>
                    </a:ext>
                  </a:extLst>
                </a:gridCol>
              </a:tblGrid>
              <a:tr h="218642">
                <a:tc>
                  <a:txBody>
                    <a:bodyPr/>
                    <a:lstStyle/>
                    <a:p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073595"/>
                  </a:ext>
                </a:extLst>
              </a:tr>
              <a:tr h="218642">
                <a:tc>
                  <a:txBody>
                    <a:bodyPr/>
                    <a:lstStyle/>
                    <a:p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£1.50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£0.75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£2.25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£0.25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£1.25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21322"/>
                  </a:ext>
                </a:extLst>
              </a:tr>
            </a:tbl>
          </a:graphicData>
        </a:graphic>
      </p:graphicFrame>
      <p:sp>
        <p:nvSpPr>
          <p:cNvPr id="7" name="Arrow: Curved Up 6">
            <a:extLst>
              <a:ext uri="{FF2B5EF4-FFF2-40B4-BE49-F238E27FC236}">
                <a16:creationId xmlns:a16="http://schemas.microsoft.com/office/drawing/2014/main" id="{E378A3F1-4126-4A68-98E7-8B7DF47E72CC}"/>
              </a:ext>
            </a:extLst>
          </p:cNvPr>
          <p:cNvSpPr/>
          <p:nvPr/>
        </p:nvSpPr>
        <p:spPr>
          <a:xfrm>
            <a:off x="1421323" y="2747371"/>
            <a:ext cx="504056" cy="200513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i="1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E83BB0-D705-4735-84B7-E838BA1F9741}"/>
              </a:ext>
            </a:extLst>
          </p:cNvPr>
          <p:cNvSpPr txBox="1"/>
          <p:nvPr/>
        </p:nvSpPr>
        <p:spPr>
          <a:xfrm>
            <a:off x="1487343" y="2689870"/>
            <a:ext cx="382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÷2</a:t>
            </a:r>
          </a:p>
        </p:txBody>
      </p:sp>
      <p:sp>
        <p:nvSpPr>
          <p:cNvPr id="9" name="Arrow: Curved Up 8">
            <a:extLst>
              <a:ext uri="{FF2B5EF4-FFF2-40B4-BE49-F238E27FC236}">
                <a16:creationId xmlns:a16="http://schemas.microsoft.com/office/drawing/2014/main" id="{F989CC5C-56E7-4777-9971-D05F945736FC}"/>
              </a:ext>
            </a:extLst>
          </p:cNvPr>
          <p:cNvSpPr/>
          <p:nvPr/>
        </p:nvSpPr>
        <p:spPr>
          <a:xfrm>
            <a:off x="2148013" y="2755649"/>
            <a:ext cx="504056" cy="200513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i="1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8D443-ABA8-43BE-B6EB-366F429B0046}"/>
              </a:ext>
            </a:extLst>
          </p:cNvPr>
          <p:cNvSpPr txBox="1"/>
          <p:nvPr/>
        </p:nvSpPr>
        <p:spPr>
          <a:xfrm>
            <a:off x="2178348" y="2680377"/>
            <a:ext cx="443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×3</a:t>
            </a:r>
          </a:p>
        </p:txBody>
      </p:sp>
      <p:sp>
        <p:nvSpPr>
          <p:cNvPr id="11" name="Arrow: Curved Down 10">
            <a:extLst>
              <a:ext uri="{FF2B5EF4-FFF2-40B4-BE49-F238E27FC236}">
                <a16:creationId xmlns:a16="http://schemas.microsoft.com/office/drawing/2014/main" id="{982D9FCD-2A09-46BA-86D0-4D654A0CAA74}"/>
              </a:ext>
            </a:extLst>
          </p:cNvPr>
          <p:cNvSpPr/>
          <p:nvPr/>
        </p:nvSpPr>
        <p:spPr>
          <a:xfrm>
            <a:off x="1319921" y="1888224"/>
            <a:ext cx="2160240" cy="229773"/>
          </a:xfrm>
          <a:prstGeom prst="curved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037F84-85DA-4199-A473-4CA263E1515F}"/>
              </a:ext>
            </a:extLst>
          </p:cNvPr>
          <p:cNvSpPr txBox="1"/>
          <p:nvPr/>
        </p:nvSpPr>
        <p:spPr>
          <a:xfrm>
            <a:off x="2180485" y="1853569"/>
            <a:ext cx="382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÷6</a:t>
            </a:r>
          </a:p>
        </p:txBody>
      </p:sp>
      <p:sp>
        <p:nvSpPr>
          <p:cNvPr id="13" name="Arrow: Curved Down 12">
            <a:extLst>
              <a:ext uri="{FF2B5EF4-FFF2-40B4-BE49-F238E27FC236}">
                <a16:creationId xmlns:a16="http://schemas.microsoft.com/office/drawing/2014/main" id="{A3A1BEFB-6FE1-4B47-A260-620DA62DE1C3}"/>
              </a:ext>
            </a:extLst>
          </p:cNvPr>
          <p:cNvSpPr/>
          <p:nvPr/>
        </p:nvSpPr>
        <p:spPr>
          <a:xfrm>
            <a:off x="3618508" y="1935790"/>
            <a:ext cx="509725" cy="173014"/>
          </a:xfrm>
          <a:prstGeom prst="curved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082E3F-037A-41E4-AFFF-F60A170D1105}"/>
              </a:ext>
            </a:extLst>
          </p:cNvPr>
          <p:cNvSpPr txBox="1"/>
          <p:nvPr/>
        </p:nvSpPr>
        <p:spPr>
          <a:xfrm>
            <a:off x="3675593" y="1888224"/>
            <a:ext cx="443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5CB0E4-9C59-4F9F-AC61-490EE0F0B650}"/>
              </a:ext>
            </a:extLst>
          </p:cNvPr>
          <p:cNvSpPr txBox="1"/>
          <p:nvPr/>
        </p:nvSpPr>
        <p:spPr>
          <a:xfrm>
            <a:off x="359539" y="3112336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 apples cost £1.50</a:t>
            </a:r>
          </a:p>
          <a:p>
            <a:pPr algn="ctr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 apples cost £0.75</a:t>
            </a:r>
          </a:p>
          <a:p>
            <a:pPr algn="ctr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 apples cost £2.25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A51BE1-9915-4250-A366-16D16C313DF0}"/>
              </a:ext>
            </a:extLst>
          </p:cNvPr>
          <p:cNvSpPr txBox="1"/>
          <p:nvPr/>
        </p:nvSpPr>
        <p:spPr>
          <a:xfrm>
            <a:off x="2972907" y="3150428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 apples cost £1.50</a:t>
            </a:r>
          </a:p>
          <a:p>
            <a:pPr algn="ctr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 apple cost £0.25</a:t>
            </a:r>
          </a:p>
          <a:p>
            <a:pPr algn="ctr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 apples cost £1.25</a:t>
            </a:r>
          </a:p>
        </p:txBody>
      </p:sp>
      <p:sp>
        <p:nvSpPr>
          <p:cNvPr id="17" name="Arrow: Curved Up 16">
            <a:extLst>
              <a:ext uri="{FF2B5EF4-FFF2-40B4-BE49-F238E27FC236}">
                <a16:creationId xmlns:a16="http://schemas.microsoft.com/office/drawing/2014/main" id="{39868A97-DCB1-46CC-93EE-DF360D2386CE}"/>
              </a:ext>
            </a:extLst>
          </p:cNvPr>
          <p:cNvSpPr/>
          <p:nvPr/>
        </p:nvSpPr>
        <p:spPr>
          <a:xfrm rot="5400000">
            <a:off x="121863" y="3233519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CB984F-77E3-4FF4-9CFB-49BF500A5963}"/>
              </a:ext>
            </a:extLst>
          </p:cNvPr>
          <p:cNvSpPr txBox="1"/>
          <p:nvPr/>
        </p:nvSpPr>
        <p:spPr>
          <a:xfrm>
            <a:off x="178170" y="3510935"/>
            <a:ext cx="43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×3</a:t>
            </a:r>
          </a:p>
        </p:txBody>
      </p:sp>
      <p:sp>
        <p:nvSpPr>
          <p:cNvPr id="19" name="Arrow: Curved Up 18">
            <a:extLst>
              <a:ext uri="{FF2B5EF4-FFF2-40B4-BE49-F238E27FC236}">
                <a16:creationId xmlns:a16="http://schemas.microsoft.com/office/drawing/2014/main" id="{61249D45-27F5-4D42-8DBE-98923160EBF1}"/>
              </a:ext>
            </a:extLst>
          </p:cNvPr>
          <p:cNvSpPr/>
          <p:nvPr/>
        </p:nvSpPr>
        <p:spPr>
          <a:xfrm rot="5400000" flipV="1">
            <a:off x="2064630" y="3200367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Arrow: Curved Up 20">
            <a:extLst>
              <a:ext uri="{FF2B5EF4-FFF2-40B4-BE49-F238E27FC236}">
                <a16:creationId xmlns:a16="http://schemas.microsoft.com/office/drawing/2014/main" id="{7CC571F1-C550-41E0-8232-EBFF6EA3090E}"/>
              </a:ext>
            </a:extLst>
          </p:cNvPr>
          <p:cNvSpPr/>
          <p:nvPr/>
        </p:nvSpPr>
        <p:spPr>
          <a:xfrm rot="5400000">
            <a:off x="131779" y="3531679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8C821D-F124-4759-9509-9AF5276A2817}"/>
              </a:ext>
            </a:extLst>
          </p:cNvPr>
          <p:cNvSpPr txBox="1"/>
          <p:nvPr/>
        </p:nvSpPr>
        <p:spPr>
          <a:xfrm>
            <a:off x="224906" y="3212775"/>
            <a:ext cx="43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÷2</a:t>
            </a:r>
          </a:p>
        </p:txBody>
      </p:sp>
      <p:sp>
        <p:nvSpPr>
          <p:cNvPr id="23" name="Arrow: Curved Up 22">
            <a:extLst>
              <a:ext uri="{FF2B5EF4-FFF2-40B4-BE49-F238E27FC236}">
                <a16:creationId xmlns:a16="http://schemas.microsoft.com/office/drawing/2014/main" id="{11607E5F-FC1D-45D7-B0E9-00E2A5BAF053}"/>
              </a:ext>
            </a:extLst>
          </p:cNvPr>
          <p:cNvSpPr/>
          <p:nvPr/>
        </p:nvSpPr>
        <p:spPr>
          <a:xfrm rot="5400000" flipV="1">
            <a:off x="2074546" y="3498527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40F5F8-5609-4E73-A8DF-C5485FCC7C79}"/>
              </a:ext>
            </a:extLst>
          </p:cNvPr>
          <p:cNvSpPr txBox="1"/>
          <p:nvPr/>
        </p:nvSpPr>
        <p:spPr>
          <a:xfrm>
            <a:off x="2027870" y="3184429"/>
            <a:ext cx="43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9BF35B-CB90-4C9A-A748-FC2440E88EC2}"/>
              </a:ext>
            </a:extLst>
          </p:cNvPr>
          <p:cNvSpPr txBox="1"/>
          <p:nvPr/>
        </p:nvSpPr>
        <p:spPr>
          <a:xfrm>
            <a:off x="2025439" y="3471681"/>
            <a:ext cx="43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×3</a:t>
            </a:r>
          </a:p>
        </p:txBody>
      </p:sp>
      <p:sp>
        <p:nvSpPr>
          <p:cNvPr id="27" name="Arrow: Curved Up 26">
            <a:extLst>
              <a:ext uri="{FF2B5EF4-FFF2-40B4-BE49-F238E27FC236}">
                <a16:creationId xmlns:a16="http://schemas.microsoft.com/office/drawing/2014/main" id="{F14E0EEC-2D41-46C9-8554-7E9DF38164E0}"/>
              </a:ext>
            </a:extLst>
          </p:cNvPr>
          <p:cNvSpPr/>
          <p:nvPr/>
        </p:nvSpPr>
        <p:spPr>
          <a:xfrm rot="5400000">
            <a:off x="2714151" y="3207555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8B5263A-AE60-4979-AB0B-85366D12EC5E}"/>
              </a:ext>
            </a:extLst>
          </p:cNvPr>
          <p:cNvSpPr txBox="1"/>
          <p:nvPr/>
        </p:nvSpPr>
        <p:spPr>
          <a:xfrm>
            <a:off x="2770458" y="3484971"/>
            <a:ext cx="43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×5</a:t>
            </a:r>
          </a:p>
        </p:txBody>
      </p:sp>
      <p:sp>
        <p:nvSpPr>
          <p:cNvPr id="29" name="Arrow: Curved Up 28">
            <a:extLst>
              <a:ext uri="{FF2B5EF4-FFF2-40B4-BE49-F238E27FC236}">
                <a16:creationId xmlns:a16="http://schemas.microsoft.com/office/drawing/2014/main" id="{C0BF65EA-0526-4287-8A66-C408435C33B0}"/>
              </a:ext>
            </a:extLst>
          </p:cNvPr>
          <p:cNvSpPr/>
          <p:nvPr/>
        </p:nvSpPr>
        <p:spPr>
          <a:xfrm rot="5400000">
            <a:off x="2724067" y="3505715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20BFE8-1E50-4AB3-9C74-4E4209117867}"/>
              </a:ext>
            </a:extLst>
          </p:cNvPr>
          <p:cNvSpPr txBox="1"/>
          <p:nvPr/>
        </p:nvSpPr>
        <p:spPr>
          <a:xfrm>
            <a:off x="2817194" y="3186811"/>
            <a:ext cx="43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÷6</a:t>
            </a:r>
          </a:p>
        </p:txBody>
      </p:sp>
      <p:sp>
        <p:nvSpPr>
          <p:cNvPr id="31" name="Arrow: Curved Up 30">
            <a:extLst>
              <a:ext uri="{FF2B5EF4-FFF2-40B4-BE49-F238E27FC236}">
                <a16:creationId xmlns:a16="http://schemas.microsoft.com/office/drawing/2014/main" id="{4D0A5C3E-4577-4846-9D1A-0DF23C510313}"/>
              </a:ext>
            </a:extLst>
          </p:cNvPr>
          <p:cNvSpPr/>
          <p:nvPr/>
        </p:nvSpPr>
        <p:spPr>
          <a:xfrm rot="5400000" flipV="1">
            <a:off x="4728926" y="3245402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Arrow: Curved Up 31">
            <a:extLst>
              <a:ext uri="{FF2B5EF4-FFF2-40B4-BE49-F238E27FC236}">
                <a16:creationId xmlns:a16="http://schemas.microsoft.com/office/drawing/2014/main" id="{B77C1B90-8EB2-4E27-B88B-6BE0C3C9B9D0}"/>
              </a:ext>
            </a:extLst>
          </p:cNvPr>
          <p:cNvSpPr/>
          <p:nvPr/>
        </p:nvSpPr>
        <p:spPr>
          <a:xfrm rot="5400000" flipV="1">
            <a:off x="4738842" y="3543562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2F4225-8558-4EDA-82FC-317EDC3301D6}"/>
              </a:ext>
            </a:extLst>
          </p:cNvPr>
          <p:cNvSpPr txBox="1"/>
          <p:nvPr/>
        </p:nvSpPr>
        <p:spPr>
          <a:xfrm>
            <a:off x="4692166" y="3229464"/>
            <a:ext cx="43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8748EE-0938-4E5A-B97A-4D679A93AC2E}"/>
              </a:ext>
            </a:extLst>
          </p:cNvPr>
          <p:cNvSpPr txBox="1"/>
          <p:nvPr/>
        </p:nvSpPr>
        <p:spPr>
          <a:xfrm>
            <a:off x="4689735" y="3516716"/>
            <a:ext cx="43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×5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6AE35BD-4BF1-4AA9-8041-46C12039AD77}"/>
              </a:ext>
            </a:extLst>
          </p:cNvPr>
          <p:cNvCxnSpPr>
            <a:endCxn id="2" idx="0"/>
          </p:cNvCxnSpPr>
          <p:nvPr/>
        </p:nvCxnSpPr>
        <p:spPr>
          <a:xfrm>
            <a:off x="5346700" y="383856"/>
            <a:ext cx="0" cy="697689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5B7F298-FED2-4B99-8FC8-5CAD8807ED41}"/>
              </a:ext>
            </a:extLst>
          </p:cNvPr>
          <p:cNvCxnSpPr/>
          <p:nvPr/>
        </p:nvCxnSpPr>
        <p:spPr>
          <a:xfrm>
            <a:off x="0" y="3889092"/>
            <a:ext cx="53467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356E23EE-AA10-4C6C-99DE-CFC16D12E775}"/>
              </a:ext>
            </a:extLst>
          </p:cNvPr>
          <p:cNvSpPr txBox="1"/>
          <p:nvPr/>
        </p:nvSpPr>
        <p:spPr>
          <a:xfrm>
            <a:off x="0" y="3872161"/>
            <a:ext cx="534670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400" b="1" dirty="0"/>
              <a:t>SOLVING SIMPLE INVERSE PROPORTION WORD PROBLEMS</a:t>
            </a:r>
          </a:p>
          <a:p>
            <a:pPr>
              <a:spcAft>
                <a:spcPts val="300"/>
              </a:spcAft>
            </a:pPr>
            <a:r>
              <a:rPr lang="en-GB" sz="1400" dirty="0"/>
              <a:t>Two quantities are said to be INVERSELY PROPORTIONAL if, as one quantity increases, the other quantity decreases at the same rate. </a:t>
            </a:r>
          </a:p>
          <a:p>
            <a:r>
              <a:rPr lang="en-GB" sz="1400" i="1" dirty="0"/>
              <a:t>Example: I want to build a wall in my garden. 2 builders would do it in 108 hours. How long would it take 9 builders to build the wall?</a:t>
            </a:r>
          </a:p>
          <a:p>
            <a:endParaRPr lang="en-GB" sz="1400" dirty="0"/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33736A46-5C1F-41A3-8387-6DA5E737E6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473404"/>
              </p:ext>
            </p:extLst>
          </p:nvPr>
        </p:nvGraphicFramePr>
        <p:xfrm>
          <a:off x="281179" y="5407840"/>
          <a:ext cx="311239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5655">
                  <a:extLst>
                    <a:ext uri="{9D8B030D-6E8A-4147-A177-3AD203B41FA5}">
                      <a16:colId xmlns:a16="http://schemas.microsoft.com/office/drawing/2014/main" val="2626461092"/>
                    </a:ext>
                  </a:extLst>
                </a:gridCol>
                <a:gridCol w="772245">
                  <a:extLst>
                    <a:ext uri="{9D8B030D-6E8A-4147-A177-3AD203B41FA5}">
                      <a16:colId xmlns:a16="http://schemas.microsoft.com/office/drawing/2014/main" val="3790730738"/>
                    </a:ext>
                  </a:extLst>
                </a:gridCol>
                <a:gridCol w="772245">
                  <a:extLst>
                    <a:ext uri="{9D8B030D-6E8A-4147-A177-3AD203B41FA5}">
                      <a16:colId xmlns:a16="http://schemas.microsoft.com/office/drawing/2014/main" val="2128231412"/>
                    </a:ext>
                  </a:extLst>
                </a:gridCol>
                <a:gridCol w="772245">
                  <a:extLst>
                    <a:ext uri="{9D8B030D-6E8A-4147-A177-3AD203B41FA5}">
                      <a16:colId xmlns:a16="http://schemas.microsoft.com/office/drawing/2014/main" val="132310527"/>
                    </a:ext>
                  </a:extLst>
                </a:gridCol>
              </a:tblGrid>
              <a:tr h="218642">
                <a:tc>
                  <a:txBody>
                    <a:bodyPr/>
                    <a:lstStyle/>
                    <a:p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builders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073595"/>
                  </a:ext>
                </a:extLst>
              </a:tr>
              <a:tr h="218642">
                <a:tc>
                  <a:txBody>
                    <a:bodyPr/>
                    <a:lstStyle/>
                    <a:p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21322"/>
                  </a:ext>
                </a:extLst>
              </a:tr>
            </a:tbl>
          </a:graphicData>
        </a:graphic>
      </p:graphicFrame>
      <p:sp>
        <p:nvSpPr>
          <p:cNvPr id="42" name="Arrow: Curved Up 41">
            <a:extLst>
              <a:ext uri="{FF2B5EF4-FFF2-40B4-BE49-F238E27FC236}">
                <a16:creationId xmlns:a16="http://schemas.microsoft.com/office/drawing/2014/main" id="{E04D6352-F0D3-4C99-AF74-9942D30A53E1}"/>
              </a:ext>
            </a:extLst>
          </p:cNvPr>
          <p:cNvSpPr/>
          <p:nvPr/>
        </p:nvSpPr>
        <p:spPr>
          <a:xfrm>
            <a:off x="1513428" y="6036000"/>
            <a:ext cx="601379" cy="229751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i="1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DEE963-1E9D-4036-9F66-F8EF39CFFA80}"/>
              </a:ext>
            </a:extLst>
          </p:cNvPr>
          <p:cNvSpPr txBox="1"/>
          <p:nvPr/>
        </p:nvSpPr>
        <p:spPr>
          <a:xfrm>
            <a:off x="1641049" y="5978499"/>
            <a:ext cx="463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rgbClr val="C00000"/>
                </a:solidFill>
              </a:rPr>
              <a:t>×</a:t>
            </a:r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44" name="Arrow: Curved Up 43">
            <a:extLst>
              <a:ext uri="{FF2B5EF4-FFF2-40B4-BE49-F238E27FC236}">
                <a16:creationId xmlns:a16="http://schemas.microsoft.com/office/drawing/2014/main" id="{24100301-EC7C-403D-8566-2A496F5DED7B}"/>
              </a:ext>
            </a:extLst>
          </p:cNvPr>
          <p:cNvSpPr/>
          <p:nvPr/>
        </p:nvSpPr>
        <p:spPr>
          <a:xfrm>
            <a:off x="2368036" y="6035999"/>
            <a:ext cx="627464" cy="210527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i="1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B7C8FA2-2AC2-40EE-B8B0-ABA74BA04BB0}"/>
              </a:ext>
            </a:extLst>
          </p:cNvPr>
          <p:cNvSpPr txBox="1"/>
          <p:nvPr/>
        </p:nvSpPr>
        <p:spPr>
          <a:xfrm>
            <a:off x="2471941" y="5972401"/>
            <a:ext cx="381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rgbClr val="C00000"/>
                </a:solidFill>
              </a:rPr>
              <a:t>÷</a:t>
            </a:r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</a:p>
        </p:txBody>
      </p:sp>
      <p:sp>
        <p:nvSpPr>
          <p:cNvPr id="50" name="Arrow: Curved Up 49">
            <a:extLst>
              <a:ext uri="{FF2B5EF4-FFF2-40B4-BE49-F238E27FC236}">
                <a16:creationId xmlns:a16="http://schemas.microsoft.com/office/drawing/2014/main" id="{AD44745C-2760-4440-9147-CCD45F79EC29}"/>
              </a:ext>
            </a:extLst>
          </p:cNvPr>
          <p:cNvSpPr/>
          <p:nvPr/>
        </p:nvSpPr>
        <p:spPr>
          <a:xfrm rot="5400000">
            <a:off x="845216" y="6555399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BF404CB-255E-4E57-858B-F620F5331F27}"/>
              </a:ext>
            </a:extLst>
          </p:cNvPr>
          <p:cNvSpPr txBox="1"/>
          <p:nvPr/>
        </p:nvSpPr>
        <p:spPr>
          <a:xfrm>
            <a:off x="487494" y="6854045"/>
            <a:ext cx="438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rgbClr val="C00000"/>
                </a:solidFill>
              </a:rPr>
              <a:t>×</a:t>
            </a:r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</a:p>
        </p:txBody>
      </p:sp>
      <p:sp>
        <p:nvSpPr>
          <p:cNvPr id="52" name="Arrow: Curved Up 51">
            <a:extLst>
              <a:ext uri="{FF2B5EF4-FFF2-40B4-BE49-F238E27FC236}">
                <a16:creationId xmlns:a16="http://schemas.microsoft.com/office/drawing/2014/main" id="{E5BD88C8-15AA-4F48-8CED-8FCFE35F405E}"/>
              </a:ext>
            </a:extLst>
          </p:cNvPr>
          <p:cNvSpPr/>
          <p:nvPr/>
        </p:nvSpPr>
        <p:spPr>
          <a:xfrm rot="5400000" flipV="1">
            <a:off x="3006674" y="6569260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84745D6-86CB-44A3-890C-3C695D5D2826}"/>
              </a:ext>
            </a:extLst>
          </p:cNvPr>
          <p:cNvSpPr txBox="1"/>
          <p:nvPr/>
        </p:nvSpPr>
        <p:spPr>
          <a:xfrm>
            <a:off x="498087" y="6534072"/>
            <a:ext cx="438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rgbClr val="C00000"/>
                </a:solidFill>
              </a:rPr>
              <a:t>÷</a:t>
            </a:r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54" name="Arrow: Curved Up 53">
            <a:extLst>
              <a:ext uri="{FF2B5EF4-FFF2-40B4-BE49-F238E27FC236}">
                <a16:creationId xmlns:a16="http://schemas.microsoft.com/office/drawing/2014/main" id="{87908FA1-9A01-47F6-BB66-8162EE9F2F0A}"/>
              </a:ext>
            </a:extLst>
          </p:cNvPr>
          <p:cNvSpPr/>
          <p:nvPr/>
        </p:nvSpPr>
        <p:spPr>
          <a:xfrm rot="5400000" flipV="1">
            <a:off x="3016590" y="6867420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FF7B076-5CB6-4305-8D23-783F82E97186}"/>
              </a:ext>
            </a:extLst>
          </p:cNvPr>
          <p:cNvSpPr txBox="1"/>
          <p:nvPr/>
        </p:nvSpPr>
        <p:spPr>
          <a:xfrm>
            <a:off x="3361599" y="6871154"/>
            <a:ext cx="438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rgbClr val="C00000"/>
                </a:solidFill>
              </a:rPr>
              <a:t>÷</a:t>
            </a:r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41D05C0-2A71-4B5B-8189-9F56CE5192C2}"/>
              </a:ext>
            </a:extLst>
          </p:cNvPr>
          <p:cNvSpPr txBox="1"/>
          <p:nvPr/>
        </p:nvSpPr>
        <p:spPr>
          <a:xfrm>
            <a:off x="3354745" y="6520058"/>
            <a:ext cx="438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rgbClr val="C00000"/>
                </a:solidFill>
              </a:rPr>
              <a:t>×</a:t>
            </a:r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64" name="Arrow: Curved Up 63">
            <a:extLst>
              <a:ext uri="{FF2B5EF4-FFF2-40B4-BE49-F238E27FC236}">
                <a16:creationId xmlns:a16="http://schemas.microsoft.com/office/drawing/2014/main" id="{BB5BAAFB-FAA8-4A33-86C3-26BBC9B036AC}"/>
              </a:ext>
            </a:extLst>
          </p:cNvPr>
          <p:cNvSpPr/>
          <p:nvPr/>
        </p:nvSpPr>
        <p:spPr>
          <a:xfrm rot="5400000">
            <a:off x="819795" y="6858580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A497C0A-8C30-4F0E-81BF-75B92E794C90}"/>
              </a:ext>
            </a:extLst>
          </p:cNvPr>
          <p:cNvSpPr txBox="1"/>
          <p:nvPr/>
        </p:nvSpPr>
        <p:spPr>
          <a:xfrm>
            <a:off x="1634728" y="5177426"/>
            <a:ext cx="382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rgbClr val="C00000"/>
                </a:solidFill>
              </a:rPr>
              <a:t>÷</a:t>
            </a:r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F134FAC-222A-403C-B93A-0D1BB5980C32}"/>
              </a:ext>
            </a:extLst>
          </p:cNvPr>
          <p:cNvSpPr txBox="1"/>
          <p:nvPr/>
        </p:nvSpPr>
        <p:spPr>
          <a:xfrm>
            <a:off x="2466707" y="5126704"/>
            <a:ext cx="443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rgbClr val="C00000"/>
                </a:solidFill>
              </a:rPr>
              <a:t>×</a:t>
            </a:r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</a:p>
        </p:txBody>
      </p:sp>
      <p:sp>
        <p:nvSpPr>
          <p:cNvPr id="67" name="Arrow: Curved Down 66">
            <a:extLst>
              <a:ext uri="{FF2B5EF4-FFF2-40B4-BE49-F238E27FC236}">
                <a16:creationId xmlns:a16="http://schemas.microsoft.com/office/drawing/2014/main" id="{A778E20F-F79C-4FC1-9426-E8D1BB849621}"/>
              </a:ext>
            </a:extLst>
          </p:cNvPr>
          <p:cNvSpPr/>
          <p:nvPr/>
        </p:nvSpPr>
        <p:spPr>
          <a:xfrm>
            <a:off x="1487344" y="5177426"/>
            <a:ext cx="627464" cy="223749"/>
          </a:xfrm>
          <a:prstGeom prst="curved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8" name="Arrow: Curved Down 67">
            <a:extLst>
              <a:ext uri="{FF2B5EF4-FFF2-40B4-BE49-F238E27FC236}">
                <a16:creationId xmlns:a16="http://schemas.microsoft.com/office/drawing/2014/main" id="{D4BE1B8A-82DF-4B15-A92C-11A02D87F256}"/>
              </a:ext>
            </a:extLst>
          </p:cNvPr>
          <p:cNvSpPr/>
          <p:nvPr/>
        </p:nvSpPr>
        <p:spPr>
          <a:xfrm>
            <a:off x="2358046" y="5145890"/>
            <a:ext cx="627464" cy="223749"/>
          </a:xfrm>
          <a:prstGeom prst="curved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47DE663-AA91-4716-80B6-C9FDCD552981}"/>
              </a:ext>
            </a:extLst>
          </p:cNvPr>
          <p:cNvSpPr txBox="1"/>
          <p:nvPr/>
        </p:nvSpPr>
        <p:spPr>
          <a:xfrm>
            <a:off x="1223393" y="6494838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 builders 108 hours</a:t>
            </a:r>
          </a:p>
          <a:p>
            <a:pPr algn="ctr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 builder 216 hours</a:t>
            </a:r>
          </a:p>
          <a:p>
            <a:pPr algn="ctr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 builders 24 hours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2A9C1BA-FD86-434B-B855-10AB6F94260A}"/>
              </a:ext>
            </a:extLst>
          </p:cNvPr>
          <p:cNvSpPr txBox="1"/>
          <p:nvPr/>
        </p:nvSpPr>
        <p:spPr>
          <a:xfrm>
            <a:off x="5346700" y="383856"/>
            <a:ext cx="53467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400" b="1" dirty="0"/>
              <a:t>USING UNITARY METHOD</a:t>
            </a:r>
          </a:p>
          <a:p>
            <a:pPr>
              <a:spcAft>
                <a:spcPts val="300"/>
              </a:spcAft>
            </a:pPr>
            <a:r>
              <a:rPr lang="en-GB" sz="1400" dirty="0"/>
              <a:t>Using unitary method means find the value of 1 part.</a:t>
            </a:r>
          </a:p>
          <a:p>
            <a:r>
              <a:rPr lang="en-GB" sz="1400" i="1" dirty="0"/>
              <a:t>Example: Write the ratio 5 : 8 in the form 1 : m and n : 1.</a:t>
            </a:r>
          </a:p>
          <a:p>
            <a:endParaRPr lang="en-GB" sz="1400" dirty="0"/>
          </a:p>
        </p:txBody>
      </p:sp>
      <p:sp>
        <p:nvSpPr>
          <p:cNvPr id="71" name="Arrow: Curved Up 70">
            <a:extLst>
              <a:ext uri="{FF2B5EF4-FFF2-40B4-BE49-F238E27FC236}">
                <a16:creationId xmlns:a16="http://schemas.microsoft.com/office/drawing/2014/main" id="{B4665DF9-62C0-4F55-9BC5-9926F412E58F}"/>
              </a:ext>
            </a:extLst>
          </p:cNvPr>
          <p:cNvSpPr/>
          <p:nvPr/>
        </p:nvSpPr>
        <p:spPr>
          <a:xfrm rot="5400000">
            <a:off x="5953116" y="1526791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DA08AAB-7170-49C1-80E3-22C96F24792E}"/>
              </a:ext>
            </a:extLst>
          </p:cNvPr>
          <p:cNvSpPr txBox="1"/>
          <p:nvPr/>
        </p:nvSpPr>
        <p:spPr>
          <a:xfrm>
            <a:off x="5678408" y="1538296"/>
            <a:ext cx="43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÷5</a:t>
            </a:r>
          </a:p>
        </p:txBody>
      </p:sp>
      <p:sp>
        <p:nvSpPr>
          <p:cNvPr id="73" name="Arrow: Curved Up 72">
            <a:extLst>
              <a:ext uri="{FF2B5EF4-FFF2-40B4-BE49-F238E27FC236}">
                <a16:creationId xmlns:a16="http://schemas.microsoft.com/office/drawing/2014/main" id="{E2CDFBC0-14E4-4EF3-B8FD-B375669DA066}"/>
              </a:ext>
            </a:extLst>
          </p:cNvPr>
          <p:cNvSpPr/>
          <p:nvPr/>
        </p:nvSpPr>
        <p:spPr>
          <a:xfrm rot="5400000" flipV="1">
            <a:off x="7005484" y="1523055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8926012-8546-4692-A9D2-9AB8E751CD00}"/>
              </a:ext>
            </a:extLst>
          </p:cNvPr>
          <p:cNvSpPr txBox="1"/>
          <p:nvPr/>
        </p:nvSpPr>
        <p:spPr>
          <a:xfrm>
            <a:off x="7330213" y="1509582"/>
            <a:ext cx="554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DBC20E9-230D-45AF-9F1A-A91D821A43FF}"/>
              </a:ext>
            </a:extLst>
          </p:cNvPr>
          <p:cNvSpPr txBox="1"/>
          <p:nvPr/>
        </p:nvSpPr>
        <p:spPr>
          <a:xfrm>
            <a:off x="6371025" y="1095435"/>
            <a:ext cx="82425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 : m</a:t>
            </a:r>
          </a:p>
          <a:p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 : 8</a:t>
            </a:r>
          </a:p>
          <a:p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 : </a:t>
            </a:r>
            <a:r>
              <a:rPr lang="en-GB" sz="1400" i="1" dirty="0">
                <a:solidFill>
                  <a:srgbClr val="7030A0"/>
                </a:solidFill>
              </a:rPr>
              <a:t>1.6</a:t>
            </a:r>
          </a:p>
        </p:txBody>
      </p:sp>
      <p:sp>
        <p:nvSpPr>
          <p:cNvPr id="76" name="Arrow: Curved Up 75">
            <a:extLst>
              <a:ext uri="{FF2B5EF4-FFF2-40B4-BE49-F238E27FC236}">
                <a16:creationId xmlns:a16="http://schemas.microsoft.com/office/drawing/2014/main" id="{3BCE6759-C56B-4EA9-939E-1674FEA1FA52}"/>
              </a:ext>
            </a:extLst>
          </p:cNvPr>
          <p:cNvSpPr/>
          <p:nvPr/>
        </p:nvSpPr>
        <p:spPr>
          <a:xfrm rot="5400000">
            <a:off x="8418034" y="1526791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321CDD9-0019-4F9F-A690-53DBAE5A435C}"/>
              </a:ext>
            </a:extLst>
          </p:cNvPr>
          <p:cNvSpPr txBox="1"/>
          <p:nvPr/>
        </p:nvSpPr>
        <p:spPr>
          <a:xfrm>
            <a:off x="8143326" y="1538296"/>
            <a:ext cx="43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÷8</a:t>
            </a:r>
          </a:p>
        </p:txBody>
      </p:sp>
      <p:sp>
        <p:nvSpPr>
          <p:cNvPr id="78" name="Arrow: Curved Up 77">
            <a:extLst>
              <a:ext uri="{FF2B5EF4-FFF2-40B4-BE49-F238E27FC236}">
                <a16:creationId xmlns:a16="http://schemas.microsoft.com/office/drawing/2014/main" id="{BEEA4184-1B98-47BE-BEC7-C802B959A638}"/>
              </a:ext>
            </a:extLst>
          </p:cNvPr>
          <p:cNvSpPr/>
          <p:nvPr/>
        </p:nvSpPr>
        <p:spPr>
          <a:xfrm rot="5400000" flipV="1">
            <a:off x="9542847" y="1523055"/>
            <a:ext cx="364990" cy="284468"/>
          </a:xfrm>
          <a:prstGeom prst="curved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17ACC08-7778-4704-9EBD-1CBA1703CF6C}"/>
              </a:ext>
            </a:extLst>
          </p:cNvPr>
          <p:cNvSpPr txBox="1"/>
          <p:nvPr/>
        </p:nvSpPr>
        <p:spPr>
          <a:xfrm>
            <a:off x="9867576" y="1509582"/>
            <a:ext cx="554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÷8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DC748B0-719C-4FD1-992C-CD8496DE5F79}"/>
              </a:ext>
            </a:extLst>
          </p:cNvPr>
          <p:cNvSpPr txBox="1"/>
          <p:nvPr/>
        </p:nvSpPr>
        <p:spPr>
          <a:xfrm>
            <a:off x="6740226" y="1974278"/>
            <a:ext cx="3436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unitary ratios can include decimals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AE73590-093F-4CAD-82D9-624203954BAA}"/>
              </a:ext>
            </a:extLst>
          </p:cNvPr>
          <p:cNvCxnSpPr/>
          <p:nvPr/>
        </p:nvCxnSpPr>
        <p:spPr>
          <a:xfrm flipH="1" flipV="1">
            <a:off x="6930876" y="1847784"/>
            <a:ext cx="399337" cy="17451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87881460-5CC1-48E2-A02E-8B6535E6BB9F}"/>
              </a:ext>
            </a:extLst>
          </p:cNvPr>
          <p:cNvCxnSpPr/>
          <p:nvPr/>
        </p:nvCxnSpPr>
        <p:spPr>
          <a:xfrm flipV="1">
            <a:off x="8875092" y="1888224"/>
            <a:ext cx="144016" cy="17301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67F78DFA-8A62-42A0-9E19-071B73CB592A}"/>
              </a:ext>
            </a:extLst>
          </p:cNvPr>
          <p:cNvSpPr txBox="1"/>
          <p:nvPr/>
        </p:nvSpPr>
        <p:spPr>
          <a:xfrm>
            <a:off x="5341569" y="2238678"/>
            <a:ext cx="53467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400" b="1" dirty="0"/>
              <a:t>BEST BUYS</a:t>
            </a:r>
          </a:p>
          <a:p>
            <a:r>
              <a:rPr lang="en-GB" sz="1400" dirty="0"/>
              <a:t>We can compare the value of products using the UNITARY METHOD, either through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the cost per unit amount, or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the amount per unit cost.</a:t>
            </a:r>
          </a:p>
          <a:p>
            <a:r>
              <a:rPr lang="en-GB" sz="1400" i="1" dirty="0"/>
              <a:t>Example: Kayden buys an ice cream from Mr </a:t>
            </a:r>
            <a:r>
              <a:rPr lang="en-GB" sz="1400" i="1" dirty="0" err="1"/>
              <a:t>Whipcream</a:t>
            </a:r>
            <a:r>
              <a:rPr lang="en-GB" sz="1400" i="1" dirty="0"/>
              <a:t>. He gets 200ml of ice cream for £1.50. Lilly buys an ice cream from Iced Delights. She gets 300ml of ice cream for £2.40.</a:t>
            </a:r>
          </a:p>
          <a:p>
            <a:r>
              <a:rPr lang="en-GB" sz="1400" i="1" dirty="0"/>
              <a:t>Who gets better value for money?</a:t>
            </a:r>
          </a:p>
          <a:p>
            <a:pPr marL="174625"/>
            <a:r>
              <a:rPr lang="en-GB" sz="1400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Cost per unit amount </a:t>
            </a: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method:</a:t>
            </a:r>
          </a:p>
          <a:p>
            <a:pPr marL="174625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Mr </a:t>
            </a:r>
            <a:r>
              <a:rPr lang="en-GB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Whipcream</a:t>
            </a: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1.50 ÷ 200 = £0.0075 per ml</a:t>
            </a:r>
            <a:b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GB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4625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Iced Delights: 2.40 ÷ 300 = £0.008 per ml</a:t>
            </a:r>
          </a:p>
          <a:p>
            <a:pPr marL="174625"/>
            <a:endParaRPr lang="en-GB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4625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Mr </a:t>
            </a:r>
            <a:r>
              <a:rPr lang="en-GB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Whipcream</a:t>
            </a: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cheaper per ml, therefore better value for money.</a:t>
            </a:r>
          </a:p>
          <a:p>
            <a:pPr marL="174625"/>
            <a:endParaRPr lang="en-GB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4625"/>
            <a:r>
              <a:rPr lang="en-GB" sz="1400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Amount per unit cost </a:t>
            </a: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method:</a:t>
            </a:r>
          </a:p>
          <a:p>
            <a:pPr marL="174625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Mr </a:t>
            </a:r>
            <a:r>
              <a:rPr lang="en-GB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Whipcream</a:t>
            </a: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200 ÷ 1.50 = 133.33 ml per £</a:t>
            </a:r>
            <a:b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GB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4625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Iced Delights: 300 ÷ 2.40 = 125 ml per £</a:t>
            </a:r>
          </a:p>
          <a:p>
            <a:pPr marL="174625"/>
            <a:endParaRPr lang="en-GB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4625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Mr </a:t>
            </a:r>
            <a:r>
              <a:rPr lang="en-GB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Whipcream</a:t>
            </a: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gives more ice cream per £, therefore better value for money.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82F5D84-2F84-4CA0-91FC-AE32D0C260B4}"/>
              </a:ext>
            </a:extLst>
          </p:cNvPr>
          <p:cNvSpPr txBox="1"/>
          <p:nvPr/>
        </p:nvSpPr>
        <p:spPr>
          <a:xfrm>
            <a:off x="9019108" y="4327326"/>
            <a:ext cx="1487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£1.50 : 200 ml</a:t>
            </a:r>
          </a:p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£0.0075 : </a:t>
            </a:r>
            <a:r>
              <a:rPr lang="en-GB" sz="1200" i="1" dirty="0">
                <a:solidFill>
                  <a:srgbClr val="7030A0"/>
                </a:solidFill>
              </a:rPr>
              <a:t>1 ml</a:t>
            </a:r>
          </a:p>
          <a:p>
            <a:endParaRPr lang="en-GB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£2.40 : 300 ml</a:t>
            </a:r>
          </a:p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£0.008 : </a:t>
            </a:r>
            <a:r>
              <a:rPr lang="en-GB" sz="1200" i="1" dirty="0">
                <a:solidFill>
                  <a:srgbClr val="7030A0"/>
                </a:solidFill>
              </a:rPr>
              <a:t>1 ml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4EF3835-CD90-4E77-9CAF-CEA615AA29CB}"/>
              </a:ext>
            </a:extLst>
          </p:cNvPr>
          <p:cNvSpPr txBox="1"/>
          <p:nvPr/>
        </p:nvSpPr>
        <p:spPr>
          <a:xfrm>
            <a:off x="9019108" y="5872215"/>
            <a:ext cx="1487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£1.50 : 200 ml</a:t>
            </a:r>
          </a:p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</a:t>
            </a:r>
            <a:r>
              <a:rPr lang="en-GB" sz="1200" i="1" dirty="0">
                <a:solidFill>
                  <a:srgbClr val="7030A0"/>
                </a:solidFill>
              </a:rPr>
              <a:t>£1</a:t>
            </a:r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133.33 ml</a:t>
            </a:r>
          </a:p>
          <a:p>
            <a:endParaRPr lang="en-GB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£2.40 : 300ml</a:t>
            </a:r>
          </a:p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</a:t>
            </a:r>
            <a:r>
              <a:rPr lang="en-GB" sz="1200" i="1" dirty="0">
                <a:solidFill>
                  <a:srgbClr val="7030A0"/>
                </a:solidFill>
              </a:rPr>
              <a:t>£1</a:t>
            </a:r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125 ml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B5CF13C-DCB3-431B-85EF-BD7F69F11F67}"/>
              </a:ext>
            </a:extLst>
          </p:cNvPr>
          <p:cNvSpPr/>
          <p:nvPr/>
        </p:nvSpPr>
        <p:spPr>
          <a:xfrm>
            <a:off x="9019108" y="4291882"/>
            <a:ext cx="1402858" cy="49686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3B2D0E9-6B2F-4940-A973-FF63DB49BE88}"/>
              </a:ext>
            </a:extLst>
          </p:cNvPr>
          <p:cNvSpPr/>
          <p:nvPr/>
        </p:nvSpPr>
        <p:spPr>
          <a:xfrm>
            <a:off x="9013977" y="4834133"/>
            <a:ext cx="1402858" cy="49686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6DBE4C9-8ACF-47A5-8A77-3FADC0A89811}"/>
              </a:ext>
            </a:extLst>
          </p:cNvPr>
          <p:cNvSpPr/>
          <p:nvPr/>
        </p:nvSpPr>
        <p:spPr>
          <a:xfrm>
            <a:off x="9118482" y="5812366"/>
            <a:ext cx="1402858" cy="49686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7F37FAC-3DC5-42E4-9D16-8933FAE36AAD}"/>
              </a:ext>
            </a:extLst>
          </p:cNvPr>
          <p:cNvSpPr/>
          <p:nvPr/>
        </p:nvSpPr>
        <p:spPr>
          <a:xfrm>
            <a:off x="9128418" y="6357184"/>
            <a:ext cx="1402858" cy="49686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A35C2D2-AD44-4A64-B642-2BD239E6A42A}"/>
              </a:ext>
            </a:extLst>
          </p:cNvPr>
          <p:cNvCxnSpPr/>
          <p:nvPr/>
        </p:nvCxnSpPr>
        <p:spPr>
          <a:xfrm>
            <a:off x="8837291" y="4603130"/>
            <a:ext cx="176686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4928286-019A-4272-BB85-4143EFFAA7F1}"/>
              </a:ext>
            </a:extLst>
          </p:cNvPr>
          <p:cNvCxnSpPr>
            <a:cxnSpLocks/>
          </p:cNvCxnSpPr>
          <p:nvPr/>
        </p:nvCxnSpPr>
        <p:spPr>
          <a:xfrm>
            <a:off x="8600529" y="5071540"/>
            <a:ext cx="413448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AA7215E6-7C39-4231-81B8-31EBEE3B7BAC}"/>
              </a:ext>
            </a:extLst>
          </p:cNvPr>
          <p:cNvCxnSpPr/>
          <p:nvPr/>
        </p:nvCxnSpPr>
        <p:spPr>
          <a:xfrm>
            <a:off x="8925634" y="6126289"/>
            <a:ext cx="176686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34975CA1-A5FE-4435-A0B7-4C366FBB1E5D}"/>
              </a:ext>
            </a:extLst>
          </p:cNvPr>
          <p:cNvCxnSpPr>
            <a:cxnSpLocks/>
          </p:cNvCxnSpPr>
          <p:nvPr/>
        </p:nvCxnSpPr>
        <p:spPr>
          <a:xfrm>
            <a:off x="8458294" y="6548987"/>
            <a:ext cx="670124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CAB3530-1559-48E9-BA4E-5EF4FDE2EB41}"/>
              </a:ext>
            </a:extLst>
          </p:cNvPr>
          <p:cNvCxnSpPr/>
          <p:nvPr/>
        </p:nvCxnSpPr>
        <p:spPr>
          <a:xfrm>
            <a:off x="5345633" y="2238677"/>
            <a:ext cx="5342636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75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847D44E54C4748BC492F9720AFBC92" ma:contentTypeVersion="14" ma:contentTypeDescription="Create a new document." ma:contentTypeScope="" ma:versionID="bbefd494e0bab0f5742644705a14b36e">
  <xsd:schema xmlns:xsd="http://www.w3.org/2001/XMLSchema" xmlns:xs="http://www.w3.org/2001/XMLSchema" xmlns:p="http://schemas.microsoft.com/office/2006/metadata/properties" xmlns:ns2="8e7627a9-192a-497a-b415-05f6d8fd8a0e" xmlns:ns3="5216ce24-b70b-41e7-a212-1409ee204357" targetNamespace="http://schemas.microsoft.com/office/2006/metadata/properties" ma:root="true" ma:fieldsID="0e235c50d888f2417786e7fe5474fdf8" ns2:_="" ns3:_="">
    <xsd:import namespace="8e7627a9-192a-497a-b415-05f6d8fd8a0e"/>
    <xsd:import namespace="5216ce24-b70b-41e7-a212-1409ee2043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Location" minOccurs="0"/>
                <xsd:element ref="ns2:Comments" minOccurs="0"/>
                <xsd:element ref="ns2:_Flow_SignoffStatu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7627a9-192a-497a-b415-05f6d8fd8a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Comments" ma:index="16" nillable="true" ma:displayName="Comments" ma:description="M" ma:format="Dropdown" ma:internalName="Comments">
      <xsd:simpleType>
        <xsd:restriction base="dms:Text">
          <xsd:maxLength value="255"/>
        </xsd:restriction>
      </xsd:simpleType>
    </xsd:element>
    <xsd:element name="_Flow_SignoffStatus" ma:index="17" nillable="true" ma:displayName="Sign-off status" ma:internalName="_x0024_Resources_x003a_core_x002c_Signoff_Status_x003b_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6ce24-b70b-41e7-a212-1409ee20435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8e7627a9-192a-497a-b415-05f6d8fd8a0e" xsi:nil="true"/>
    <_Flow_SignoffStatus xmlns="8e7627a9-192a-497a-b415-05f6d8fd8a0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99FEB7-4D93-4B50-9077-ECCFF8B2BF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7627a9-192a-497a-b415-05f6d8fd8a0e"/>
    <ds:schemaRef ds:uri="5216ce24-b70b-41e7-a212-1409ee204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671552-F311-4FE1-B8A1-B17065898F2C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  <ds:schemaRef ds:uri="8e7627a9-192a-497a-b415-05f6d8fd8a0e"/>
    <ds:schemaRef ds:uri="http://purl.org/dc/elements/1.1/"/>
    <ds:schemaRef ds:uri="5216ce24-b70b-41e7-a212-1409ee204357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251050A-4D40-4B94-92F2-24E7BE0FE5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2166</TotalTime>
  <Words>1521</Words>
  <Application>Microsoft Office PowerPoint</Application>
  <PresentationFormat>Custom</PresentationFormat>
  <Paragraphs>274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Staff</dc:creator>
  <cp:keywords/>
  <dc:description/>
  <cp:lastModifiedBy>M Naseem Kaukab - Maths Teacher</cp:lastModifiedBy>
  <cp:revision>188</cp:revision>
  <dcterms:created xsi:type="dcterms:W3CDTF">2020-01-23T16:15:52Z</dcterms:created>
  <dcterms:modified xsi:type="dcterms:W3CDTF">2021-05-16T19:55:50Z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0x0101008D847D44E54C4748BC492F9720AFBC92</vt:lpwstr>
  </property>
</Properties>
</file>