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2" r:id="rId3"/>
    <p:sldId id="257" r:id="rId4"/>
    <p:sldId id="258" r:id="rId5"/>
    <p:sldId id="259" r:id="rId6"/>
    <p:sldId id="271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C1C5-7ADF-466F-A97C-818FF75D8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1E586-131D-439C-8A0E-FD13E938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5505-ED4B-4BAD-A579-9550B01F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0B60-6777-42DD-985D-F377F860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CBCC8-F75C-4B67-BAEE-4C8438CE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1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2E22-20F4-4B81-9334-5FFFE08B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CD35A-7373-4995-A2E7-2F10A359C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4156-A79B-4D92-BA49-041C22C6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A813A-1BCD-4457-B374-DD7BB902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5C88-DF1D-488C-B02D-4202B00B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B6D7B-E542-4B9F-9C9D-F060F2EB0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D482A-B700-485E-9149-A6BFFAFD8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B10D-F3D9-4FE4-A3BC-80C6885B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0441-9BE8-4987-8EBE-D9E45C6F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20668-AE53-401D-A3CB-50D029B4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50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AD6D-FEF3-4567-9CAC-6B956DC7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91F0-5D80-4FA4-94A6-A4E177DE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425C-B4F5-47E2-94D0-E5120704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7DC9E-7E12-4758-A5E7-07BC9CE9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B9A7-B11D-4A46-B234-A1B1FFE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70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0007-FEE6-43E0-8517-9BD4DB14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97C5E-ECEF-4202-B202-7BD12672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AE45-44B1-4871-939C-AB502CE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2B61C-2346-4989-8EE7-1658E833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ECD7-19E6-409F-86E3-A1B845E9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7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08AD-56AC-4D15-9032-69F01BB5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114EC-994F-4841-9126-D4951EB75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E2397-E228-439A-A682-1D8FF877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367A9-7F7A-4E33-A88D-2E9F25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7270-61F8-4C96-BF7F-101E4C08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87ECF-36E2-499D-ADF5-E71C0ED5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3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AEA2-500B-4B03-B4F8-CAA68CB4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209D-38B3-4666-91F6-44EBF3E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E436D-5F44-4B08-83F1-C47B59C4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6F219-CF0B-4303-8374-71A93392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1F74F-CF06-426F-88A8-3FB03419F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380C5-5CD8-465C-8C5A-C5B2B0D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42B00-61BC-4767-876F-93944B92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213F1-7982-4F7E-A9AA-1CE8589C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2A15-B450-4486-83DE-2D5675D6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8052-CFC8-48A6-8767-9D708B0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60E9E-CE14-4A8E-8EB4-A0CE4358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1D583-C8D6-4D90-97B5-6F8E5508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2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B4A2-E55C-41CF-B5EF-933D6225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0319D-B4BE-4310-A10B-87A6FBB4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E229F-C3CB-4F73-889C-18874DC5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4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1771-782E-4818-8F32-664CF21B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9A20-83C1-4234-A448-F0657D66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D0273-0E29-4B78-BD53-E1A245E4E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5DC7-733A-40F1-8FAB-EC6C9C4B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AE95-5717-437C-A46C-063C0803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8475-6231-4685-80D7-DD52D6FF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1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3207-8FB8-4F38-A5D9-5C8BD87A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742BD-B0E6-42D9-85ED-3D25CD780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E0A90-2DEF-494C-8C62-8008D912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2BAE6-8DB5-4F28-A1C3-EF742233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F366B-6BDA-4D05-B562-34D25D1F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A298D-D5AC-45CB-8984-1FD4B5B6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C9060-882C-4D25-B16B-E2275D97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80F3-D444-4A02-AB63-04D92392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84D90-A29E-42E8-BA6E-05D9A7878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B970D-95F9-4DEE-A67D-DB8773DE3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0E202-506F-4C9D-B522-6157B11C0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NUL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4.m4a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160.png"/><Relationship Id="rId17" Type="http://schemas.openxmlformats.org/officeDocument/2006/relationships/image" Target="../media/image1.png"/><Relationship Id="rId2" Type="http://schemas.openxmlformats.org/officeDocument/2006/relationships/audio" Target="../media/media5.m4a"/><Relationship Id="rId16" Type="http://schemas.openxmlformats.org/officeDocument/2006/relationships/image" Target="../media/image100.png"/><Relationship Id="rId1" Type="http://schemas.microsoft.com/office/2007/relationships/media" Target="../media/media5.m4a"/><Relationship Id="rId6" Type="http://schemas.openxmlformats.org/officeDocument/2006/relationships/image" Target="../media/image311.png"/><Relationship Id="rId11" Type="http://schemas.openxmlformats.org/officeDocument/2006/relationships/image" Target="../media/image80.png"/><Relationship Id="rId5" Type="http://schemas.openxmlformats.org/officeDocument/2006/relationships/image" Target="../media/image211.png"/><Relationship Id="rId15" Type="http://schemas.openxmlformats.org/officeDocument/2006/relationships/image" Target="../media/image90.png"/><Relationship Id="rId10" Type="http://schemas.openxmlformats.org/officeDocument/2006/relationships/image" Target="../media/image71.png"/><Relationship Id="rId4" Type="http://schemas.openxmlformats.org/officeDocument/2006/relationships/image" Target="../media/image111.png"/><Relationship Id="rId9" Type="http://schemas.openxmlformats.org/officeDocument/2006/relationships/image" Target="../media/image61.png"/><Relationship Id="rId1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0.png"/><Relationship Id="rId12" Type="http://schemas.openxmlformats.org/officeDocument/2006/relationships/image" Target="../media/image180.png"/><Relationship Id="rId2" Type="http://schemas.openxmlformats.org/officeDocument/2006/relationships/audio" Target="../media/media6.m4a"/><Relationship Id="rId16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image" Target="../media/image130.png"/><Relationship Id="rId11" Type="http://schemas.openxmlformats.org/officeDocument/2006/relationships/image" Target="../media/image150.png"/><Relationship Id="rId5" Type="http://schemas.openxmlformats.org/officeDocument/2006/relationships/image" Target="../media/image120.png"/><Relationship Id="rId15" Type="http://schemas.openxmlformats.org/officeDocument/2006/relationships/image" Target="../media/image212.png"/><Relationship Id="rId10" Type="http://schemas.openxmlformats.org/officeDocument/2006/relationships/image" Target="../media/image160.png"/><Relationship Id="rId4" Type="http://schemas.openxmlformats.org/officeDocument/2006/relationships/image" Target="../media/image112.png"/><Relationship Id="rId14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2" Type="http://schemas.openxmlformats.org/officeDocument/2006/relationships/audio" Target="../media/media8.m4a"/><Relationship Id="rId16" Type="http://schemas.openxmlformats.org/officeDocument/2006/relationships/image" Target="../media/image1.png"/><Relationship Id="rId1" Type="http://schemas.microsoft.com/office/2007/relationships/media" Target="../media/media8.m4a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5" Type="http://schemas.openxmlformats.org/officeDocument/2006/relationships/image" Target="../media/image330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Relationship Id="rId14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FE30D05-5538-4DE3-8E45-ABD4D68DCE99}"/>
              </a:ext>
            </a:extLst>
          </p:cNvPr>
          <p:cNvGrpSpPr/>
          <p:nvPr/>
        </p:nvGrpSpPr>
        <p:grpSpPr>
          <a:xfrm>
            <a:off x="1484246" y="715618"/>
            <a:ext cx="9276522" cy="2981739"/>
            <a:chOff x="1696278" y="1510748"/>
            <a:chExt cx="9276522" cy="29817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2E0C9C-174A-41F2-9FEA-65B4D71A3384}"/>
                </a:ext>
              </a:extLst>
            </p:cNvPr>
            <p:cNvSpPr/>
            <p:nvPr/>
          </p:nvSpPr>
          <p:spPr>
            <a:xfrm>
              <a:off x="1696278" y="1510748"/>
              <a:ext cx="9276522" cy="29817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FF006C-DF15-4C7E-8B7F-DB32FE12F839}"/>
                </a:ext>
              </a:extLst>
            </p:cNvPr>
            <p:cNvSpPr txBox="1"/>
            <p:nvPr/>
          </p:nvSpPr>
          <p:spPr>
            <a:xfrm>
              <a:off x="4343417" y="1921563"/>
              <a:ext cx="3982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/>
                <a:t>Trigonometry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0792C2-AF42-44CE-B470-2DE858992E62}"/>
                </a:ext>
              </a:extLst>
            </p:cNvPr>
            <p:cNvSpPr txBox="1"/>
            <p:nvPr/>
          </p:nvSpPr>
          <p:spPr>
            <a:xfrm>
              <a:off x="2149268" y="3271557"/>
              <a:ext cx="85044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Finding the side which is the </a:t>
              </a:r>
              <a:r>
                <a:rPr lang="en-GB" sz="2800" b="1" dirty="0"/>
                <a:t>denominator </a:t>
              </a:r>
              <a:r>
                <a:rPr lang="en-GB" sz="2800" dirty="0"/>
                <a:t>of the fraction</a:t>
              </a:r>
              <a:endParaRPr lang="en-GB" sz="2800" b="1" dirty="0"/>
            </a:p>
          </p:txBody>
        </p:sp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313D11-CC00-44AF-9A56-6CA9EC43C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9858" y="442982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F4A050-EA13-4F0B-94A2-23DA65B7E7A5}"/>
              </a:ext>
            </a:extLst>
          </p:cNvPr>
          <p:cNvSpPr txBox="1"/>
          <p:nvPr/>
        </p:nvSpPr>
        <p:spPr>
          <a:xfrm>
            <a:off x="5390571" y="5073905"/>
            <a:ext cx="10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02660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18472-D001-43D5-8C4E-1E5653A824EF}"/>
              </a:ext>
            </a:extLst>
          </p:cNvPr>
          <p:cNvGrpSpPr/>
          <p:nvPr/>
        </p:nvGrpSpPr>
        <p:grpSpPr>
          <a:xfrm>
            <a:off x="2677128" y="260194"/>
            <a:ext cx="6616689" cy="625833"/>
            <a:chOff x="2076737" y="536814"/>
            <a:chExt cx="6616689" cy="6258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81F375-34CC-4D3A-858B-00AB261EAC83}"/>
                </a:ext>
              </a:extLst>
            </p:cNvPr>
            <p:cNvSpPr/>
            <p:nvPr/>
          </p:nvSpPr>
          <p:spPr>
            <a:xfrm>
              <a:off x="2076737" y="536814"/>
              <a:ext cx="6616689" cy="625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12864E-AD8D-46D5-A154-D94844735D2D}"/>
                </a:ext>
              </a:extLst>
            </p:cNvPr>
            <p:cNvSpPr txBox="1"/>
            <p:nvPr/>
          </p:nvSpPr>
          <p:spPr>
            <a:xfrm>
              <a:off x="2431255" y="657579"/>
              <a:ext cx="5947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First you need to check your calculator is set to degrees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2B6E74-E3A1-4496-824F-B9D288553FD3}"/>
              </a:ext>
            </a:extLst>
          </p:cNvPr>
          <p:cNvSpPr txBox="1"/>
          <p:nvPr/>
        </p:nvSpPr>
        <p:spPr>
          <a:xfrm>
            <a:off x="2215961" y="1356555"/>
            <a:ext cx="8372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top of the calculator display, you should see a </a:t>
            </a:r>
            <a:r>
              <a:rPr lang="en-GB" b="1" dirty="0"/>
              <a:t>         </a:t>
            </a:r>
            <a:r>
              <a:rPr lang="en-GB" dirty="0"/>
              <a:t>.  If so all is fine.</a:t>
            </a:r>
          </a:p>
          <a:p>
            <a:endParaRPr lang="en-GB" dirty="0"/>
          </a:p>
          <a:p>
            <a:r>
              <a:rPr lang="en-GB" dirty="0"/>
              <a:t>If you don’t, you’ll see either an           or a         .  You need to see      </a:t>
            </a:r>
            <a:r>
              <a:rPr lang="en-GB" b="1" dirty="0"/>
              <a:t>     </a:t>
            </a:r>
            <a:r>
              <a:rPr lang="en-GB" dirty="0"/>
              <a:t>for degrees.</a:t>
            </a:r>
          </a:p>
          <a:p>
            <a:endParaRPr lang="en-GB" dirty="0"/>
          </a:p>
          <a:p>
            <a:r>
              <a:rPr lang="en-GB" dirty="0"/>
              <a:t>Here are some instructions to get your calculator onto degrees.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57E45-A295-40F4-B04F-6B9A497CFFB2}"/>
              </a:ext>
            </a:extLst>
          </p:cNvPr>
          <p:cNvSpPr txBox="1"/>
          <p:nvPr/>
        </p:nvSpPr>
        <p:spPr>
          <a:xfrm>
            <a:off x="2215961" y="2908879"/>
            <a:ext cx="448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 the following buttons on your calculator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E71008-A8B8-4DD9-8EAF-8AAF406E7BB9}"/>
              </a:ext>
            </a:extLst>
          </p:cNvPr>
          <p:cNvGrpSpPr/>
          <p:nvPr/>
        </p:nvGrpSpPr>
        <p:grpSpPr>
          <a:xfrm>
            <a:off x="6834943" y="4222522"/>
            <a:ext cx="612668" cy="500530"/>
            <a:chOff x="5765159" y="5466517"/>
            <a:chExt cx="612668" cy="5005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1C20AA-C553-4674-A411-9EC7607617D2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8D51F9-FBC2-47B2-BD04-0D69DAA6918C}"/>
                </a:ext>
              </a:extLst>
            </p:cNvPr>
            <p:cNvSpPr txBox="1"/>
            <p:nvPr/>
          </p:nvSpPr>
          <p:spPr>
            <a:xfrm>
              <a:off x="5922992" y="550538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CD96AE-F608-48CF-B7C4-0857E1D47E8B}"/>
              </a:ext>
            </a:extLst>
          </p:cNvPr>
          <p:cNvGrpSpPr/>
          <p:nvPr/>
        </p:nvGrpSpPr>
        <p:grpSpPr>
          <a:xfrm>
            <a:off x="884993" y="3912628"/>
            <a:ext cx="612668" cy="713716"/>
            <a:chOff x="2544417" y="4890052"/>
            <a:chExt cx="612668" cy="7137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7771D0-6886-43C7-885B-57DEB2F4BE81}"/>
                </a:ext>
              </a:extLst>
            </p:cNvPr>
            <p:cNvSpPr/>
            <p:nvPr/>
          </p:nvSpPr>
          <p:spPr>
            <a:xfrm>
              <a:off x="2690089" y="5290678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07640-D15C-4993-9BEA-3C3222F4DFCB}"/>
                </a:ext>
              </a:extLst>
            </p:cNvPr>
            <p:cNvSpPr txBox="1"/>
            <p:nvPr/>
          </p:nvSpPr>
          <p:spPr>
            <a:xfrm>
              <a:off x="2544417" y="489005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Shift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1B4A11-1631-4F8C-BBBF-1A55F7084CAE}"/>
              </a:ext>
            </a:extLst>
          </p:cNvPr>
          <p:cNvGrpSpPr/>
          <p:nvPr/>
        </p:nvGrpSpPr>
        <p:grpSpPr>
          <a:xfrm>
            <a:off x="1640589" y="3909394"/>
            <a:ext cx="1318374" cy="733009"/>
            <a:chOff x="3999472" y="4890052"/>
            <a:chExt cx="1318374" cy="7330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745E89-48E3-4E7F-80E1-B183A826B9FA}"/>
                </a:ext>
              </a:extLst>
            </p:cNvPr>
            <p:cNvSpPr/>
            <p:nvPr/>
          </p:nvSpPr>
          <p:spPr>
            <a:xfrm>
              <a:off x="4502114" y="5309971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6A107-A9CE-4E8C-BB92-F21ED7E141AD}"/>
                </a:ext>
              </a:extLst>
            </p:cNvPr>
            <p:cNvSpPr txBox="1"/>
            <p:nvPr/>
          </p:nvSpPr>
          <p:spPr>
            <a:xfrm>
              <a:off x="3999472" y="4890052"/>
              <a:ext cx="1318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Menu setup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5BF737-F23A-4BBF-9851-5A43CA7CB2B9}"/>
              </a:ext>
            </a:extLst>
          </p:cNvPr>
          <p:cNvSpPr txBox="1"/>
          <p:nvPr/>
        </p:nvSpPr>
        <p:spPr>
          <a:xfrm>
            <a:off x="3043883" y="4296796"/>
            <a:ext cx="39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   </a:t>
            </a:r>
            <a:r>
              <a:rPr lang="en-GB" b="1" dirty="0"/>
              <a:t>2 : Angle Unit</a:t>
            </a:r>
            <a:r>
              <a:rPr lang="en-GB" dirty="0"/>
              <a:t>.         Press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5A836-CD7F-4B05-8DEE-860D1530C870}"/>
              </a:ext>
            </a:extLst>
          </p:cNvPr>
          <p:cNvSpPr txBox="1"/>
          <p:nvPr/>
        </p:nvSpPr>
        <p:spPr>
          <a:xfrm>
            <a:off x="7724597" y="4310020"/>
            <a:ext cx="310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</a:t>
            </a:r>
            <a:r>
              <a:rPr lang="en-GB" b="1" dirty="0"/>
              <a:t>1 : Degree    </a:t>
            </a:r>
            <a:r>
              <a:rPr lang="en-GB" dirty="0"/>
              <a:t>Press</a:t>
            </a:r>
            <a:endParaRPr lang="en-GB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6A8666-A2A6-40E7-B433-C76E68AF1415}"/>
              </a:ext>
            </a:extLst>
          </p:cNvPr>
          <p:cNvGrpSpPr/>
          <p:nvPr/>
        </p:nvGrpSpPr>
        <p:grpSpPr>
          <a:xfrm>
            <a:off x="10751129" y="4244421"/>
            <a:ext cx="612668" cy="500530"/>
            <a:chOff x="5765159" y="5466517"/>
            <a:chExt cx="612668" cy="50053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F56FA3-A096-4BE2-BB39-8F33F7F62485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48D69E-51C4-49EC-8125-68596392996C}"/>
                </a:ext>
              </a:extLst>
            </p:cNvPr>
            <p:cNvSpPr txBox="1"/>
            <p:nvPr/>
          </p:nvSpPr>
          <p:spPr>
            <a:xfrm>
              <a:off x="5909740" y="547887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581800-62E8-4DB0-913B-5FA63ED74630}"/>
              </a:ext>
            </a:extLst>
          </p:cNvPr>
          <p:cNvSpPr txBox="1"/>
          <p:nvPr/>
        </p:nvSpPr>
        <p:spPr>
          <a:xfrm>
            <a:off x="4406326" y="394919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: </a:t>
            </a:r>
            <a:r>
              <a:rPr lang="en-GB" dirty="0" err="1"/>
              <a:t>Input/Output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C3587E-E711-4228-A22B-8FDE35A4FA62}"/>
              </a:ext>
            </a:extLst>
          </p:cNvPr>
          <p:cNvSpPr txBox="1"/>
          <p:nvPr/>
        </p:nvSpPr>
        <p:spPr>
          <a:xfrm>
            <a:off x="4393033" y="4626344"/>
            <a:ext cx="19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Number Format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AE63FC-6B3F-4DA3-A525-DAD8F3F035EE}"/>
              </a:ext>
            </a:extLst>
          </p:cNvPr>
          <p:cNvSpPr txBox="1"/>
          <p:nvPr/>
        </p:nvSpPr>
        <p:spPr>
          <a:xfrm>
            <a:off x="4393032" y="5007107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: Engineer Symbol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A5862C-D618-41D3-B3E6-8591A12914DA}"/>
              </a:ext>
            </a:extLst>
          </p:cNvPr>
          <p:cNvSpPr txBox="1"/>
          <p:nvPr/>
        </p:nvSpPr>
        <p:spPr>
          <a:xfrm>
            <a:off x="8905462" y="464890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: Radian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861C6B-43D0-41CD-83FA-E9E4FC2E46CF}"/>
              </a:ext>
            </a:extLst>
          </p:cNvPr>
          <p:cNvSpPr txBox="1"/>
          <p:nvPr/>
        </p:nvSpPr>
        <p:spPr>
          <a:xfrm>
            <a:off x="8905462" y="4974534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Gradian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639B8F-58D7-453D-AAF0-91CF23641092}"/>
              </a:ext>
            </a:extLst>
          </p:cNvPr>
          <p:cNvGrpSpPr/>
          <p:nvPr/>
        </p:nvGrpSpPr>
        <p:grpSpPr>
          <a:xfrm>
            <a:off x="7736090" y="1367958"/>
            <a:ext cx="343792" cy="369332"/>
            <a:chOff x="10124283" y="2756452"/>
            <a:chExt cx="343792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A9E6FB-F9D0-41FF-BA9A-E4DEC89E5ED8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153FDE-8F74-40D8-A4A0-F885172B71F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41B46C-61F9-488D-846B-CA68E790C9B9}"/>
              </a:ext>
            </a:extLst>
          </p:cNvPr>
          <p:cNvGrpSpPr/>
          <p:nvPr/>
        </p:nvGrpSpPr>
        <p:grpSpPr>
          <a:xfrm>
            <a:off x="5358248" y="1919033"/>
            <a:ext cx="330540" cy="369332"/>
            <a:chOff x="10124283" y="2756452"/>
            <a:chExt cx="330540" cy="3693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708A02-ECAA-4500-B845-DFF9163A1859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312D52-EC2B-4548-B527-B6BF3A3D79DA}"/>
                </a:ext>
              </a:extLst>
            </p:cNvPr>
            <p:cNvSpPr txBox="1"/>
            <p:nvPr/>
          </p:nvSpPr>
          <p:spPr>
            <a:xfrm>
              <a:off x="10137535" y="275645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C6023E4-D610-49B5-BCF5-CB7878482780}"/>
              </a:ext>
            </a:extLst>
          </p:cNvPr>
          <p:cNvGrpSpPr/>
          <p:nvPr/>
        </p:nvGrpSpPr>
        <p:grpSpPr>
          <a:xfrm>
            <a:off x="6294290" y="1918127"/>
            <a:ext cx="330540" cy="369764"/>
            <a:chOff x="10684438" y="3683301"/>
            <a:chExt cx="330540" cy="36976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C91C17B-D91B-4234-AF0F-44BA74DDD692}"/>
                </a:ext>
              </a:extLst>
            </p:cNvPr>
            <p:cNvSpPr/>
            <p:nvPr/>
          </p:nvSpPr>
          <p:spPr>
            <a:xfrm>
              <a:off x="10684438" y="3683301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2D6493-10CF-497A-A05A-FB71BCB1887B}"/>
                </a:ext>
              </a:extLst>
            </p:cNvPr>
            <p:cNvSpPr txBox="1"/>
            <p:nvPr/>
          </p:nvSpPr>
          <p:spPr>
            <a:xfrm>
              <a:off x="10684438" y="368373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D4C5B7-631B-4A2B-BB7F-F4E4D9481920}"/>
              </a:ext>
            </a:extLst>
          </p:cNvPr>
          <p:cNvGrpSpPr/>
          <p:nvPr/>
        </p:nvGrpSpPr>
        <p:grpSpPr>
          <a:xfrm>
            <a:off x="8417865" y="1918127"/>
            <a:ext cx="343792" cy="369332"/>
            <a:chOff x="10124283" y="2756452"/>
            <a:chExt cx="343792" cy="36933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36CD1F-8FA1-465B-9B4E-B838B59117A1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75CE84-D028-453D-A042-C12570FF41B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28CA5F-E779-46ED-9F3C-B230AC01B691}"/>
              </a:ext>
            </a:extLst>
          </p:cNvPr>
          <p:cNvGrpSpPr/>
          <p:nvPr/>
        </p:nvGrpSpPr>
        <p:grpSpPr>
          <a:xfrm>
            <a:off x="2876742" y="6081637"/>
            <a:ext cx="6245236" cy="382152"/>
            <a:chOff x="1458093" y="5838791"/>
            <a:chExt cx="6245236" cy="38215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175EF4-5636-4673-9DA5-6E8E4F8A7D27}"/>
                </a:ext>
              </a:extLst>
            </p:cNvPr>
            <p:cNvSpPr txBox="1"/>
            <p:nvPr/>
          </p:nvSpPr>
          <p:spPr>
            <a:xfrm>
              <a:off x="1458093" y="5838791"/>
              <a:ext cx="624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Now you should see a           at the top of your calculator display 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0B596A-42F4-4CE9-AF7E-6D8A11F2F321}"/>
                </a:ext>
              </a:extLst>
            </p:cNvPr>
            <p:cNvGrpSpPr/>
            <p:nvPr/>
          </p:nvGrpSpPr>
          <p:grpSpPr>
            <a:xfrm>
              <a:off x="3693604" y="5851611"/>
              <a:ext cx="343792" cy="369332"/>
              <a:chOff x="10124283" y="2756452"/>
              <a:chExt cx="343792" cy="36933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155F14-BEBC-4728-847A-16C69D1145E6}"/>
                  </a:ext>
                </a:extLst>
              </p:cNvPr>
              <p:cNvSpPr/>
              <p:nvPr/>
            </p:nvSpPr>
            <p:spPr>
              <a:xfrm>
                <a:off x="10124283" y="2756452"/>
                <a:ext cx="330540" cy="3436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98E7227-E356-43AB-866B-D77DFD44C2DD}"/>
                  </a:ext>
                </a:extLst>
              </p:cNvPr>
              <p:cNvSpPr txBox="1"/>
              <p:nvPr/>
            </p:nvSpPr>
            <p:spPr>
              <a:xfrm>
                <a:off x="10137535" y="2756452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pic>
        <p:nvPicPr>
          <p:cNvPr id="68" name="Trigonometry">
            <a:hlinkClick r:id="" action="ppaction://media"/>
            <a:extLst>
              <a:ext uri="{FF2B5EF4-FFF2-40B4-BE49-F238E27FC236}">
                <a16:creationId xmlns:a16="http://schemas.microsoft.com/office/drawing/2014/main" id="{FBC9696C-38E9-4794-81B2-981B63DCD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864" y="2519465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</p:pic>
      <p:sp>
        <p:nvSpPr>
          <p:cNvPr id="46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332101" y="317276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91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D4B9F1-EF83-4937-8397-FE55E07D3020}"/>
              </a:ext>
            </a:extLst>
          </p:cNvPr>
          <p:cNvGrpSpPr/>
          <p:nvPr/>
        </p:nvGrpSpPr>
        <p:grpSpPr>
          <a:xfrm>
            <a:off x="5025573" y="858616"/>
            <a:ext cx="2256213" cy="2826694"/>
            <a:chOff x="3546534" y="2625434"/>
            <a:chExt cx="2256213" cy="32131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D4D459-D2AD-4345-BCEE-308B6DBE2D90}"/>
                </a:ext>
              </a:extLst>
            </p:cNvPr>
            <p:cNvGrpSpPr/>
            <p:nvPr/>
          </p:nvGrpSpPr>
          <p:grpSpPr>
            <a:xfrm flipH="1">
              <a:off x="3724243" y="2625434"/>
              <a:ext cx="1690255" cy="2811378"/>
              <a:chOff x="3131127" y="1551709"/>
              <a:chExt cx="1690255" cy="2812473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82FD5322-C218-4E5F-B8D3-2CE200E48CBA}"/>
                  </a:ext>
                </a:extLst>
              </p:cNvPr>
              <p:cNvSpPr/>
              <p:nvPr/>
            </p:nvSpPr>
            <p:spPr>
              <a:xfrm>
                <a:off x="3131127" y="1551709"/>
                <a:ext cx="1690255" cy="281247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B65200-63FF-4726-B440-BEC6A7E172C7}"/>
                  </a:ext>
                </a:extLst>
              </p:cNvPr>
              <p:cNvSpPr/>
              <p:nvPr/>
            </p:nvSpPr>
            <p:spPr>
              <a:xfrm>
                <a:off x="3131127" y="4100945"/>
                <a:ext cx="263237" cy="2632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E4ECCE9-E743-47F0-A446-35AA49334634}"/>
                    </a:ext>
                  </a:extLst>
                </p:cNvPr>
                <p:cNvSpPr txBox="1"/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Arc 4">
              <a:extLst>
                <a:ext uri="{FF2B5EF4-FFF2-40B4-BE49-F238E27FC236}">
                  <a16:creationId xmlns:a16="http://schemas.microsoft.com/office/drawing/2014/main" id="{FC87BDC5-847F-4D7F-9AE9-EB4A28021CE9}"/>
                </a:ext>
              </a:extLst>
            </p:cNvPr>
            <p:cNvSpPr/>
            <p:nvPr/>
          </p:nvSpPr>
          <p:spPr>
            <a:xfrm rot="6220989" flipH="1">
              <a:off x="3535585" y="4923285"/>
              <a:ext cx="841235" cy="81933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78111F1-EE3B-4D02-B107-8BB783C4EDAC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V="1">
              <a:off x="4255509" y="4171137"/>
              <a:ext cx="1130855" cy="103565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4378C-6692-4CCC-A9F7-B5EB2E4CBAFC}"/>
                </a:ext>
              </a:extLst>
            </p:cNvPr>
            <p:cNvSpPr txBox="1"/>
            <p:nvPr/>
          </p:nvSpPr>
          <p:spPr>
            <a:xfrm flipH="1">
              <a:off x="5414499" y="3852607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0EB4EF-A200-4383-A9C1-7F5271D84ADD}"/>
                </a:ext>
              </a:extLst>
            </p:cNvPr>
            <p:cNvSpPr txBox="1"/>
            <p:nvPr/>
          </p:nvSpPr>
          <p:spPr>
            <a:xfrm flipH="1">
              <a:off x="4416739" y="537687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92DC93-7DF7-41C7-809A-56E90E3213A3}"/>
                </a:ext>
              </a:extLst>
            </p:cNvPr>
            <p:cNvSpPr txBox="1"/>
            <p:nvPr/>
          </p:nvSpPr>
          <p:spPr>
            <a:xfrm flipH="1">
              <a:off x="4227801" y="3680984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4CABC5-5637-4327-A13B-C3E3C9114246}"/>
              </a:ext>
            </a:extLst>
          </p:cNvPr>
          <p:cNvSpPr txBox="1"/>
          <p:nvPr/>
        </p:nvSpPr>
        <p:spPr>
          <a:xfrm>
            <a:off x="2283959" y="130926"/>
            <a:ext cx="814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Sine, Cosine and Tangent ratios   (Sin, Cos and Tan)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744141-0B4C-4843-80AD-09977EDB2323}"/>
              </a:ext>
            </a:extLst>
          </p:cNvPr>
          <p:cNvGrpSpPr/>
          <p:nvPr/>
        </p:nvGrpSpPr>
        <p:grpSpPr>
          <a:xfrm>
            <a:off x="1159461" y="4114797"/>
            <a:ext cx="2367141" cy="1945662"/>
            <a:chOff x="3075711" y="1870364"/>
            <a:chExt cx="2367141" cy="1890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321F25-2AE1-4968-9BD9-A65B3B576D7C}"/>
                </a:ext>
              </a:extLst>
            </p:cNvPr>
            <p:cNvSpPr/>
            <p:nvPr/>
          </p:nvSpPr>
          <p:spPr>
            <a:xfrm>
              <a:off x="3075711" y="1870364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AD0800-4358-4260-9B86-8429952E33CD}"/>
                </a:ext>
              </a:extLst>
            </p:cNvPr>
            <p:cNvGrpSpPr/>
            <p:nvPr/>
          </p:nvGrpSpPr>
          <p:grpSpPr>
            <a:xfrm>
              <a:off x="3297373" y="2138892"/>
              <a:ext cx="1971694" cy="1383368"/>
              <a:chOff x="3920835" y="2138892"/>
              <a:chExt cx="1971694" cy="13833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4808E392-5F81-4FA2-BEF9-E7D3B012EAAA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C6F9A4E-77D7-4087-9E8A-B41AA2FA6C4B}"/>
                      </a:ext>
                    </a:extLst>
                  </p:cNvPr>
                  <p:cNvSpPr txBox="1"/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8BEF52-DAE8-4188-9A71-8ECED654BE4B}"/>
              </a:ext>
            </a:extLst>
          </p:cNvPr>
          <p:cNvGrpSpPr/>
          <p:nvPr/>
        </p:nvGrpSpPr>
        <p:grpSpPr>
          <a:xfrm>
            <a:off x="4927894" y="4114794"/>
            <a:ext cx="2367141" cy="1945662"/>
            <a:chOff x="5846620" y="1870361"/>
            <a:chExt cx="2367141" cy="18902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5E9BF-CBA2-47E1-AB25-43DFC90A7E98}"/>
                </a:ext>
              </a:extLst>
            </p:cNvPr>
            <p:cNvSpPr/>
            <p:nvPr/>
          </p:nvSpPr>
          <p:spPr>
            <a:xfrm>
              <a:off x="5846620" y="1870361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306A1B-C202-44C3-896B-B8D60A6C30DD}"/>
                </a:ext>
              </a:extLst>
            </p:cNvPr>
            <p:cNvGrpSpPr/>
            <p:nvPr/>
          </p:nvGrpSpPr>
          <p:grpSpPr>
            <a:xfrm>
              <a:off x="6026731" y="2138892"/>
              <a:ext cx="2016578" cy="1389725"/>
              <a:chOff x="6026731" y="2138892"/>
              <a:chExt cx="2016578" cy="1389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0AC42C17-05C2-4804-9950-DDABA5DD546B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Adjacent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EBC0A33-A984-4633-B9F6-2A90555985A5}"/>
                      </a:ext>
                    </a:extLst>
                  </p:cNvPr>
                  <p:cNvSpPr txBox="1"/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3B8733-93D3-41BF-807D-ABF4F4BA5581}"/>
              </a:ext>
            </a:extLst>
          </p:cNvPr>
          <p:cNvGrpSpPr/>
          <p:nvPr/>
        </p:nvGrpSpPr>
        <p:grpSpPr>
          <a:xfrm>
            <a:off x="8713422" y="4114790"/>
            <a:ext cx="2308500" cy="1945662"/>
            <a:chOff x="8897846" y="1870357"/>
            <a:chExt cx="2308500" cy="189024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B0F688-BAAA-489E-BE34-AC5D9C33107A}"/>
                </a:ext>
              </a:extLst>
            </p:cNvPr>
            <p:cNvSpPr/>
            <p:nvPr/>
          </p:nvSpPr>
          <p:spPr>
            <a:xfrm>
              <a:off x="8897846" y="1870357"/>
              <a:ext cx="2308500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1FCAF1-87DA-4AEA-9D8F-2B65E0E13060}"/>
                </a:ext>
              </a:extLst>
            </p:cNvPr>
            <p:cNvGrpSpPr/>
            <p:nvPr/>
          </p:nvGrpSpPr>
          <p:grpSpPr>
            <a:xfrm>
              <a:off x="9143995" y="2132361"/>
              <a:ext cx="1740861" cy="1389139"/>
              <a:chOff x="9143995" y="2132361"/>
              <a:chExt cx="1740861" cy="138913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46AFF9B-C6DB-42A2-B413-79416DA73C6F}"/>
                      </a:ext>
                    </a:extLst>
                  </p:cNvPr>
                  <p:cNvSpPr txBox="1"/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dj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acent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46AFF9B-C6DB-42A2-B413-79416DA73C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E60B8E-DD0C-4087-922B-530EAFE95C4D}"/>
                      </a:ext>
                    </a:extLst>
                  </p:cNvPr>
                  <p:cNvSpPr txBox="1"/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1D9C3-9BBA-4D2D-A0D9-36D0C5549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71156" y="1604795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7006F9-B0EE-42FA-8557-8578F4E82F1F}"/>
              </a:ext>
            </a:extLst>
          </p:cNvPr>
          <p:cNvSpPr txBox="1"/>
          <p:nvPr/>
        </p:nvSpPr>
        <p:spPr>
          <a:xfrm>
            <a:off x="1860808" y="2268609"/>
            <a:ext cx="1699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This just summarises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the triangle and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Sin, Cos and Tan.</a:t>
            </a:r>
          </a:p>
        </p:txBody>
      </p:sp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4FBC82-9BBE-4628-9531-8B12B73797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62872" y="151442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54214B-798A-425B-B561-B830C210558D}"/>
              </a:ext>
            </a:extLst>
          </p:cNvPr>
          <p:cNvSpPr txBox="1"/>
          <p:nvPr/>
        </p:nvSpPr>
        <p:spPr>
          <a:xfrm>
            <a:off x="8586462" y="2210010"/>
            <a:ext cx="25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This explains what is meant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by finding the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denominator.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Important you listen to this.</a:t>
            </a:r>
          </a:p>
        </p:txBody>
      </p:sp>
    </p:spTree>
    <p:extLst>
      <p:ext uri="{BB962C8B-B14F-4D97-AF65-F5344CB8AC3E}">
        <p14:creationId xmlns:p14="http://schemas.microsoft.com/office/powerpoint/2010/main" val="24084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5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l 88">
            <a:extLst>
              <a:ext uri="{FF2B5EF4-FFF2-40B4-BE49-F238E27FC236}">
                <a16:creationId xmlns:a16="http://schemas.microsoft.com/office/drawing/2014/main" id="{0CEA9BA2-1979-43D6-B025-96066CA5B4D4}"/>
              </a:ext>
            </a:extLst>
          </p:cNvPr>
          <p:cNvSpPr/>
          <p:nvPr/>
        </p:nvSpPr>
        <p:spPr>
          <a:xfrm>
            <a:off x="4631341" y="1985524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F9ACCEC-9099-4977-9BFF-EEAEE5C28E8C}"/>
              </a:ext>
            </a:extLst>
          </p:cNvPr>
          <p:cNvSpPr/>
          <p:nvPr/>
        </p:nvSpPr>
        <p:spPr>
          <a:xfrm>
            <a:off x="4902487" y="3608577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15C8C17-7749-4BD5-A6C2-F4F43ED5E0BA}"/>
              </a:ext>
            </a:extLst>
          </p:cNvPr>
          <p:cNvGrpSpPr/>
          <p:nvPr/>
        </p:nvGrpSpPr>
        <p:grpSpPr>
          <a:xfrm>
            <a:off x="514740" y="1029853"/>
            <a:ext cx="2127545" cy="3297823"/>
            <a:chOff x="514740" y="1294893"/>
            <a:chExt cx="2127545" cy="3297823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9ACC668-2180-4E63-A3E9-4528FFC31FF0}"/>
                </a:ext>
              </a:extLst>
            </p:cNvPr>
            <p:cNvGrpSpPr/>
            <p:nvPr/>
          </p:nvGrpSpPr>
          <p:grpSpPr>
            <a:xfrm>
              <a:off x="514740" y="1294893"/>
              <a:ext cx="2127545" cy="3297823"/>
              <a:chOff x="2005282" y="2229370"/>
              <a:chExt cx="1867964" cy="2796004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5C325EB-C56D-4D36-B4FD-185F61681AC9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1867964" cy="2796004"/>
                <a:chOff x="2005282" y="2229370"/>
                <a:chExt cx="1867964" cy="2796004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1D0B5DA1-1A7E-4C82-8948-E317FD4DE608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828DDA73-84A1-4086-A6C0-630BDACE530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103" name="Right Triangle 102">
                      <a:extLst>
                        <a:ext uri="{FF2B5EF4-FFF2-40B4-BE49-F238E27FC236}">
                          <a16:creationId xmlns:a16="http://schemas.microsoft.com/office/drawing/2014/main" id="{5763562C-B46B-481A-A162-B638FEA15E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6B8C0E14-4AA5-486E-8D73-F1FF4D513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02" name="Arc 101">
                    <a:extLst>
                      <a:ext uri="{FF2B5EF4-FFF2-40B4-BE49-F238E27FC236}">
                        <a16:creationId xmlns:a16="http://schemas.microsoft.com/office/drawing/2014/main" id="{CDFC5885-9C98-4BD2-BEE4-329F1B39F8CA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B6B51C00-F0AD-4556-B2F0-6D8B4A33C2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3744" y="3197811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B6B51C00-F0AD-4556-B2F0-6D8B4A33C2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53744" y="3197811"/>
                      <a:ext cx="374374" cy="39141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6CB66D3-CC8A-4047-B454-6C2193316E41}"/>
                    </a:ext>
                  </a:extLst>
                </p:cNvPr>
                <p:cNvSpPr txBox="1"/>
                <p:nvPr/>
              </p:nvSpPr>
              <p:spPr>
                <a:xfrm>
                  <a:off x="2739302" y="4712242"/>
                  <a:ext cx="615325" cy="313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48cm</a:t>
                  </a: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4C145-581C-485C-A1F2-7CEF3041423A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662E8-0BE9-4716-A23B-B57A308C7935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E2E297-DC5D-4BC0-A06B-68938BE0E61A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71 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B07527F-0CF8-484D-9A8A-D8B659F42FFA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3D9EA0F-4506-44DD-B78C-5D9B70DA57D1}"/>
                  </a:ext>
                </a:extLst>
              </p:cNvPr>
              <p:cNvSpPr txBox="1"/>
              <p:nvPr/>
            </p:nvSpPr>
            <p:spPr>
              <a:xfrm>
                <a:off x="717144" y="483449"/>
                <a:ext cx="2265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the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3D9EA0F-4506-44DD-B78C-5D9B70DA5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4" y="483449"/>
                <a:ext cx="2265685" cy="369332"/>
              </a:xfrm>
              <a:prstGeom prst="rect">
                <a:avLst/>
              </a:prstGeom>
              <a:blipFill>
                <a:blip r:embed="rId5"/>
                <a:stretch>
                  <a:fillRect l="-242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D270992-003B-4911-A9E1-4FDF103BD29C}"/>
              </a:ext>
            </a:extLst>
          </p:cNvPr>
          <p:cNvGrpSpPr/>
          <p:nvPr/>
        </p:nvGrpSpPr>
        <p:grpSpPr>
          <a:xfrm>
            <a:off x="3993438" y="1033771"/>
            <a:ext cx="2127545" cy="3281695"/>
            <a:chOff x="514740" y="1294893"/>
            <a:chExt cx="2127545" cy="32816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7A13CEE-1EA7-409E-B125-B1BE2FD4D6FD}"/>
                </a:ext>
              </a:extLst>
            </p:cNvPr>
            <p:cNvGrpSpPr/>
            <p:nvPr/>
          </p:nvGrpSpPr>
          <p:grpSpPr>
            <a:xfrm>
              <a:off x="514740" y="1294893"/>
              <a:ext cx="2127545" cy="3281695"/>
              <a:chOff x="2005282" y="2229370"/>
              <a:chExt cx="1867964" cy="2782330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BD9B3BD5-EF70-462B-9E92-35C3F77B0819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1867964" cy="2782330"/>
                <a:chOff x="2005282" y="2229370"/>
                <a:chExt cx="1867964" cy="2782330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E4060C9C-9DE7-4462-AAD1-2185CA9BEFB0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EC24630C-3F95-4F5A-9F37-D41D770ACCF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118" name="Right Triangle 117">
                      <a:extLst>
                        <a:ext uri="{FF2B5EF4-FFF2-40B4-BE49-F238E27FC236}">
                          <a16:creationId xmlns:a16="http://schemas.microsoft.com/office/drawing/2014/main" id="{C637E2B2-DBAD-42FC-BB7B-8B18DDC32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055B46C9-100C-40ED-9D2D-95135B1607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17" name="Arc 116">
                    <a:extLst>
                      <a:ext uri="{FF2B5EF4-FFF2-40B4-BE49-F238E27FC236}">
                        <a16:creationId xmlns:a16="http://schemas.microsoft.com/office/drawing/2014/main" id="{E336D3EB-2308-43AF-BE6F-21C8EB9B0282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95D06CC-61E6-4192-A65F-48869473BB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0512" y="3065014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95D06CC-61E6-4192-A65F-48869473BB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90512" y="3065014"/>
                      <a:ext cx="374374" cy="39141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5A820094-1595-412F-BE02-B7E9FFF3C896}"/>
                    </a:ext>
                  </a:extLst>
                </p:cNvPr>
                <p:cNvSpPr txBox="1"/>
                <p:nvPr/>
              </p:nvSpPr>
              <p:spPr>
                <a:xfrm>
                  <a:off x="2846270" y="4698568"/>
                  <a:ext cx="615325" cy="313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48cm</a:t>
                  </a: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0356008-CFDA-4762-8F96-2AF6EB0C7AA3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B1B3053-B69B-4A67-9B58-AD855813203E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96F3147-40F4-4D66-90C1-4A70CF025AF7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71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A785139-AE89-4D1B-9272-DEF3FFB98E78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9FE15B4A-538B-4F43-AE27-68140A39C348}"/>
              </a:ext>
            </a:extLst>
          </p:cNvPr>
          <p:cNvSpPr/>
          <p:nvPr/>
        </p:nvSpPr>
        <p:spPr>
          <a:xfrm>
            <a:off x="3245313" y="2349292"/>
            <a:ext cx="917425" cy="3578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EEEFAF6-837E-483C-8F1C-E35A51636765}"/>
              </a:ext>
            </a:extLst>
          </p:cNvPr>
          <p:cNvSpPr txBox="1"/>
          <p:nvPr/>
        </p:nvSpPr>
        <p:spPr>
          <a:xfrm>
            <a:off x="6154087" y="222737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E13E093-8200-479C-996A-D5A16A67A8A4}"/>
              </a:ext>
            </a:extLst>
          </p:cNvPr>
          <p:cNvSpPr txBox="1"/>
          <p:nvPr/>
        </p:nvSpPr>
        <p:spPr>
          <a:xfrm>
            <a:off x="5135846" y="36545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5C2CECB-FBC4-4DC3-8303-453AABF93C92}"/>
              </a:ext>
            </a:extLst>
          </p:cNvPr>
          <p:cNvSpPr txBox="1"/>
          <p:nvPr/>
        </p:nvSpPr>
        <p:spPr>
          <a:xfrm>
            <a:off x="4786826" y="230377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BAAED8C-0103-437E-9CD2-60C4325E5B10}"/>
              </a:ext>
            </a:extLst>
          </p:cNvPr>
          <p:cNvSpPr txBox="1"/>
          <p:nvPr/>
        </p:nvSpPr>
        <p:spPr>
          <a:xfrm>
            <a:off x="7335947" y="422246"/>
            <a:ext cx="406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the side </a:t>
            </a:r>
          </a:p>
          <a:p>
            <a:r>
              <a:rPr lang="en-GB" sz="1600" dirty="0"/>
              <a:t>we know and the one we are trying to find.  So</a:t>
            </a:r>
          </a:p>
          <a:p>
            <a:r>
              <a:rPr lang="en-GB" sz="1600" dirty="0"/>
              <a:t>here, </a:t>
            </a:r>
            <a:r>
              <a:rPr lang="en-GB" sz="1600" dirty="0">
                <a:solidFill>
                  <a:srgbClr val="FF0000"/>
                </a:solidFill>
              </a:rPr>
              <a:t>A and 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4FADDDB-90B8-440A-9645-E4987B5FC534}"/>
                  </a:ext>
                </a:extLst>
              </p:cNvPr>
              <p:cNvSpPr txBox="1"/>
              <p:nvPr/>
            </p:nvSpPr>
            <p:spPr>
              <a:xfrm>
                <a:off x="7305764" y="2753138"/>
                <a:ext cx="100027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𝑜𝑠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4FADDDB-90B8-440A-9645-E4987B5FC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764" y="2753138"/>
                <a:ext cx="1000274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42D8313-1822-4835-A27A-B4D1EAD9F90F}"/>
                  </a:ext>
                </a:extLst>
              </p:cNvPr>
              <p:cNvSpPr txBox="1"/>
              <p:nvPr/>
            </p:nvSpPr>
            <p:spPr>
              <a:xfrm>
                <a:off x="7176612" y="3475383"/>
                <a:ext cx="1218282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71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42D8313-1822-4835-A27A-B4D1EAD9F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612" y="3475383"/>
                <a:ext cx="1218282" cy="5193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3BB4081-0973-43F5-AD89-2D6E510D035F}"/>
                  </a:ext>
                </a:extLst>
              </p:cNvPr>
              <p:cNvSpPr txBox="1"/>
              <p:nvPr/>
            </p:nvSpPr>
            <p:spPr>
              <a:xfrm>
                <a:off x="9528120" y="2774471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71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48 for A</a:t>
                </a: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3BB4081-0973-43F5-AD89-2D6E510D0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20" y="2774471"/>
                <a:ext cx="2161361" cy="584775"/>
              </a:xfrm>
              <a:prstGeom prst="rect">
                <a:avLst/>
              </a:prstGeom>
              <a:blipFill>
                <a:blip r:embed="rId9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F408D5A-1378-4803-ABE9-72D33E92FA52}"/>
                  </a:ext>
                </a:extLst>
              </p:cNvPr>
              <p:cNvSpPr txBox="1"/>
              <p:nvPr/>
            </p:nvSpPr>
            <p:spPr>
              <a:xfrm>
                <a:off x="9535984" y="3510160"/>
                <a:ext cx="17427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H is on the bottom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</a:t>
                </a:r>
                <a:r>
                  <a:rPr lang="en-GB" sz="1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by H</a:t>
                </a: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F408D5A-1378-4803-ABE9-72D33E92F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984" y="3510160"/>
                <a:ext cx="1742721" cy="584775"/>
              </a:xfrm>
              <a:prstGeom prst="rect">
                <a:avLst/>
              </a:prstGeom>
              <a:blipFill>
                <a:blip r:embed="rId10"/>
                <a:stretch>
                  <a:fillRect l="-1748" t="-3125" r="-35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TextBox 130">
            <a:extLst>
              <a:ext uri="{FF2B5EF4-FFF2-40B4-BE49-F238E27FC236}">
                <a16:creationId xmlns:a16="http://schemas.microsoft.com/office/drawing/2014/main" id="{383147C1-427D-470F-9E74-15520F772E45}"/>
              </a:ext>
            </a:extLst>
          </p:cNvPr>
          <p:cNvSpPr txBox="1"/>
          <p:nvPr/>
        </p:nvSpPr>
        <p:spPr>
          <a:xfrm>
            <a:off x="9548266" y="4967052"/>
            <a:ext cx="1735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Now type this into</a:t>
            </a:r>
          </a:p>
          <a:p>
            <a:r>
              <a:rPr lang="en-GB" sz="1500" dirty="0"/>
              <a:t>your calculator.  You</a:t>
            </a:r>
          </a:p>
          <a:p>
            <a:r>
              <a:rPr lang="en-GB" sz="1500" dirty="0"/>
              <a:t>can use the fraction</a:t>
            </a:r>
          </a:p>
          <a:p>
            <a:r>
              <a:rPr lang="en-GB" sz="1500" dirty="0"/>
              <a:t>button if you like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6F485E-1B37-48AB-9371-EE8086FE9B83}"/>
                  </a:ext>
                </a:extLst>
              </p:cNvPr>
              <p:cNvSpPr txBox="1"/>
              <p:nvPr/>
            </p:nvSpPr>
            <p:spPr>
              <a:xfrm>
                <a:off x="7648434" y="5661255"/>
                <a:ext cx="14972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𝟏𝟒𝟕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6F485E-1B37-48AB-9371-EE8086FE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434" y="5661255"/>
                <a:ext cx="1497205" cy="276999"/>
              </a:xfrm>
              <a:prstGeom prst="rect">
                <a:avLst/>
              </a:prstGeom>
              <a:blipFill>
                <a:blip r:embed="rId11"/>
                <a:stretch>
                  <a:fillRect l="-2041" r="-204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Oval 132">
            <a:extLst>
              <a:ext uri="{FF2B5EF4-FFF2-40B4-BE49-F238E27FC236}">
                <a16:creationId xmlns:a16="http://schemas.microsoft.com/office/drawing/2014/main" id="{D950DDA2-C9AF-408E-9167-5CAA59BA5776}"/>
              </a:ext>
            </a:extLst>
          </p:cNvPr>
          <p:cNvSpPr/>
          <p:nvPr/>
        </p:nvSpPr>
        <p:spPr>
          <a:xfrm>
            <a:off x="9006851" y="1284371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D23113A-B3E9-41CE-9090-001EB8633D8E}"/>
              </a:ext>
            </a:extLst>
          </p:cNvPr>
          <p:cNvGrpSpPr/>
          <p:nvPr/>
        </p:nvGrpSpPr>
        <p:grpSpPr>
          <a:xfrm>
            <a:off x="9335052" y="1483805"/>
            <a:ext cx="131618" cy="115745"/>
            <a:chOff x="2522427" y="5680364"/>
            <a:chExt cx="303900" cy="27709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435B3A8-8F0E-4D25-8C56-892A7A1138D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57CA370-0F76-46BF-9DB2-91C69ABF5120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3BE2C92-DBA6-4F67-8F0D-F46FAF6DC153}"/>
              </a:ext>
            </a:extLst>
          </p:cNvPr>
          <p:cNvSpPr txBox="1"/>
          <p:nvPr/>
        </p:nvSpPr>
        <p:spPr>
          <a:xfrm>
            <a:off x="8072100" y="1479012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A9EE521-C7FC-4923-AFF8-AE8251174EAC}"/>
              </a:ext>
            </a:extLst>
          </p:cNvPr>
          <p:cNvGrpSpPr/>
          <p:nvPr/>
        </p:nvGrpSpPr>
        <p:grpSpPr>
          <a:xfrm>
            <a:off x="9544899" y="1494628"/>
            <a:ext cx="131618" cy="115745"/>
            <a:chOff x="2522427" y="5680364"/>
            <a:chExt cx="303900" cy="27709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453AE0C-00F7-408A-A4B5-58F3BBF0D277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D266EB7-0E63-4BAC-AAA1-1BAF1D7952A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3788081-51B9-4616-9638-6A4690C2D890}"/>
              </a:ext>
            </a:extLst>
          </p:cNvPr>
          <p:cNvGrpSpPr/>
          <p:nvPr/>
        </p:nvGrpSpPr>
        <p:grpSpPr>
          <a:xfrm>
            <a:off x="8604863" y="1492915"/>
            <a:ext cx="131618" cy="115745"/>
            <a:chOff x="2522427" y="5680364"/>
            <a:chExt cx="303900" cy="277091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435AC01-B7B6-4077-9454-BE76430C554E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6F4444C-49E2-4551-85FC-6BB5626FDDBB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319BEE20-8675-4613-9FF0-5B0CB4FE64E3}"/>
              </a:ext>
            </a:extLst>
          </p:cNvPr>
          <p:cNvGrpSpPr/>
          <p:nvPr/>
        </p:nvGrpSpPr>
        <p:grpSpPr>
          <a:xfrm>
            <a:off x="10401855" y="1490433"/>
            <a:ext cx="131618" cy="115745"/>
            <a:chOff x="2522427" y="5680364"/>
            <a:chExt cx="303900" cy="277091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4C2DC0B-4C15-4BF8-810A-03D0558A8BC5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AD2E8BC-A6A5-44B4-9FF8-8178DB360339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84BDE8A-F62A-4B39-B4CD-2FBCD2886B60}"/>
              </a:ext>
            </a:extLst>
          </p:cNvPr>
          <p:cNvCxnSpPr>
            <a:cxnSpLocks/>
          </p:cNvCxnSpPr>
          <p:nvPr/>
        </p:nvCxnSpPr>
        <p:spPr>
          <a:xfrm>
            <a:off x="7648434" y="5951506"/>
            <a:ext cx="1497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68FF805-BCC4-4A5D-B632-CCD9002D66EE}"/>
              </a:ext>
            </a:extLst>
          </p:cNvPr>
          <p:cNvSpPr/>
          <p:nvPr/>
        </p:nvSpPr>
        <p:spPr>
          <a:xfrm>
            <a:off x="5084882" y="5597154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72F2F12-441E-4AD2-8394-87097BF4E803}"/>
              </a:ext>
            </a:extLst>
          </p:cNvPr>
          <p:cNvGrpSpPr/>
          <p:nvPr/>
        </p:nvGrpSpPr>
        <p:grpSpPr>
          <a:xfrm>
            <a:off x="5549773" y="5581794"/>
            <a:ext cx="409652" cy="369332"/>
            <a:chOff x="1392643" y="5116894"/>
            <a:chExt cx="409652" cy="369332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B496EEA-1DE3-4F49-84FA-EA01FDDD712D}"/>
                </a:ext>
              </a:extLst>
            </p:cNvPr>
            <p:cNvSpPr/>
            <p:nvPr/>
          </p:nvSpPr>
          <p:spPr>
            <a:xfrm>
              <a:off x="1392643" y="512366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858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AD49771-4F50-40A2-89D1-ED8EDBCC97AC}"/>
                </a:ext>
              </a:extLst>
            </p:cNvPr>
            <p:cNvSpPr txBox="1"/>
            <p:nvPr/>
          </p:nvSpPr>
          <p:spPr>
            <a:xfrm>
              <a:off x="1458903" y="51168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20B0C9B-1E89-4C0D-AF79-B5C4F4B50117}"/>
              </a:ext>
            </a:extLst>
          </p:cNvPr>
          <p:cNvGrpSpPr/>
          <p:nvPr/>
        </p:nvGrpSpPr>
        <p:grpSpPr>
          <a:xfrm>
            <a:off x="4185287" y="5588522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311E9F84-6F49-412C-AAC5-316F5E5FB47C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74A73C11-9B70-49A0-8099-8DB21F8F8632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74A73C11-9B70-49A0-8099-8DB21F8F8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5C97117-9B92-4B63-A78B-72EF36D87C4B}"/>
              </a:ext>
            </a:extLst>
          </p:cNvPr>
          <p:cNvGrpSpPr/>
          <p:nvPr/>
        </p:nvGrpSpPr>
        <p:grpSpPr>
          <a:xfrm>
            <a:off x="4590111" y="5591086"/>
            <a:ext cx="519694" cy="369332"/>
            <a:chOff x="2817662" y="5072100"/>
            <a:chExt cx="519694" cy="369332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3D96693-594C-48D8-B6BD-62102D644E29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963C829-F288-453A-98D3-4505F8F345FA}"/>
                </a:ext>
              </a:extLst>
            </p:cNvPr>
            <p:cNvSpPr txBox="1"/>
            <p:nvPr/>
          </p:nvSpPr>
          <p:spPr>
            <a:xfrm>
              <a:off x="2817662" y="507210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Cos</a:t>
              </a: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AEBCB3CC-4E57-42C5-AC56-961FA89D34FF}"/>
              </a:ext>
            </a:extLst>
          </p:cNvPr>
          <p:cNvSpPr txBox="1"/>
          <p:nvPr/>
        </p:nvSpPr>
        <p:spPr>
          <a:xfrm>
            <a:off x="5155256" y="55893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EA19760-F6DE-4371-B666-2BD2168D6B1C}"/>
              </a:ext>
            </a:extLst>
          </p:cNvPr>
          <p:cNvGrpSpPr/>
          <p:nvPr/>
        </p:nvGrpSpPr>
        <p:grpSpPr>
          <a:xfrm>
            <a:off x="6016245" y="5597672"/>
            <a:ext cx="409652" cy="329862"/>
            <a:chOff x="2691982" y="4538891"/>
            <a:chExt cx="409652" cy="329862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F743915-5A69-40D6-9772-F6FAA03CF3DA}"/>
                </a:ext>
              </a:extLst>
            </p:cNvPr>
            <p:cNvSpPr/>
            <p:nvPr/>
          </p:nvSpPr>
          <p:spPr>
            <a:xfrm>
              <a:off x="2691982" y="453889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D02D1AFD-3FB1-44AB-AAD8-74F326C30846}"/>
                    </a:ext>
                  </a:extLst>
                </p:cNvPr>
                <p:cNvSpPr txBox="1"/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3514" r="-81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3F67E3D-B341-4AC5-AECF-B54CD0F249B2}"/>
              </a:ext>
            </a:extLst>
          </p:cNvPr>
          <p:cNvGrpSpPr/>
          <p:nvPr/>
        </p:nvGrpSpPr>
        <p:grpSpPr>
          <a:xfrm>
            <a:off x="3269223" y="5588426"/>
            <a:ext cx="409652" cy="369332"/>
            <a:chOff x="3946858" y="5733265"/>
            <a:chExt cx="409652" cy="369332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F757E8D-0D1C-48B2-A453-70A75F6DCAA9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FA07447-9A96-45E5-A14D-4DAB7062DD86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11E8051-EBE7-4A34-AD5A-BD3DF5851680}"/>
              </a:ext>
            </a:extLst>
          </p:cNvPr>
          <p:cNvGrpSpPr/>
          <p:nvPr/>
        </p:nvGrpSpPr>
        <p:grpSpPr>
          <a:xfrm>
            <a:off x="3730447" y="5588426"/>
            <a:ext cx="409652" cy="369332"/>
            <a:chOff x="4434586" y="5733265"/>
            <a:chExt cx="409652" cy="369332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4B10B9D-57D7-4CA8-9BB1-4DB9A0BD6211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C5785C0-FD66-47EB-9276-2C64A66666EB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</p:grp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9A89F3F4-0A9D-4476-9C1C-1F20A95A87AB}"/>
              </a:ext>
            </a:extLst>
          </p:cNvPr>
          <p:cNvCxnSpPr>
            <a:cxnSpLocks/>
          </p:cNvCxnSpPr>
          <p:nvPr/>
        </p:nvCxnSpPr>
        <p:spPr>
          <a:xfrm flipH="1">
            <a:off x="4860942" y="5118681"/>
            <a:ext cx="2658945" cy="32443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2A8EFA60-1969-43E9-899C-88422F445AD6}"/>
              </a:ext>
            </a:extLst>
          </p:cNvPr>
          <p:cNvSpPr txBox="1"/>
          <p:nvPr/>
        </p:nvSpPr>
        <p:spPr>
          <a:xfrm rot="21206404">
            <a:off x="5899230" y="4955295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or type</a:t>
            </a: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7EB5684-9BB3-4D67-9144-F46C0189D8C8}"/>
              </a:ext>
            </a:extLst>
          </p:cNvPr>
          <p:cNvCxnSpPr/>
          <p:nvPr/>
        </p:nvCxnSpPr>
        <p:spPr>
          <a:xfrm>
            <a:off x="6652587" y="5777948"/>
            <a:ext cx="56377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5C28A110-86E9-4D1E-BA4A-4B18408DE42C}"/>
              </a:ext>
            </a:extLst>
          </p:cNvPr>
          <p:cNvSpPr txBox="1"/>
          <p:nvPr/>
        </p:nvSpPr>
        <p:spPr>
          <a:xfrm>
            <a:off x="8035561" y="2231245"/>
            <a:ext cx="266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So we are going to use </a:t>
            </a:r>
            <a:r>
              <a:rPr lang="en-GB" sz="1600" b="1" dirty="0"/>
              <a:t>Cosine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EDFDF18-C387-4274-9F0F-FC804C36DB4D}"/>
                  </a:ext>
                </a:extLst>
              </p:cNvPr>
              <p:cNvSpPr txBox="1"/>
              <p:nvPr/>
            </p:nvSpPr>
            <p:spPr>
              <a:xfrm>
                <a:off x="6759686" y="4315466"/>
                <a:ext cx="1644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71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EDFDF18-C387-4274-9F0F-FC804C36D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86" y="4315466"/>
                <a:ext cx="1644681" cy="276999"/>
              </a:xfrm>
              <a:prstGeom prst="rect">
                <a:avLst/>
              </a:prstGeom>
              <a:blipFill>
                <a:blip r:embed="rId15"/>
                <a:stretch>
                  <a:fillRect l="-2963" r="-296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76E9149-CCE5-480E-901C-053C381C718E}"/>
                  </a:ext>
                </a:extLst>
              </p:cNvPr>
              <p:cNvSpPr txBox="1"/>
              <p:nvPr/>
            </p:nvSpPr>
            <p:spPr>
              <a:xfrm>
                <a:off x="7542807" y="4780039"/>
                <a:ext cx="1305165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71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76E9149-CCE5-480E-901C-053C381C7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07" y="4780039"/>
                <a:ext cx="1305165" cy="6127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" name="TextBox 178">
            <a:extLst>
              <a:ext uri="{FF2B5EF4-FFF2-40B4-BE49-F238E27FC236}">
                <a16:creationId xmlns:a16="http://schemas.microsoft.com/office/drawing/2014/main" id="{A19C26E5-343F-4B5B-8FDF-8297836634B3}"/>
              </a:ext>
            </a:extLst>
          </p:cNvPr>
          <p:cNvSpPr txBox="1"/>
          <p:nvPr/>
        </p:nvSpPr>
        <p:spPr>
          <a:xfrm>
            <a:off x="9529953" y="4305627"/>
            <a:ext cx="1922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divide by Cos71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C49C9AA-517B-40B1-9B5C-BFB0ECD17592}"/>
              </a:ext>
            </a:extLst>
          </p:cNvPr>
          <p:cNvCxnSpPr>
            <a:cxnSpLocks/>
          </p:cNvCxnSpPr>
          <p:nvPr/>
        </p:nvCxnSpPr>
        <p:spPr>
          <a:xfrm flipV="1">
            <a:off x="4786826" y="2673106"/>
            <a:ext cx="1229419" cy="93547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CA2410-7C19-48A8-8E29-7F8210211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42833" y="5494954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9DAF44D0-F75B-4312-8996-AC31285487E3}"/>
              </a:ext>
            </a:extLst>
          </p:cNvPr>
          <p:cNvSpPr txBox="1"/>
          <p:nvPr/>
        </p:nvSpPr>
        <p:spPr>
          <a:xfrm>
            <a:off x="1810230" y="611294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634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64432A-E300-40B3-A0D7-96C7A7E600F8}"/>
              </a:ext>
            </a:extLst>
          </p:cNvPr>
          <p:cNvSpPr/>
          <p:nvPr/>
        </p:nvSpPr>
        <p:spPr>
          <a:xfrm>
            <a:off x="4005742" y="1992618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49093D-B0B6-42E9-ABB9-E23AF6F48EF2}"/>
              </a:ext>
            </a:extLst>
          </p:cNvPr>
          <p:cNvSpPr/>
          <p:nvPr/>
        </p:nvSpPr>
        <p:spPr>
          <a:xfrm>
            <a:off x="5343448" y="799877"/>
            <a:ext cx="845023" cy="7881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4F6AF9C-4570-4C3E-85AD-F5585279A04F}"/>
              </a:ext>
            </a:extLst>
          </p:cNvPr>
          <p:cNvSpPr/>
          <p:nvPr/>
        </p:nvSpPr>
        <p:spPr>
          <a:xfrm rot="5400000">
            <a:off x="1388209" y="937809"/>
            <a:ext cx="1860419" cy="2648444"/>
          </a:xfrm>
          <a:prstGeom prst="rtTriangl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AE698-A79C-4246-ADEB-93D6965A0D1E}"/>
              </a:ext>
            </a:extLst>
          </p:cNvPr>
          <p:cNvSpPr txBox="1"/>
          <p:nvPr/>
        </p:nvSpPr>
        <p:spPr>
          <a:xfrm>
            <a:off x="811480" y="326958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907B3-CFFB-4FBD-8B63-7030187979EA}"/>
              </a:ext>
            </a:extLst>
          </p:cNvPr>
          <p:cNvSpPr txBox="1"/>
          <p:nvPr/>
        </p:nvSpPr>
        <p:spPr>
          <a:xfrm>
            <a:off x="3642641" y="114258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EEDC9-AA37-4414-8AE7-C72FE39FCA83}"/>
              </a:ext>
            </a:extLst>
          </p:cNvPr>
          <p:cNvSpPr txBox="1"/>
          <p:nvPr/>
        </p:nvSpPr>
        <p:spPr>
          <a:xfrm>
            <a:off x="599612" y="111227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4A617-03B8-42CE-916C-C581D42DAB97}"/>
              </a:ext>
            </a:extLst>
          </p:cNvPr>
          <p:cNvSpPr txBox="1"/>
          <p:nvPr/>
        </p:nvSpPr>
        <p:spPr>
          <a:xfrm>
            <a:off x="346610" y="202152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68cm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E463D-952D-49BB-A83F-FFF49FD801EF}"/>
              </a:ext>
            </a:extLst>
          </p:cNvPr>
          <p:cNvGrpSpPr/>
          <p:nvPr/>
        </p:nvGrpSpPr>
        <p:grpSpPr>
          <a:xfrm rot="5400000">
            <a:off x="4961957" y="1003518"/>
            <a:ext cx="1926750" cy="2670399"/>
            <a:chOff x="5604157" y="1953491"/>
            <a:chExt cx="2209807" cy="2923309"/>
          </a:xfrm>
          <a:noFill/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FDABCB87-1896-45B9-AE53-251A7299CDC3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81C1FA-A366-49FF-9DC0-D70D67A84AEA}"/>
                </a:ext>
              </a:extLst>
            </p:cNvPr>
            <p:cNvSpPr/>
            <p:nvPr/>
          </p:nvSpPr>
          <p:spPr>
            <a:xfrm>
              <a:off x="5604157" y="4530437"/>
              <a:ext cx="346363" cy="34636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04F7BB8-A2A2-4AE7-96EC-87697E168F9B}"/>
              </a:ext>
            </a:extLst>
          </p:cNvPr>
          <p:cNvSpPr/>
          <p:nvPr/>
        </p:nvSpPr>
        <p:spPr>
          <a:xfrm>
            <a:off x="2332978" y="2766247"/>
            <a:ext cx="1274618" cy="3693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16C94-8956-4C1F-9C66-BAC916467513}"/>
              </a:ext>
            </a:extLst>
          </p:cNvPr>
          <p:cNvGrpSpPr/>
          <p:nvPr/>
        </p:nvGrpSpPr>
        <p:grpSpPr>
          <a:xfrm>
            <a:off x="3956145" y="982493"/>
            <a:ext cx="3612210" cy="2732665"/>
            <a:chOff x="5209686" y="849973"/>
            <a:chExt cx="3612210" cy="2732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B0456D-BA1F-4816-B04F-9D5C8BFACFE5}"/>
                </a:ext>
              </a:extLst>
            </p:cNvPr>
            <p:cNvSpPr txBox="1"/>
            <p:nvPr/>
          </p:nvSpPr>
          <p:spPr>
            <a:xfrm>
              <a:off x="5809264" y="208908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4CF9E-8B76-428C-8333-EB3D2387BEAC}"/>
                </a:ext>
              </a:extLst>
            </p:cNvPr>
            <p:cNvSpPr txBox="1"/>
            <p:nvPr/>
          </p:nvSpPr>
          <p:spPr>
            <a:xfrm>
              <a:off x="7012543" y="84997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2CEFAC-93B9-4E3B-A014-D040CCD063C6}"/>
                </a:ext>
              </a:extLst>
            </p:cNvPr>
            <p:cNvSpPr txBox="1"/>
            <p:nvPr/>
          </p:nvSpPr>
          <p:spPr>
            <a:xfrm>
              <a:off x="7095318" y="220728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C526BF-8135-4F20-B90A-544736674700}"/>
                </a:ext>
              </a:extLst>
            </p:cNvPr>
            <p:cNvSpPr txBox="1"/>
            <p:nvPr/>
          </p:nvSpPr>
          <p:spPr>
            <a:xfrm>
              <a:off x="5666675" y="321330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621B0D-61AA-4F7B-9F37-DF334FB19D19}"/>
                </a:ext>
              </a:extLst>
            </p:cNvPr>
            <p:cNvSpPr txBox="1"/>
            <p:nvPr/>
          </p:nvSpPr>
          <p:spPr>
            <a:xfrm>
              <a:off x="8539446" y="99336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14029-C2E2-4556-9CB9-5320D33546EF}"/>
                </a:ext>
              </a:extLst>
            </p:cNvPr>
            <p:cNvSpPr txBox="1"/>
            <p:nvPr/>
          </p:nvSpPr>
          <p:spPr>
            <a:xfrm>
              <a:off x="5636112" y="891603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D9D24F-63EA-49DF-96F4-A457DFAFAA09}"/>
                </a:ext>
              </a:extLst>
            </p:cNvPr>
            <p:cNvSpPr txBox="1"/>
            <p:nvPr/>
          </p:nvSpPr>
          <p:spPr>
            <a:xfrm>
              <a:off x="5209686" y="2075707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68cm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EC4FDFC-C922-462C-B5C3-3DD9B15772E0}"/>
                </a:ext>
              </a:extLst>
            </p:cNvPr>
            <p:cNvSpPr/>
            <p:nvPr/>
          </p:nvSpPr>
          <p:spPr>
            <a:xfrm rot="17931029" flipH="1">
              <a:off x="7578937" y="1031421"/>
              <a:ext cx="765435" cy="847422"/>
            </a:xfrm>
            <a:prstGeom prst="arc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AB25C-9BA2-49E9-9C06-F706320FB274}"/>
              </a:ext>
            </a:extLst>
          </p:cNvPr>
          <p:cNvGrpSpPr/>
          <p:nvPr/>
        </p:nvGrpSpPr>
        <p:grpSpPr>
          <a:xfrm>
            <a:off x="2793901" y="1348838"/>
            <a:ext cx="471604" cy="369332"/>
            <a:chOff x="1147143" y="4263358"/>
            <a:chExt cx="471604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791A76-FCFA-48AF-A4F4-935743467257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23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48AC29B-BE34-4437-B915-670749199517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C9621E0D-C908-4E01-92C8-071FAA856623}"/>
              </a:ext>
            </a:extLst>
          </p:cNvPr>
          <p:cNvSpPr/>
          <p:nvPr/>
        </p:nvSpPr>
        <p:spPr>
          <a:xfrm rot="17931029" flipH="1">
            <a:off x="2675495" y="1111701"/>
            <a:ext cx="765435" cy="847422"/>
          </a:xfrm>
          <a:prstGeom prst="arc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C29C89-D396-4454-9CA8-041CF8C3B76B}"/>
              </a:ext>
            </a:extLst>
          </p:cNvPr>
          <p:cNvGrpSpPr/>
          <p:nvPr/>
        </p:nvGrpSpPr>
        <p:grpSpPr>
          <a:xfrm>
            <a:off x="6473087" y="1403182"/>
            <a:ext cx="471604" cy="369332"/>
            <a:chOff x="1147143" y="4263358"/>
            <a:chExt cx="471604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DC8924-CC6D-465B-8191-D55D28CBF192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23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AE4DC1-8511-4AEB-A5E3-6054C44B7285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8D27ADF-BE3B-472F-81F2-5BEA93A914C1}"/>
              </a:ext>
            </a:extLst>
          </p:cNvPr>
          <p:cNvSpPr txBox="1"/>
          <p:nvPr/>
        </p:nvSpPr>
        <p:spPr>
          <a:xfrm>
            <a:off x="963926" y="543930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length of side 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440663-851A-40F5-9F97-A65FDA50FA98}"/>
                  </a:ext>
                </a:extLst>
              </p:cNvPr>
              <p:cNvSpPr txBox="1"/>
              <p:nvPr/>
            </p:nvSpPr>
            <p:spPr>
              <a:xfrm>
                <a:off x="5562532" y="1024551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440663-851A-40F5-9F97-A65FDA50F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32" y="1024551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DFC4C032-BBAE-4417-8EF6-D8AEE2407277}"/>
              </a:ext>
            </a:extLst>
          </p:cNvPr>
          <p:cNvSpPr txBox="1"/>
          <p:nvPr/>
        </p:nvSpPr>
        <p:spPr>
          <a:xfrm>
            <a:off x="7869726" y="516919"/>
            <a:ext cx="406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the side </a:t>
            </a:r>
          </a:p>
          <a:p>
            <a:r>
              <a:rPr lang="en-GB" sz="1600" dirty="0"/>
              <a:t>we know and the one we are trying to find.  So</a:t>
            </a:r>
          </a:p>
          <a:p>
            <a:r>
              <a:rPr lang="en-GB" sz="1600" dirty="0"/>
              <a:t>here, </a:t>
            </a:r>
            <a:r>
              <a:rPr lang="en-GB" sz="1600" dirty="0">
                <a:solidFill>
                  <a:srgbClr val="FF0000"/>
                </a:solidFill>
              </a:rPr>
              <a:t>O and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86B5075-7387-44D6-AADC-5015FCE6A5A0}"/>
                  </a:ext>
                </a:extLst>
              </p:cNvPr>
              <p:cNvSpPr txBox="1"/>
              <p:nvPr/>
            </p:nvSpPr>
            <p:spPr>
              <a:xfrm>
                <a:off x="7305764" y="2898910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86B5075-7387-44D6-AADC-5015FCE6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764" y="2898910"/>
                <a:ext cx="990656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3FC745-7732-44A1-B680-6F988E442A38}"/>
                  </a:ext>
                </a:extLst>
              </p:cNvPr>
              <p:cNvSpPr txBox="1"/>
              <p:nvPr/>
            </p:nvSpPr>
            <p:spPr>
              <a:xfrm>
                <a:off x="7176612" y="3621155"/>
                <a:ext cx="122629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3FC745-7732-44A1-B680-6F988E442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612" y="3621155"/>
                <a:ext cx="1226298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2485699-716F-4C2A-A6D6-E580725BFB78}"/>
                  </a:ext>
                </a:extLst>
              </p:cNvPr>
              <p:cNvSpPr txBox="1"/>
              <p:nvPr/>
            </p:nvSpPr>
            <p:spPr>
              <a:xfrm>
                <a:off x="9528120" y="2920243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23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68 for O</a:t>
                </a: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2485699-716F-4C2A-A6D6-E580725B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20" y="2920243"/>
                <a:ext cx="2161361" cy="584775"/>
              </a:xfrm>
              <a:prstGeom prst="rect">
                <a:avLst/>
              </a:prstGeom>
              <a:blipFill>
                <a:blip r:embed="rId7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87FEF9E9-1378-4665-A477-FC5100E5AB55}"/>
              </a:ext>
            </a:extLst>
          </p:cNvPr>
          <p:cNvSpPr txBox="1"/>
          <p:nvPr/>
        </p:nvSpPr>
        <p:spPr>
          <a:xfrm>
            <a:off x="9548266" y="5112824"/>
            <a:ext cx="1735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Now type this into</a:t>
            </a:r>
          </a:p>
          <a:p>
            <a:r>
              <a:rPr lang="en-GB" sz="1500" dirty="0"/>
              <a:t>your calculator.  You</a:t>
            </a:r>
          </a:p>
          <a:p>
            <a:r>
              <a:rPr lang="en-GB" sz="1500" dirty="0"/>
              <a:t>can use the fraction</a:t>
            </a:r>
          </a:p>
          <a:p>
            <a:r>
              <a:rPr lang="en-GB" sz="1500" dirty="0"/>
              <a:t>button if you like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B9898F6-3BE4-4A91-99F6-0FABEC238B25}"/>
                  </a:ext>
                </a:extLst>
              </p:cNvPr>
              <p:cNvSpPr txBox="1"/>
              <p:nvPr/>
            </p:nvSpPr>
            <p:spPr>
              <a:xfrm>
                <a:off x="7648434" y="5807027"/>
                <a:ext cx="14972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B9898F6-3BE4-4A91-99F6-0FABEC238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434" y="5807027"/>
                <a:ext cx="1497205" cy="276999"/>
              </a:xfrm>
              <a:prstGeom prst="rect">
                <a:avLst/>
              </a:prstGeom>
              <a:blipFill>
                <a:blip r:embed="rId8"/>
                <a:stretch>
                  <a:fillRect l="-2041" r="-204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Oval 139">
            <a:extLst>
              <a:ext uri="{FF2B5EF4-FFF2-40B4-BE49-F238E27FC236}">
                <a16:creationId xmlns:a16="http://schemas.microsoft.com/office/drawing/2014/main" id="{40CBED92-6FD4-4286-B7E3-741B356FEE28}"/>
              </a:ext>
            </a:extLst>
          </p:cNvPr>
          <p:cNvSpPr/>
          <p:nvPr/>
        </p:nvSpPr>
        <p:spPr>
          <a:xfrm>
            <a:off x="9867270" y="1429236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1AEFF0-7073-49F7-AEEC-C76A37631F36}"/>
              </a:ext>
            </a:extLst>
          </p:cNvPr>
          <p:cNvGrpSpPr/>
          <p:nvPr/>
        </p:nvGrpSpPr>
        <p:grpSpPr>
          <a:xfrm>
            <a:off x="9335052" y="1629577"/>
            <a:ext cx="131618" cy="115745"/>
            <a:chOff x="2522427" y="5680364"/>
            <a:chExt cx="303900" cy="277091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0FD4476-B2B8-469A-98E9-262C329F3475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753648B-96B3-4A29-9EAF-A17ACA608B0B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8A7738B-7187-4358-82F9-098149696313}"/>
              </a:ext>
            </a:extLst>
          </p:cNvPr>
          <p:cNvSpPr txBox="1"/>
          <p:nvPr/>
        </p:nvSpPr>
        <p:spPr>
          <a:xfrm>
            <a:off x="8072100" y="1624784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B80E65E-8EE9-477F-8EAD-A66D44BCDE30}"/>
              </a:ext>
            </a:extLst>
          </p:cNvPr>
          <p:cNvGrpSpPr/>
          <p:nvPr/>
        </p:nvGrpSpPr>
        <p:grpSpPr>
          <a:xfrm>
            <a:off x="10194258" y="1640400"/>
            <a:ext cx="131618" cy="115745"/>
            <a:chOff x="2522427" y="5680364"/>
            <a:chExt cx="303900" cy="277091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2BD13A6-414C-482A-B4AF-1B22B071D055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DC94FBD-2326-46C2-AC0A-48A55FC0358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E0D2BF1-BB70-49A9-AC70-5AECAC4E80EC}"/>
              </a:ext>
            </a:extLst>
          </p:cNvPr>
          <p:cNvGrpSpPr/>
          <p:nvPr/>
        </p:nvGrpSpPr>
        <p:grpSpPr>
          <a:xfrm>
            <a:off x="8392831" y="1625435"/>
            <a:ext cx="131618" cy="115745"/>
            <a:chOff x="2522427" y="5680364"/>
            <a:chExt cx="303900" cy="277091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EB4616F-4A1E-4034-BAEF-C096B575A32A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5ABDE2A-19B6-4131-8B54-4A29848460C1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DC8884E-2B2E-41A2-8149-4E028AD10C41}"/>
              </a:ext>
            </a:extLst>
          </p:cNvPr>
          <p:cNvGrpSpPr/>
          <p:nvPr/>
        </p:nvGrpSpPr>
        <p:grpSpPr>
          <a:xfrm>
            <a:off x="10401855" y="1636205"/>
            <a:ext cx="131618" cy="115745"/>
            <a:chOff x="2522427" y="5680364"/>
            <a:chExt cx="303900" cy="277091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193CDAD-D192-4058-A466-95C792B085C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0BAE232-FBC1-4A36-82C3-38A89661CAC6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7680A73-4274-4338-8F8D-D3736AB1AD8A}"/>
              </a:ext>
            </a:extLst>
          </p:cNvPr>
          <p:cNvCxnSpPr>
            <a:cxnSpLocks/>
          </p:cNvCxnSpPr>
          <p:nvPr/>
        </p:nvCxnSpPr>
        <p:spPr>
          <a:xfrm>
            <a:off x="7648434" y="6097278"/>
            <a:ext cx="1497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82EC509-0706-4B59-9892-B2945960628C}"/>
              </a:ext>
            </a:extLst>
          </p:cNvPr>
          <p:cNvSpPr/>
          <p:nvPr/>
        </p:nvSpPr>
        <p:spPr>
          <a:xfrm>
            <a:off x="5084882" y="5742926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2F55509-88F3-4991-8EB7-09FF54C99EFE}"/>
              </a:ext>
            </a:extLst>
          </p:cNvPr>
          <p:cNvGrpSpPr/>
          <p:nvPr/>
        </p:nvGrpSpPr>
        <p:grpSpPr>
          <a:xfrm>
            <a:off x="5549773" y="5727566"/>
            <a:ext cx="409652" cy="369332"/>
            <a:chOff x="1392643" y="5116894"/>
            <a:chExt cx="409652" cy="369332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8770972-D5C7-44F2-9FB9-EECDE868C427}"/>
                </a:ext>
              </a:extLst>
            </p:cNvPr>
            <p:cNvSpPr/>
            <p:nvPr/>
          </p:nvSpPr>
          <p:spPr>
            <a:xfrm>
              <a:off x="1392643" y="512366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858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E2D22C2-99D9-484D-8703-791F3357EFE6}"/>
                </a:ext>
              </a:extLst>
            </p:cNvPr>
            <p:cNvSpPr txBox="1"/>
            <p:nvPr/>
          </p:nvSpPr>
          <p:spPr>
            <a:xfrm>
              <a:off x="1458903" y="51168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9EAE90-D671-4E2C-BC7D-502F712B3BF5}"/>
              </a:ext>
            </a:extLst>
          </p:cNvPr>
          <p:cNvGrpSpPr/>
          <p:nvPr/>
        </p:nvGrpSpPr>
        <p:grpSpPr>
          <a:xfrm>
            <a:off x="4185287" y="5734294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02934FF-3445-4290-869F-86BAE516518A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C4B6C27F-F873-4748-8BA2-25A39D2D5D83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74A73C11-9B70-49A0-8099-8DB21F8F8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628B49A-2FC6-4551-B83E-BA1A72EF5936}"/>
              </a:ext>
            </a:extLst>
          </p:cNvPr>
          <p:cNvGrpSpPr/>
          <p:nvPr/>
        </p:nvGrpSpPr>
        <p:grpSpPr>
          <a:xfrm>
            <a:off x="4590111" y="5736858"/>
            <a:ext cx="511294" cy="369332"/>
            <a:chOff x="2817662" y="5072100"/>
            <a:chExt cx="511294" cy="369332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C58BE68-1D31-4FB2-AD8D-8AD724F406E1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286E2D9-F000-4512-B5B8-7159FAA1C593}"/>
                </a:ext>
              </a:extLst>
            </p:cNvPr>
            <p:cNvSpPr txBox="1"/>
            <p:nvPr/>
          </p:nvSpPr>
          <p:spPr>
            <a:xfrm>
              <a:off x="2817662" y="5072100"/>
              <a:ext cx="511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Tan</a:t>
              </a: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BF31E37F-5468-4B8E-B18E-8273867D61BA}"/>
              </a:ext>
            </a:extLst>
          </p:cNvPr>
          <p:cNvSpPr txBox="1"/>
          <p:nvPr/>
        </p:nvSpPr>
        <p:spPr>
          <a:xfrm>
            <a:off x="5155256" y="57351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A140AC8-729B-4E38-BC25-72452C4E8C75}"/>
              </a:ext>
            </a:extLst>
          </p:cNvPr>
          <p:cNvGrpSpPr/>
          <p:nvPr/>
        </p:nvGrpSpPr>
        <p:grpSpPr>
          <a:xfrm>
            <a:off x="6016245" y="5743444"/>
            <a:ext cx="409652" cy="329862"/>
            <a:chOff x="2691982" y="4538891"/>
            <a:chExt cx="409652" cy="329862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E050FC9-25E5-49BD-9DD4-BFC967061B56}"/>
                </a:ext>
              </a:extLst>
            </p:cNvPr>
            <p:cNvSpPr/>
            <p:nvPr/>
          </p:nvSpPr>
          <p:spPr>
            <a:xfrm>
              <a:off x="2691982" y="453889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818A1CFD-9C50-4100-BCA4-02D5EF781372}"/>
                    </a:ext>
                  </a:extLst>
                </p:cNvPr>
                <p:cNvSpPr txBox="1"/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3514" r="-81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D972170-9788-4125-B458-3987C049BC30}"/>
              </a:ext>
            </a:extLst>
          </p:cNvPr>
          <p:cNvGrpSpPr/>
          <p:nvPr/>
        </p:nvGrpSpPr>
        <p:grpSpPr>
          <a:xfrm>
            <a:off x="3269223" y="5734198"/>
            <a:ext cx="409652" cy="369332"/>
            <a:chOff x="3946858" y="5733265"/>
            <a:chExt cx="409652" cy="36933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62911AC-0AD2-4F9D-BCE8-0F55576755E4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47557D1-822B-4294-9389-94A200A4643D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BC07126-4B5E-4EE0-93C1-760F1E4D5A8C}"/>
              </a:ext>
            </a:extLst>
          </p:cNvPr>
          <p:cNvGrpSpPr/>
          <p:nvPr/>
        </p:nvGrpSpPr>
        <p:grpSpPr>
          <a:xfrm>
            <a:off x="3730447" y="5734198"/>
            <a:ext cx="409652" cy="369332"/>
            <a:chOff x="4434586" y="5733265"/>
            <a:chExt cx="409652" cy="369332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D28EF73-39DB-4A00-AB9D-1D0688676F01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8519C89-E9FB-4BB9-A641-7C15392FDE8B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</p:grp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6192B14-4513-408F-ABBC-7175B7845148}"/>
              </a:ext>
            </a:extLst>
          </p:cNvPr>
          <p:cNvCxnSpPr>
            <a:cxnSpLocks/>
          </p:cNvCxnSpPr>
          <p:nvPr/>
        </p:nvCxnSpPr>
        <p:spPr>
          <a:xfrm flipH="1">
            <a:off x="4860942" y="5264453"/>
            <a:ext cx="2658945" cy="32443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C287D3B6-9256-4414-82B1-8020B89951AA}"/>
              </a:ext>
            </a:extLst>
          </p:cNvPr>
          <p:cNvSpPr txBox="1"/>
          <p:nvPr/>
        </p:nvSpPr>
        <p:spPr>
          <a:xfrm rot="21206404">
            <a:off x="5899230" y="5101067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or type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346EE31-F164-4E79-8B03-B40F5A128283}"/>
              </a:ext>
            </a:extLst>
          </p:cNvPr>
          <p:cNvCxnSpPr/>
          <p:nvPr/>
        </p:nvCxnSpPr>
        <p:spPr>
          <a:xfrm>
            <a:off x="6652587" y="5923720"/>
            <a:ext cx="56377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C93E9988-7EFC-48B3-A270-29F154CF51F8}"/>
              </a:ext>
            </a:extLst>
          </p:cNvPr>
          <p:cNvSpPr txBox="1"/>
          <p:nvPr/>
        </p:nvSpPr>
        <p:spPr>
          <a:xfrm>
            <a:off x="8035561" y="2377017"/>
            <a:ext cx="2779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So we are going to use </a:t>
            </a:r>
            <a:r>
              <a:rPr lang="en-GB" sz="1600" b="1" dirty="0"/>
              <a:t>Tangent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5E31553-7304-497F-8AAC-51F8F1036433}"/>
                  </a:ext>
                </a:extLst>
              </p:cNvPr>
              <p:cNvSpPr txBox="1"/>
              <p:nvPr/>
            </p:nvSpPr>
            <p:spPr>
              <a:xfrm>
                <a:off x="6759686" y="4461238"/>
                <a:ext cx="1638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23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5E31553-7304-497F-8AAC-51F8F103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86" y="4461238"/>
                <a:ext cx="1638269" cy="276999"/>
              </a:xfrm>
              <a:prstGeom prst="rect">
                <a:avLst/>
              </a:prstGeom>
              <a:blipFill>
                <a:blip r:embed="rId13"/>
                <a:stretch>
                  <a:fillRect l="-3346" r="-2602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05D39DB-7B0D-4691-AC48-6468B7598A82}"/>
                  </a:ext>
                </a:extLst>
              </p:cNvPr>
              <p:cNvSpPr txBox="1"/>
              <p:nvPr/>
            </p:nvSpPr>
            <p:spPr>
              <a:xfrm>
                <a:off x="7542807" y="4925811"/>
                <a:ext cx="1298753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05D39DB-7B0D-4691-AC48-6468B7598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07" y="4925811"/>
                <a:ext cx="1298753" cy="6127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TextBox 180">
            <a:extLst>
              <a:ext uri="{FF2B5EF4-FFF2-40B4-BE49-F238E27FC236}">
                <a16:creationId xmlns:a16="http://schemas.microsoft.com/office/drawing/2014/main" id="{09301D10-386F-43C5-A68B-E46782072BDF}"/>
              </a:ext>
            </a:extLst>
          </p:cNvPr>
          <p:cNvSpPr txBox="1"/>
          <p:nvPr/>
        </p:nvSpPr>
        <p:spPr>
          <a:xfrm>
            <a:off x="9529953" y="4451399"/>
            <a:ext cx="191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divide by Tan23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E62C9D3-047A-48D5-B129-04311D024BBA}"/>
              </a:ext>
            </a:extLst>
          </p:cNvPr>
          <p:cNvSpPr/>
          <p:nvPr/>
        </p:nvSpPr>
        <p:spPr>
          <a:xfrm rot="5400000">
            <a:off x="999390" y="1324400"/>
            <a:ext cx="301997" cy="3163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62F5B00-B76F-43F9-A241-4BB2ED663BFC}"/>
                  </a:ext>
                </a:extLst>
              </p:cNvPr>
              <p:cNvSpPr txBox="1"/>
              <p:nvPr/>
            </p:nvSpPr>
            <p:spPr>
              <a:xfrm>
                <a:off x="9528120" y="3641077"/>
                <a:ext cx="17331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A is on the bottom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</a:t>
                </a:r>
                <a:r>
                  <a:rPr lang="en-GB" sz="1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by A</a:t>
                </a: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62F5B00-B76F-43F9-A241-4BB2ED663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20" y="3641077"/>
                <a:ext cx="1733103" cy="584775"/>
              </a:xfrm>
              <a:prstGeom prst="rect">
                <a:avLst/>
              </a:prstGeom>
              <a:blipFill>
                <a:blip r:embed="rId15"/>
                <a:stretch>
                  <a:fillRect l="-1761" t="-3125" r="-704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7C6B073F-7834-4354-95FD-8FECA90823A2}"/>
              </a:ext>
            </a:extLst>
          </p:cNvPr>
          <p:cNvCxnSpPr>
            <a:cxnSpLocks/>
          </p:cNvCxnSpPr>
          <p:nvPr/>
        </p:nvCxnSpPr>
        <p:spPr>
          <a:xfrm flipH="1">
            <a:off x="4906530" y="1627604"/>
            <a:ext cx="1566557" cy="68641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3E97D1-590A-48D3-9185-87E59F753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92820" y="4265205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A8A0B2B-EC8D-4478-A8D8-1477124A8F0F}"/>
              </a:ext>
            </a:extLst>
          </p:cNvPr>
          <p:cNvSpPr txBox="1"/>
          <p:nvPr/>
        </p:nvSpPr>
        <p:spPr>
          <a:xfrm>
            <a:off x="1746002" y="487771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348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39A1765C-FCD3-440A-9745-4EE61D52314A}"/>
              </a:ext>
            </a:extLst>
          </p:cNvPr>
          <p:cNvSpPr/>
          <p:nvPr/>
        </p:nvSpPr>
        <p:spPr>
          <a:xfrm>
            <a:off x="6042992" y="687122"/>
            <a:ext cx="469396" cy="4693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5560E-0587-49B7-B1FF-D9519FA7CC7A}"/>
              </a:ext>
            </a:extLst>
          </p:cNvPr>
          <p:cNvSpPr/>
          <p:nvPr/>
        </p:nvSpPr>
        <p:spPr>
          <a:xfrm>
            <a:off x="3230577" y="3903759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69EE86-B1DD-471D-894D-EBF213666D3C}"/>
              </a:ext>
            </a:extLst>
          </p:cNvPr>
          <p:cNvSpPr/>
          <p:nvPr/>
        </p:nvSpPr>
        <p:spPr>
          <a:xfrm>
            <a:off x="6103334" y="3915705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C43A5-6D52-4589-A86D-25E767EE2898}"/>
              </a:ext>
            </a:extLst>
          </p:cNvPr>
          <p:cNvSpPr/>
          <p:nvPr/>
        </p:nvSpPr>
        <p:spPr>
          <a:xfrm>
            <a:off x="9100301" y="3902449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A3B553-70B7-4F66-812A-88221FE8D24B}"/>
              </a:ext>
            </a:extLst>
          </p:cNvPr>
          <p:cNvGrpSpPr/>
          <p:nvPr/>
        </p:nvGrpSpPr>
        <p:grpSpPr>
          <a:xfrm>
            <a:off x="4094922" y="5269087"/>
            <a:ext cx="4551929" cy="900560"/>
            <a:chOff x="4094922" y="5467870"/>
            <a:chExt cx="4551929" cy="9005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D1E824-EA07-46EF-89B2-2E26F3141B77}"/>
                </a:ext>
              </a:extLst>
            </p:cNvPr>
            <p:cNvSpPr/>
            <p:nvPr/>
          </p:nvSpPr>
          <p:spPr>
            <a:xfrm>
              <a:off x="4094922" y="5467870"/>
              <a:ext cx="4551929" cy="9005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3C0A02-3475-4C62-88A4-853DC72E0EFF}"/>
                </a:ext>
              </a:extLst>
            </p:cNvPr>
            <p:cNvSpPr txBox="1"/>
            <p:nvPr/>
          </p:nvSpPr>
          <p:spPr>
            <a:xfrm>
              <a:off x="4209638" y="5560634"/>
              <a:ext cx="4308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For these problems you will be finding </a:t>
              </a:r>
            </a:p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the side which is on bottom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/>
              <p:nvPr/>
            </p:nvSpPr>
            <p:spPr>
              <a:xfrm>
                <a:off x="1815548" y="3455507"/>
                <a:ext cx="2006447" cy="897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8" y="3455507"/>
                <a:ext cx="2006447" cy="897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/>
              <p:nvPr/>
            </p:nvSpPr>
            <p:spPr>
              <a:xfrm>
                <a:off x="4631635" y="3455507"/>
                <a:ext cx="2075376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5" y="3455507"/>
                <a:ext cx="2075376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/>
              <p:nvPr/>
            </p:nvSpPr>
            <p:spPr>
              <a:xfrm>
                <a:off x="7580245" y="3455506"/>
                <a:ext cx="2117054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45" y="3455506"/>
                <a:ext cx="2117054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920CFBA-25A7-46F4-82EA-94D202FAA090}"/>
              </a:ext>
            </a:extLst>
          </p:cNvPr>
          <p:cNvGrpSpPr/>
          <p:nvPr/>
        </p:nvGrpSpPr>
        <p:grpSpPr>
          <a:xfrm rot="10800000">
            <a:off x="3738102" y="4330461"/>
            <a:ext cx="5246872" cy="843409"/>
            <a:chOff x="3746423" y="2570922"/>
            <a:chExt cx="5246872" cy="144790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D2B485-5737-47C9-9346-8F256ABBEC5D}"/>
                </a:ext>
              </a:extLst>
            </p:cNvPr>
            <p:cNvCxnSpPr/>
            <p:nvPr/>
          </p:nvCxnSpPr>
          <p:spPr>
            <a:xfrm>
              <a:off x="6363722" y="2570922"/>
              <a:ext cx="0" cy="1261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71C114-0D85-4276-A4C2-0BCC5034E6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46423" y="2570922"/>
              <a:ext cx="2617299" cy="1446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9C0A99-5456-4184-91BF-F3E6D611379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363721" y="2570922"/>
              <a:ext cx="2629574" cy="1447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2DF61F-5BF9-4475-BA6F-646DE64F64C9}"/>
                  </a:ext>
                </a:extLst>
              </p:cNvPr>
              <p:cNvSpPr txBox="1"/>
              <p:nvPr/>
            </p:nvSpPr>
            <p:spPr>
              <a:xfrm>
                <a:off x="6919265" y="541974"/>
                <a:ext cx="1727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First you</a:t>
                </a:r>
                <a:r>
                  <a:rPr lang="en-GB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by H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2DF61F-5BF9-4475-BA6F-646DE64F6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65" y="541974"/>
                <a:ext cx="1727589" cy="369332"/>
              </a:xfrm>
              <a:prstGeom prst="rect">
                <a:avLst/>
              </a:prstGeom>
              <a:blipFill>
                <a:blip r:embed="rId7"/>
                <a:stretch>
                  <a:fillRect l="-2827" t="-10000" r="-247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45EB9B-2789-4655-8BD7-B8968553E111}"/>
                  </a:ext>
                </a:extLst>
              </p:cNvPr>
              <p:cNvSpPr txBox="1"/>
              <p:nvPr/>
            </p:nvSpPr>
            <p:spPr>
              <a:xfrm>
                <a:off x="4631957" y="1306961"/>
                <a:ext cx="18274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38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45EB9B-2789-4655-8BD7-B8968553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957" y="1306961"/>
                <a:ext cx="1827423" cy="307777"/>
              </a:xfrm>
              <a:prstGeom prst="rect">
                <a:avLst/>
              </a:prstGeom>
              <a:blipFill>
                <a:blip r:embed="rId8"/>
                <a:stretch>
                  <a:fillRect l="-3000" r="-2333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C59590-40C9-4192-A334-36F02387AE12}"/>
                  </a:ext>
                </a:extLst>
              </p:cNvPr>
              <p:cNvSpPr txBox="1"/>
              <p:nvPr/>
            </p:nvSpPr>
            <p:spPr>
              <a:xfrm>
                <a:off x="6914676" y="1284248"/>
                <a:ext cx="2150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Second you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38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C59590-40C9-4192-A334-36F02387A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76" y="1284248"/>
                <a:ext cx="2150140" cy="369332"/>
              </a:xfrm>
              <a:prstGeom prst="rect">
                <a:avLst/>
              </a:prstGeom>
              <a:blipFill>
                <a:blip r:embed="rId9"/>
                <a:stretch>
                  <a:fillRect l="-2266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575D81-D53D-4C3D-B9F4-F2E9C9F29721}"/>
                  </a:ext>
                </a:extLst>
              </p:cNvPr>
              <p:cNvSpPr txBox="1"/>
              <p:nvPr/>
            </p:nvSpPr>
            <p:spPr>
              <a:xfrm>
                <a:off x="5502288" y="1776216"/>
                <a:ext cx="1430007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575D81-D53D-4C3D-B9F4-F2E9C9F29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288" y="1776216"/>
                <a:ext cx="1430007" cy="6705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1BDF9C-CE62-4603-824F-77EE1AF963E1}"/>
                  </a:ext>
                </a:extLst>
              </p:cNvPr>
              <p:cNvSpPr txBox="1"/>
              <p:nvPr/>
            </p:nvSpPr>
            <p:spPr>
              <a:xfrm>
                <a:off x="5013133" y="377578"/>
                <a:ext cx="1539011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1BDF9C-CE62-4603-824F-77EE1AF96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33" y="377578"/>
                <a:ext cx="1539011" cy="6685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9E0AFC2-7966-4F7D-AA04-C3950305422D}"/>
              </a:ext>
            </a:extLst>
          </p:cNvPr>
          <p:cNvSpPr txBox="1"/>
          <p:nvPr/>
        </p:nvSpPr>
        <p:spPr>
          <a:xfrm>
            <a:off x="3310495" y="525422"/>
            <a:ext cx="146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For example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517BCB37-5E71-47BA-91C4-22709B2BD64E}"/>
              </a:ext>
            </a:extLst>
          </p:cNvPr>
          <p:cNvSpPr/>
          <p:nvPr/>
        </p:nvSpPr>
        <p:spPr>
          <a:xfrm>
            <a:off x="9440600" y="472715"/>
            <a:ext cx="366010" cy="1180865"/>
          </a:xfrm>
          <a:prstGeom prst="rightBrace">
            <a:avLst>
              <a:gd name="adj1" fmla="val 8333"/>
              <a:gd name="adj2" fmla="val 493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FD34B7-8202-4736-97D5-042AC7AE4651}"/>
              </a:ext>
            </a:extLst>
          </p:cNvPr>
          <p:cNvGrpSpPr/>
          <p:nvPr/>
        </p:nvGrpSpPr>
        <p:grpSpPr>
          <a:xfrm>
            <a:off x="10118492" y="700360"/>
            <a:ext cx="1467881" cy="691542"/>
            <a:chOff x="10198004" y="806376"/>
            <a:chExt cx="1467881" cy="69154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6C9CD7-6C26-4DCC-B833-8BB9D7D973A7}"/>
                </a:ext>
              </a:extLst>
            </p:cNvPr>
            <p:cNvSpPr/>
            <p:nvPr/>
          </p:nvSpPr>
          <p:spPr>
            <a:xfrm>
              <a:off x="10198004" y="806376"/>
              <a:ext cx="1454629" cy="6915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6E217D-9760-40D2-9C37-E85C2539E1CF}"/>
                </a:ext>
              </a:extLst>
            </p:cNvPr>
            <p:cNvSpPr txBox="1"/>
            <p:nvPr/>
          </p:nvSpPr>
          <p:spPr>
            <a:xfrm>
              <a:off x="10211256" y="832880"/>
              <a:ext cx="1454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So here there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are two steps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BBBF79-6E39-4566-B1B0-9FC423AE96B0}"/>
                  </a:ext>
                </a:extLst>
              </p:cNvPr>
              <p:cNvSpPr txBox="1"/>
              <p:nvPr/>
            </p:nvSpPr>
            <p:spPr>
              <a:xfrm>
                <a:off x="5599044" y="2657065"/>
                <a:ext cx="13767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=17.8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BBBF79-6E39-4566-B1B0-9FC423AE9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044" y="2657065"/>
                <a:ext cx="1376787" cy="307777"/>
              </a:xfrm>
              <a:prstGeom prst="rect">
                <a:avLst/>
              </a:prstGeom>
              <a:blipFill>
                <a:blip r:embed="rId12"/>
                <a:stretch>
                  <a:fillRect l="-3540" r="-2655"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144C12-EDEA-4D16-A4C3-325CE57D2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3026" y="1776216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EEA1B8-33E9-4CF9-A876-0DBA32A0C4C8}"/>
              </a:ext>
            </a:extLst>
          </p:cNvPr>
          <p:cNvSpPr txBox="1"/>
          <p:nvPr/>
        </p:nvSpPr>
        <p:spPr>
          <a:xfrm>
            <a:off x="1540011" y="239545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8A2376-8ABD-4D1F-B790-DA3FE3FA51B8}"/>
              </a:ext>
            </a:extLst>
          </p:cNvPr>
          <p:cNvCxnSpPr/>
          <p:nvPr/>
        </p:nvCxnSpPr>
        <p:spPr>
          <a:xfrm>
            <a:off x="5599044" y="2964842"/>
            <a:ext cx="1333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9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9408369E-63CF-42A5-976F-75D4C433DEF2}"/>
              </a:ext>
            </a:extLst>
          </p:cNvPr>
          <p:cNvSpPr/>
          <p:nvPr/>
        </p:nvSpPr>
        <p:spPr>
          <a:xfrm>
            <a:off x="8420335" y="3191323"/>
            <a:ext cx="508758" cy="5087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36103A-0FE3-4EB4-B017-53B9C22DB7A3}"/>
              </a:ext>
            </a:extLst>
          </p:cNvPr>
          <p:cNvSpPr/>
          <p:nvPr/>
        </p:nvSpPr>
        <p:spPr>
          <a:xfrm>
            <a:off x="2015913" y="2712682"/>
            <a:ext cx="508758" cy="5087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2B93A-C75B-432A-BFCC-190B9A795CDA}"/>
                  </a:ext>
                </a:extLst>
              </p:cNvPr>
              <p:cNvSpPr txBox="1"/>
              <p:nvPr/>
            </p:nvSpPr>
            <p:spPr>
              <a:xfrm>
                <a:off x="695740" y="2824968"/>
                <a:ext cx="1821781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2B93A-C75B-432A-BFCC-190B9A795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0" y="2824968"/>
                <a:ext cx="1821781" cy="737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100D20-2B39-47F6-9024-B7266FC4C762}"/>
                  </a:ext>
                </a:extLst>
              </p:cNvPr>
              <p:cNvSpPr txBox="1"/>
              <p:nvPr/>
            </p:nvSpPr>
            <p:spPr>
              <a:xfrm>
                <a:off x="1358349" y="4057424"/>
                <a:ext cx="24394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=23×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100D20-2B39-47F6-9024-B7266FC4C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49" y="4057424"/>
                <a:ext cx="243944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ABAC64-30D8-4DF2-A565-DB875584CCE3}"/>
                  </a:ext>
                </a:extLst>
              </p:cNvPr>
              <p:cNvSpPr txBox="1"/>
              <p:nvPr/>
            </p:nvSpPr>
            <p:spPr>
              <a:xfrm>
                <a:off x="3032385" y="2864089"/>
                <a:ext cx="2438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One step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rgbClr val="FF0000"/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ABAC64-30D8-4DF2-A565-DB875584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385" y="2864089"/>
                <a:ext cx="2438232" cy="461665"/>
              </a:xfrm>
              <a:prstGeom prst="rect">
                <a:avLst/>
              </a:prstGeom>
              <a:blipFill>
                <a:blip r:embed="rId6"/>
                <a:stretch>
                  <a:fillRect l="-375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0CDCC9-08DA-4BF0-927A-D8EB980E108C}"/>
                  </a:ext>
                </a:extLst>
              </p:cNvPr>
              <p:cNvSpPr txBox="1"/>
              <p:nvPr/>
            </p:nvSpPr>
            <p:spPr>
              <a:xfrm>
                <a:off x="1007165" y="1311958"/>
                <a:ext cx="3581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chemeClr val="accent5">
                        <a:lumMod val="75000"/>
                      </a:schemeClr>
                    </a:solidFill>
                  </a:rPr>
                  <a:t> is on the top (numerator)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0CDCC9-08DA-4BF0-927A-D8EB980E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5" y="1311958"/>
                <a:ext cx="3581943" cy="461665"/>
              </a:xfrm>
              <a:prstGeom prst="rect">
                <a:avLst/>
              </a:prstGeom>
              <a:blipFill>
                <a:blip r:embed="rId7"/>
                <a:stretch>
                  <a:fillRect t="-10526" r="-1531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89D50E-4394-43B0-B39D-F5FCC0531D2B}"/>
                  </a:ext>
                </a:extLst>
              </p:cNvPr>
              <p:cNvSpPr txBox="1"/>
              <p:nvPr/>
            </p:nvSpPr>
            <p:spPr>
              <a:xfrm>
                <a:off x="6632709" y="1311958"/>
                <a:ext cx="4380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chemeClr val="accent5">
                        <a:lumMod val="75000"/>
                      </a:schemeClr>
                    </a:solidFill>
                  </a:rPr>
                  <a:t> is on the bottom (denominator)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89D50E-4394-43B0-B39D-F5FCC0531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709" y="1311958"/>
                <a:ext cx="4380558" cy="461665"/>
              </a:xfrm>
              <a:prstGeom prst="rect">
                <a:avLst/>
              </a:prstGeom>
              <a:blipFill>
                <a:blip r:embed="rId8"/>
                <a:stretch>
                  <a:fillRect t="-10526" r="-974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3747EF-3B5C-4E90-A348-51976E3F22D7}"/>
              </a:ext>
            </a:extLst>
          </p:cNvPr>
          <p:cNvSpPr txBox="1"/>
          <p:nvPr/>
        </p:nvSpPr>
        <p:spPr>
          <a:xfrm>
            <a:off x="2044950" y="1700592"/>
            <a:ext cx="130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One step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E8C9D-AE0D-4EF7-A115-843B7AAF1DB8}"/>
              </a:ext>
            </a:extLst>
          </p:cNvPr>
          <p:cNvSpPr txBox="1"/>
          <p:nvPr/>
        </p:nvSpPr>
        <p:spPr>
          <a:xfrm>
            <a:off x="8119722" y="1658814"/>
            <a:ext cx="142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Two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FCF881-33EC-4E44-A49A-5EE44962163E}"/>
                  </a:ext>
                </a:extLst>
              </p:cNvPr>
              <p:cNvSpPr txBox="1"/>
              <p:nvPr/>
            </p:nvSpPr>
            <p:spPr>
              <a:xfrm>
                <a:off x="7107312" y="2749828"/>
                <a:ext cx="1821781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FCF881-33EC-4E44-A49A-5EE449621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312" y="2749828"/>
                <a:ext cx="1821781" cy="8093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B96156-7AF2-43ED-AE98-4A3D76E5BFA5}"/>
                  </a:ext>
                </a:extLst>
              </p:cNvPr>
              <p:cNvSpPr txBox="1"/>
              <p:nvPr/>
            </p:nvSpPr>
            <p:spPr>
              <a:xfrm>
                <a:off x="9340514" y="2850201"/>
                <a:ext cx="2128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1st step 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rgbClr val="FF0000"/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B96156-7AF2-43ED-AE98-4A3D76E5B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514" y="2850201"/>
                <a:ext cx="2128275" cy="461665"/>
              </a:xfrm>
              <a:prstGeom prst="rect">
                <a:avLst/>
              </a:prstGeom>
              <a:blipFill>
                <a:blip r:embed="rId10"/>
                <a:stretch>
                  <a:fillRect l="-4298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4CAD40-7ADE-4CBE-BE0D-423C88B14FF8}"/>
                  </a:ext>
                </a:extLst>
              </p:cNvPr>
              <p:cNvSpPr txBox="1"/>
              <p:nvPr/>
            </p:nvSpPr>
            <p:spPr>
              <a:xfrm>
                <a:off x="6493922" y="4051475"/>
                <a:ext cx="24394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4CAD40-7ADE-4CBE-BE0D-423C88B14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922" y="4051475"/>
                <a:ext cx="243944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F4BFB-E16A-450B-8093-F528C6E51053}"/>
                  </a:ext>
                </a:extLst>
              </p:cNvPr>
              <p:cNvSpPr txBox="1"/>
              <p:nvPr/>
            </p:nvSpPr>
            <p:spPr>
              <a:xfrm>
                <a:off x="9344690" y="4054500"/>
                <a:ext cx="24488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2nd step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m:rPr>
                        <m:sty m:val="p"/>
                      </m:rPr>
                      <a:rPr lang="en-GB" sz="24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GB" sz="24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F4BFB-E16A-450B-8093-F528C6E5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690" y="4054500"/>
                <a:ext cx="2448812" cy="461665"/>
              </a:xfrm>
              <a:prstGeom prst="rect">
                <a:avLst/>
              </a:prstGeom>
              <a:blipFill>
                <a:blip r:embed="rId12"/>
                <a:stretch>
                  <a:fillRect l="-398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C16DA-5F04-4E3D-A377-41FC8D097A19}"/>
                  </a:ext>
                </a:extLst>
              </p:cNvPr>
              <p:cNvSpPr txBox="1"/>
              <p:nvPr/>
            </p:nvSpPr>
            <p:spPr>
              <a:xfrm>
                <a:off x="7777387" y="4837693"/>
                <a:ext cx="1625894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sz="2800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C16DA-5F04-4E3D-A377-41FC8D097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387" y="4837693"/>
                <a:ext cx="1625894" cy="8094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1FC8-A476-450D-AB45-16AA5B3AB59D}"/>
                  </a:ext>
                </a:extLst>
              </p:cNvPr>
              <p:cNvSpPr txBox="1"/>
              <p:nvPr/>
            </p:nvSpPr>
            <p:spPr>
              <a:xfrm>
                <a:off x="1349243" y="5085242"/>
                <a:ext cx="1956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=12.9 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1FC8-A476-450D-AB45-16AA5B3AB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243" y="5085242"/>
                <a:ext cx="1956113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BB4844A-96BF-4287-AB5F-9C721AA6E236}"/>
                  </a:ext>
                </a:extLst>
              </p:cNvPr>
              <p:cNvSpPr txBox="1"/>
              <p:nvPr/>
            </p:nvSpPr>
            <p:spPr>
              <a:xfrm>
                <a:off x="7764843" y="6035866"/>
                <a:ext cx="1956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=41.1 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BB4844A-96BF-4287-AB5F-9C721AA6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843" y="6035866"/>
                <a:ext cx="1956113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4FEADCB-4839-46B0-A7E4-979DC27B7E5D}"/>
              </a:ext>
            </a:extLst>
          </p:cNvPr>
          <p:cNvSpPr txBox="1"/>
          <p:nvPr/>
        </p:nvSpPr>
        <p:spPr>
          <a:xfrm>
            <a:off x="2257040" y="127151"/>
            <a:ext cx="763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Summary for finding a side – two possible methods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10EB94-21FF-4680-B582-DA61A4526BF4}"/>
              </a:ext>
            </a:extLst>
          </p:cNvPr>
          <p:cNvCxnSpPr>
            <a:cxnSpLocks/>
          </p:cNvCxnSpPr>
          <p:nvPr/>
        </p:nvCxnSpPr>
        <p:spPr>
          <a:xfrm>
            <a:off x="5777946" y="1152939"/>
            <a:ext cx="0" cy="5313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4C6772-7F29-421D-8FAE-E1C54066E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52371" y="5297152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A385AC-B870-419B-B808-6DB379AB4326}"/>
              </a:ext>
            </a:extLst>
          </p:cNvPr>
          <p:cNvSpPr txBox="1"/>
          <p:nvPr/>
        </p:nvSpPr>
        <p:spPr>
          <a:xfrm>
            <a:off x="4322608" y="590506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360E5A-8FDD-4625-970F-DC8C81C5CFB2}"/>
              </a:ext>
            </a:extLst>
          </p:cNvPr>
          <p:cNvCxnSpPr/>
          <p:nvPr/>
        </p:nvCxnSpPr>
        <p:spPr>
          <a:xfrm>
            <a:off x="1358349" y="5542633"/>
            <a:ext cx="194700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B33376-C6A8-4D35-B478-0EDDBCF5D2FC}"/>
              </a:ext>
            </a:extLst>
          </p:cNvPr>
          <p:cNvCxnSpPr/>
          <p:nvPr/>
        </p:nvCxnSpPr>
        <p:spPr>
          <a:xfrm>
            <a:off x="7777387" y="6468040"/>
            <a:ext cx="19435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9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596</Words>
  <Application>Microsoft Office PowerPoint</Application>
  <PresentationFormat>Widescreen</PresentationFormat>
  <Paragraphs>167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Trigonometry</dc:title>
  <dc:creator>P Cantrell - Maths Teacher</dc:creator>
  <cp:lastModifiedBy>P Cantrell - Maths Teacher</cp:lastModifiedBy>
  <cp:revision>92</cp:revision>
  <dcterms:created xsi:type="dcterms:W3CDTF">2020-05-24T17:16:04Z</dcterms:created>
  <dcterms:modified xsi:type="dcterms:W3CDTF">2020-06-02T19:04:20Z</dcterms:modified>
</cp:coreProperties>
</file>