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8" r:id="rId2"/>
    <p:sldId id="256" r:id="rId3"/>
    <p:sldId id="293" r:id="rId4"/>
    <p:sldId id="315" r:id="rId5"/>
    <p:sldId id="285" r:id="rId6"/>
    <p:sldId id="320" r:id="rId7"/>
    <p:sldId id="287" r:id="rId8"/>
    <p:sldId id="319" r:id="rId9"/>
    <p:sldId id="286" r:id="rId10"/>
    <p:sldId id="316" r:id="rId11"/>
    <p:sldId id="318" r:id="rId12"/>
    <p:sldId id="317" r:id="rId13"/>
    <p:sldId id="284" r:id="rId14"/>
    <p:sldId id="257" r:id="rId15"/>
    <p:sldId id="259" r:id="rId16"/>
    <p:sldId id="261" r:id="rId17"/>
    <p:sldId id="260" r:id="rId18"/>
    <p:sldId id="262" r:id="rId19"/>
    <p:sldId id="263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98" r:id="rId29"/>
    <p:sldId id="297" r:id="rId30"/>
    <p:sldId id="273" r:id="rId31"/>
    <p:sldId id="288" r:id="rId32"/>
    <p:sldId id="274" r:id="rId33"/>
    <p:sldId id="275" r:id="rId34"/>
    <p:sldId id="300" r:id="rId35"/>
    <p:sldId id="301" r:id="rId36"/>
    <p:sldId id="276" r:id="rId37"/>
    <p:sldId id="277" r:id="rId38"/>
    <p:sldId id="334" r:id="rId39"/>
    <p:sldId id="282" r:id="rId40"/>
    <p:sldId id="281" r:id="rId41"/>
    <p:sldId id="278" r:id="rId42"/>
    <p:sldId id="279" r:id="rId43"/>
    <p:sldId id="280" r:id="rId44"/>
    <p:sldId id="299" r:id="rId45"/>
    <p:sldId id="303" r:id="rId46"/>
    <p:sldId id="304" r:id="rId47"/>
    <p:sldId id="332" r:id="rId48"/>
    <p:sldId id="331" r:id="rId49"/>
    <p:sldId id="330" r:id="rId50"/>
    <p:sldId id="329" r:id="rId51"/>
    <p:sldId id="333" r:id="rId52"/>
    <p:sldId id="328" r:id="rId53"/>
    <p:sldId id="327" r:id="rId54"/>
    <p:sldId id="295" r:id="rId55"/>
    <p:sldId id="312" r:id="rId56"/>
    <p:sldId id="325" r:id="rId57"/>
    <p:sldId id="321" r:id="rId58"/>
    <p:sldId id="307" r:id="rId59"/>
    <p:sldId id="308" r:id="rId60"/>
    <p:sldId id="310" r:id="rId61"/>
    <p:sldId id="31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60"/>
  </p:normalViewPr>
  <p:slideViewPr>
    <p:cSldViewPr>
      <p:cViewPr>
        <p:scale>
          <a:sx n="75" d="100"/>
          <a:sy n="75" d="100"/>
        </p:scale>
        <p:origin x="-127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C03AD-1B25-4E50-A82E-0AF0ED320FEA}" type="datetimeFigureOut">
              <a:rPr lang="en-GB" smtClean="0"/>
              <a:pPr/>
              <a:t>30/09/2017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50658-D3CF-46A1-B9BE-13FAD7F81F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67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50658-D3CF-46A1-B9BE-13FAD7F81F6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2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30/09/2017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30/09/2017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30/09/2017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30/09/2017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30/09/2017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30/09/2017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7F6B0-973C-4D2D-B4D7-E881C5B0656F}" type="datetimeFigureOut">
              <a:rPr lang="en-GB" smtClean="0"/>
              <a:pPr/>
              <a:t>30/09/2017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1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7.xml"/><Relationship Id="rId18" Type="http://schemas.openxmlformats.org/officeDocument/2006/relationships/slide" Target="slide27.xml"/><Relationship Id="rId26" Type="http://schemas.openxmlformats.org/officeDocument/2006/relationships/slide" Target="slide34.xml"/><Relationship Id="rId39" Type="http://schemas.openxmlformats.org/officeDocument/2006/relationships/slide" Target="slide44.xml"/><Relationship Id="rId3" Type="http://schemas.microsoft.com/office/2007/relationships/hdphoto" Target="../media/hdphoto1.wdp"/><Relationship Id="rId21" Type="http://schemas.openxmlformats.org/officeDocument/2006/relationships/slide" Target="slide31.xml"/><Relationship Id="rId34" Type="http://schemas.openxmlformats.org/officeDocument/2006/relationships/slide" Target="slide41.xml"/><Relationship Id="rId42" Type="http://schemas.openxmlformats.org/officeDocument/2006/relationships/slide" Target="slide24.xml"/><Relationship Id="rId47" Type="http://schemas.openxmlformats.org/officeDocument/2006/relationships/slide" Target="slide8.xml"/><Relationship Id="rId7" Type="http://schemas.openxmlformats.org/officeDocument/2006/relationships/slide" Target="slide61.xml"/><Relationship Id="rId12" Type="http://schemas.openxmlformats.org/officeDocument/2006/relationships/slide" Target="slide20.xml"/><Relationship Id="rId17" Type="http://schemas.openxmlformats.org/officeDocument/2006/relationships/slide" Target="slide14.xml"/><Relationship Id="rId25" Type="http://schemas.openxmlformats.org/officeDocument/2006/relationships/slide" Target="slide28.xml"/><Relationship Id="rId33" Type="http://schemas.openxmlformats.org/officeDocument/2006/relationships/slide" Target="slide30.xml"/><Relationship Id="rId38" Type="http://schemas.openxmlformats.org/officeDocument/2006/relationships/slide" Target="slide10.xml"/><Relationship Id="rId46" Type="http://schemas.openxmlformats.org/officeDocument/2006/relationships/slide" Target="slide11.xml"/><Relationship Id="rId2" Type="http://schemas.openxmlformats.org/officeDocument/2006/relationships/image" Target="../media/image3.png"/><Relationship Id="rId16" Type="http://schemas.openxmlformats.org/officeDocument/2006/relationships/slide" Target="slide29.xml"/><Relationship Id="rId20" Type="http://schemas.openxmlformats.org/officeDocument/2006/relationships/slide" Target="slide33.xml"/><Relationship Id="rId29" Type="http://schemas.openxmlformats.org/officeDocument/2006/relationships/slide" Target="slide58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slide" Target="slide23.xml"/><Relationship Id="rId32" Type="http://schemas.openxmlformats.org/officeDocument/2006/relationships/slide" Target="slide38.xml"/><Relationship Id="rId37" Type="http://schemas.openxmlformats.org/officeDocument/2006/relationships/slide" Target="slide39.xml"/><Relationship Id="rId40" Type="http://schemas.openxmlformats.org/officeDocument/2006/relationships/slide" Target="slide37.xml"/><Relationship Id="rId45" Type="http://schemas.openxmlformats.org/officeDocument/2006/relationships/slide" Target="slide45.xml"/><Relationship Id="rId5" Type="http://schemas.openxmlformats.org/officeDocument/2006/relationships/slide" Target="slide9.xml"/><Relationship Id="rId15" Type="http://schemas.openxmlformats.org/officeDocument/2006/relationships/slide" Target="slide26.xml"/><Relationship Id="rId23" Type="http://schemas.openxmlformats.org/officeDocument/2006/relationships/slide" Target="slide12.xml"/><Relationship Id="rId28" Type="http://schemas.openxmlformats.org/officeDocument/2006/relationships/slide" Target="slide59.xml"/><Relationship Id="rId36" Type="http://schemas.openxmlformats.org/officeDocument/2006/relationships/slide" Target="slide40.xml"/><Relationship Id="rId49" Type="http://schemas.openxmlformats.org/officeDocument/2006/relationships/slide" Target="slide47.xml"/><Relationship Id="rId10" Type="http://schemas.openxmlformats.org/officeDocument/2006/relationships/slide" Target="slide19.xml"/><Relationship Id="rId19" Type="http://schemas.openxmlformats.org/officeDocument/2006/relationships/slide" Target="slide32.xml"/><Relationship Id="rId31" Type="http://schemas.openxmlformats.org/officeDocument/2006/relationships/slide" Target="slide43.xml"/><Relationship Id="rId44" Type="http://schemas.openxmlformats.org/officeDocument/2006/relationships/slide" Target="slide46.xml"/><Relationship Id="rId4" Type="http://schemas.openxmlformats.org/officeDocument/2006/relationships/slide" Target="slide4.xml"/><Relationship Id="rId9" Type="http://schemas.openxmlformats.org/officeDocument/2006/relationships/slide" Target="slide18.xml"/><Relationship Id="rId14" Type="http://schemas.openxmlformats.org/officeDocument/2006/relationships/slide" Target="slide15.xml"/><Relationship Id="rId22" Type="http://schemas.openxmlformats.org/officeDocument/2006/relationships/slide" Target="slide21.xml"/><Relationship Id="rId27" Type="http://schemas.openxmlformats.org/officeDocument/2006/relationships/slide" Target="slide35.xml"/><Relationship Id="rId30" Type="http://schemas.openxmlformats.org/officeDocument/2006/relationships/slide" Target="slide42.xml"/><Relationship Id="rId35" Type="http://schemas.openxmlformats.org/officeDocument/2006/relationships/slide" Target="slide22.xml"/><Relationship Id="rId43" Type="http://schemas.openxmlformats.org/officeDocument/2006/relationships/slide" Target="slide16.xml"/><Relationship Id="rId48" Type="http://schemas.openxmlformats.org/officeDocument/2006/relationships/slide" Target="slide6.xml"/><Relationship Id="rId8" Type="http://schemas.openxmlformats.org/officeDocument/2006/relationships/slide" Target="slide6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2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slide" Target="slide54.xml"/><Relationship Id="rId3" Type="http://schemas.openxmlformats.org/officeDocument/2006/relationships/slide" Target="slide5.xml"/><Relationship Id="rId21" Type="http://schemas.openxmlformats.org/officeDocument/2006/relationships/slide" Target="slide49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5" Type="http://schemas.openxmlformats.org/officeDocument/2006/relationships/slide" Target="slide5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slide" Target="slide48.xml"/><Relationship Id="rId29" Type="http://schemas.openxmlformats.org/officeDocument/2006/relationships/slide" Target="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slide" Target="slide52.xm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slide" Target="slide51.xml"/><Relationship Id="rId28" Type="http://schemas.openxmlformats.org/officeDocument/2006/relationships/slide" Target="slide56.xml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slide" Target="slide47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50.xml"/><Relationship Id="rId27" Type="http://schemas.openxmlformats.org/officeDocument/2006/relationships/slide" Target="slide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56.png"/><Relationship Id="rId7" Type="http://schemas.openxmlformats.org/officeDocument/2006/relationships/image" Target="../media/image5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58.png"/><Relationship Id="rId4" Type="http://schemas.openxmlformats.org/officeDocument/2006/relationships/image" Target="../media/image500.png"/><Relationship Id="rId9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4.png"/><Relationship Id="rId5" Type="http://schemas.openxmlformats.org/officeDocument/2006/relationships/slide" Target="slide2.xml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slide" Target="slide2.xml"/><Relationship Id="rId4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b="1" dirty="0">
                    <a:solidFill>
                      <a:srgbClr val="92D050"/>
                    </a:solidFill>
                  </a:rPr>
                  <a:t>Navigating </a:t>
                </a:r>
                <a:r>
                  <a:rPr lang="en-GB" dirty="0"/>
                  <a:t>Your Casio Calculator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−991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𝐶𝑙𝑎𝑠𝑠𝑊𝑖𝑧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0">
                <a:blip r:embed="rId2"/>
                <a:stretch>
                  <a:fillRect l="-1725" t="-7025" r="-3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400" b="1" dirty="0"/>
              <a:t>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28</a:t>
            </a:r>
            <a:r>
              <a:rPr lang="en-GB" baseline="30000" dirty="0"/>
              <a:t>th</a:t>
            </a:r>
            <a:r>
              <a:rPr lang="en-GB" dirty="0"/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162930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Approximately Equal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400" dirty="0"/>
                  <a:t> usually means “approximately equal to”. On the calculator, using this key instead of = immediately gives your answer in decimal form instead of a surd/fraction, saving you having to subsequently press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400" dirty="0"/>
                  <a:t> key when decimal form is required.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412" t="-2516" r="-2030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  <p:extLst>
      <p:ext uri="{BB962C8B-B14F-4D97-AF65-F5344CB8AC3E}">
        <p14:creationId xmlns:p14="http://schemas.microsoft.com/office/powerpoint/2010/main" val="2266264157"/>
      </p:ext>
    </p:extLst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Negation vs Subtraction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(−)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blipFill rotWithShape="0">
                <a:blip r:embed="rId2"/>
                <a:stretch>
                  <a:fillRect b="-2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86905" y="827187"/>
                <a:ext cx="7299920" cy="564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900" dirty="0"/>
                  <a:t>In mathematics, some ‘operators’ take two numbers, e.g. addition requires a number before and after the + symbol. Such an operator is known as a </a:t>
                </a:r>
                <a:r>
                  <a:rPr lang="en-GB" sz="1900" b="1" dirty="0"/>
                  <a:t>binary</a:t>
                </a:r>
                <a:r>
                  <a:rPr lang="en-GB" sz="1900" dirty="0"/>
                  <a:t> operator (‘bi’ meaning two).</a:t>
                </a:r>
              </a:p>
              <a:p>
                <a:endParaRPr lang="en-GB" sz="1900" dirty="0"/>
              </a:p>
              <a:p>
                <a:r>
                  <a:rPr lang="en-GB" sz="1900" dirty="0"/>
                  <a:t>Subtraction is again a binary operator, because it needs two numbers. But </a:t>
                </a:r>
                <a:r>
                  <a:rPr lang="en-GB" sz="1900" b="1" dirty="0"/>
                  <a:t>negation</a:t>
                </a:r>
                <a:r>
                  <a:rPr lang="en-GB" sz="1900" dirty="0"/>
                  <a:t> is a </a:t>
                </a:r>
                <a:r>
                  <a:rPr lang="en-GB" sz="1900" b="1" dirty="0"/>
                  <a:t>unary</a:t>
                </a:r>
                <a:r>
                  <a:rPr lang="en-GB" sz="1900" dirty="0"/>
                  <a:t> operator, i.e. it takes only one number, and ‘negates’ it (makes it negative).</a:t>
                </a:r>
              </a:p>
              <a:p>
                <a:endParaRPr lang="en-GB" sz="1900" dirty="0"/>
              </a:p>
              <a:p>
                <a14:m>
                  <m:oMath xmlns:m="http://schemas.openxmlformats.org/officeDocument/2006/math">
                    <m:r>
                      <a:rPr lang="en-GB" sz="19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900" dirty="0"/>
                  <a:t>        </a:t>
                </a:r>
                <a:r>
                  <a:rPr lang="en-GB" sz="1900" i="1" dirty="0"/>
                  <a:t>means “negative 3”.</a:t>
                </a:r>
              </a:p>
              <a:p>
                <a14:m>
                  <m:oMath xmlns:m="http://schemas.openxmlformats.org/officeDocument/2006/math">
                    <m:r>
                      <a:rPr lang="en-GB" sz="1900" b="0" i="1" smtClean="0">
                        <a:latin typeface="Cambria Math" panose="02040503050406030204" pitchFamily="18" charset="0"/>
                      </a:rPr>
                      <m:t>5−3</m:t>
                    </m:r>
                  </m:oMath>
                </a14:m>
                <a:r>
                  <a:rPr lang="en-GB" sz="1900" dirty="0"/>
                  <a:t>    </a:t>
                </a:r>
                <a:r>
                  <a:rPr lang="en-GB" sz="1900" i="1" dirty="0"/>
                  <a:t>means “subtract 3 from 5”.</a:t>
                </a:r>
              </a:p>
              <a:p>
                <a:endParaRPr lang="en-GB" sz="1900" dirty="0"/>
              </a:p>
              <a:p>
                <a:r>
                  <a:rPr lang="en-GB" sz="1900" dirty="0"/>
                  <a:t>The </a:t>
                </a:r>
                <a14:m>
                  <m:oMath xmlns:m="http://schemas.openxmlformats.org/officeDocument/2006/math">
                    <m:r>
                      <a:rPr lang="en-GB" sz="1900" b="0" i="1" smtClean="0">
                        <a:latin typeface="Cambria Math" panose="02040503050406030204" pitchFamily="18" charset="0"/>
                      </a:rPr>
                      <m:t>(−)</m:t>
                    </m:r>
                  </m:oMath>
                </a14:m>
                <a:r>
                  <a:rPr lang="en-GB" sz="1900" dirty="0"/>
                  <a:t> key allows you to negate a number, for example:</a:t>
                </a:r>
              </a:p>
              <a:p>
                <a:r>
                  <a:rPr lang="en-GB" sz="1900" dirty="0"/>
                  <a:t>-3 – 4   means “negative 3 subtract 4”.</a:t>
                </a:r>
              </a:p>
              <a:p>
                <a:endParaRPr lang="en-GB" sz="1900" dirty="0"/>
              </a:p>
              <a:p>
                <a:r>
                  <a:rPr lang="en-GB" sz="1900" dirty="0"/>
                  <a:t>However you do not need to use this key: if you write “</a:t>
                </a: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900" dirty="0"/>
                  <a:t>3” on its own on your calculator using the normal ‘subtract’ key (rather than the negation key), your calculator will work out that you meant “negative 3”.</a:t>
                </a:r>
              </a:p>
              <a:p>
                <a:r>
                  <a:rPr lang="en-GB" sz="1900" dirty="0"/>
                  <a:t>The negative symbol appears slightly narrower on your calculator display compared to the subtraction symbol: ‘-’ vs ‘</a:t>
                </a: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900" dirty="0"/>
                  <a:t>’.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05" y="827187"/>
                <a:ext cx="7299920" cy="5647700"/>
              </a:xfrm>
              <a:prstGeom prst="rect">
                <a:avLst/>
              </a:prstGeom>
              <a:blipFill rotWithShape="0">
                <a:blip r:embed="rId3"/>
                <a:stretch>
                  <a:fillRect l="-751" t="-540" r="-1336" b="-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  <p:extLst>
      <p:ext uri="{BB962C8B-B14F-4D97-AF65-F5344CB8AC3E}">
        <p14:creationId xmlns:p14="http://schemas.microsoft.com/office/powerpoint/2010/main" val="1865719705"/>
      </p:ext>
    </p:extLst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576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There are many functions on the calculator where you’d want to use the variable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:</a:t>
                </a:r>
              </a:p>
              <a:p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You’re in TABLE mode and want to input a function/expression to calculate a table of values for, e.g.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‘substitution’ function (the CALC button), e.g. “find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400" dirty="0"/>
                  <a:t>”.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An expression within an integral or derivative, e.g.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An expression within a summation, e.g.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r>
                  <a:rPr lang="en-GB" sz="2400" dirty="0"/>
                  <a:t>You can also get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using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𝐴𝐿𝑃𝐻𝐴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 )</m:t>
                    </m:r>
                  </m:oMath>
                </a14:m>
                <a:r>
                  <a:rPr lang="en-GB" sz="2400" dirty="0"/>
                  <a:t>, but on the ClassWiz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now has its own dedicated button!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5762603"/>
              </a:xfrm>
              <a:prstGeom prst="rect">
                <a:avLst/>
              </a:prstGeom>
              <a:blipFill rotWithShape="0">
                <a:blip r:embed="rId4"/>
                <a:stretch>
                  <a:fillRect l="-1412" t="-846" b="-1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  <p:extLst>
      <p:ext uri="{BB962C8B-B14F-4D97-AF65-F5344CB8AC3E}">
        <p14:creationId xmlns:p14="http://schemas.microsoft.com/office/powerpoint/2010/main" val="2400238936"/>
      </p:ext>
    </p:extLst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91680" y="1916832"/>
            <a:ext cx="6984776" cy="136815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Multi-Statements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119675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baseline="30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 semi-colon allows you to write multiple different expressions, and evaluate them one at a time.</a:t>
                </a:r>
              </a:p>
              <a:p>
                <a:endParaRPr lang="en-GB" sz="2400" dirty="0"/>
              </a:p>
              <a:p>
                <a:r>
                  <a:rPr lang="en-GB" sz="2400" b="1" dirty="0">
                    <a:latin typeface="Cambria Math" pitchFamily="18" charset="0"/>
                    <a:ea typeface="Cambria Math" pitchFamily="18" charset="0"/>
                  </a:rPr>
                  <a:t>[2] [+] [3]        [ALPHA] [:]       [4] [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×</m:t>
                    </m:r>
                  </m:oMath>
                </a14:m>
                <a:r>
                  <a:rPr lang="en-GB" sz="2400" b="1" dirty="0">
                    <a:latin typeface="Cambria Math" pitchFamily="18" charset="0"/>
                    <a:ea typeface="Cambria Math" pitchFamily="18" charset="0"/>
                  </a:rPr>
                  <a:t>] [7]</a:t>
                </a:r>
              </a:p>
              <a:p>
                <a:r>
                  <a:rPr lang="en-GB" sz="2400" b="1" dirty="0">
                    <a:latin typeface="Cambria Math" pitchFamily="18" charset="0"/>
                    <a:ea typeface="Cambria Math" pitchFamily="18" charset="0"/>
                  </a:rPr>
                  <a:t>[=]           </a:t>
                </a:r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  5</a:t>
                </a:r>
              </a:p>
              <a:p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[=]             28</a:t>
                </a:r>
                <a:endParaRPr lang="en-GB" sz="24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2308324"/>
              </a:xfrm>
              <a:prstGeom prst="rect">
                <a:avLst/>
              </a:prstGeom>
              <a:blipFill>
                <a:blip r:embed="rId2"/>
                <a:stretch>
                  <a:fillRect l="-1412" t="-2111" b="-5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1700808"/>
            <a:ext cx="6912768" cy="9923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Absolute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Abs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4864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absolute/modulus function makes a negative number positive, and a positive number remains positive.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−7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000" dirty="0"/>
                  <a:t>On its own it has limited use, but is useful if you want to plot a table of values, e.g. for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1−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GB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  <a:p>
                <a:r>
                  <a:rPr lang="en-GB" dirty="0"/>
                  <a:t>It’s particularly useful at A Level, if you want to check your sketch for a function (involving the modulus function) is correct by generating a table of values. 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You can also use it to solve equations involving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2000" dirty="0"/>
                  <a:t>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4864922"/>
              </a:xfrm>
              <a:prstGeom prst="rect">
                <a:avLst/>
              </a:prstGeom>
              <a:blipFill rotWithShape="0">
                <a:blip r:embed="rId2"/>
                <a:stretch>
                  <a:fillRect l="-971" t="-627" b="-1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35696" y="5805264"/>
                <a:ext cx="6912768" cy="606784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b="1" dirty="0"/>
                  <a:t>“Solve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 dirty="0"/>
                  <a:t>”</a:t>
                </a:r>
              </a:p>
              <a:p>
                <a:r>
                  <a:rPr lang="en-GB" dirty="0"/>
                  <a:t>[Abs] [ALPHA] [x] [ALPHA] [CALC] [(] [ALPHA] [x] [-] [2] [)] [x</a:t>
                </a:r>
                <a:r>
                  <a:rPr lang="en-GB" baseline="30000" dirty="0"/>
                  <a:t>2</a:t>
                </a:r>
                <a:r>
                  <a:rPr lang="en-GB" dirty="0"/>
                  <a:t>] [SOLVE]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805264"/>
                <a:ext cx="6912768" cy="606784"/>
              </a:xfrm>
              <a:prstGeom prst="rect">
                <a:avLst/>
              </a:prstGeom>
              <a:blipFill rotWithShape="0">
                <a:blip r:embed="rId4"/>
                <a:stretch>
                  <a:fillRect b="-5645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2924944"/>
            <a:ext cx="6912768" cy="113639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Reciprocal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836712"/>
                <a:ext cx="1008112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baseline="30000" dirty="0"/>
                  <a:t>-1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1008112" cy="5760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3740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From Laws of Indices, you may have learnt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This is known as the ‘reciprocal’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[6] [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baseline="30000" dirty="0"/>
                  <a:t>-1</a:t>
                </a:r>
                <a:r>
                  <a:rPr lang="en-GB" sz="2400" dirty="0"/>
                  <a:t>] = 1/6</a:t>
                </a:r>
              </a:p>
              <a:p>
                <a:r>
                  <a:rPr lang="en-GB" sz="2400" dirty="0"/>
                  <a:t>[1/7] [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baseline="30000" dirty="0"/>
                  <a:t>-1</a:t>
                </a:r>
                <a:r>
                  <a:rPr lang="en-GB" sz="2400" dirty="0"/>
                  <a:t>] = 7</a:t>
                </a:r>
              </a:p>
              <a:p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3740896"/>
              </a:xfrm>
              <a:prstGeom prst="rect">
                <a:avLst/>
              </a:prstGeom>
              <a:blipFill>
                <a:blip r:embed="rId3"/>
                <a:stretch>
                  <a:fillRect l="-1412" t="-1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87173" y="4208276"/>
                <a:ext cx="69127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It can also be used to find the inverse of matrices </a:t>
                </a:r>
              </a:p>
              <a:p>
                <a:r>
                  <a:rPr lang="en-GB" dirty="0"/>
                  <a:t>(see [MODE]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[MATRIX])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73" y="4208276"/>
                <a:ext cx="6912768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1411" t="-6557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Factorial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5!=5×4×3×2×1</m:t>
                      </m:r>
                    </m:oMath>
                  </m:oMathPara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3!=3×2×1</m:t>
                      </m:r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In general,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!</m:t>
                    </m:r>
                  </m:oMath>
                </a14:m>
                <a:r>
                  <a:rPr lang="en-GB" sz="2400" dirty="0"/>
                  <a:t> is the product of 1 to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!</m:t>
                    </m:r>
                  </m:oMath>
                </a14:m>
                <a:r>
                  <a:rPr lang="en-GB" sz="2400" dirty="0"/>
                  <a:t> gives the number of ways of arranging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 objects in a line. The factorial function tends to also crop up in Calculus and Number Theory.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412" b="-4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3528" y="1196752"/>
                <a:ext cx="1008112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800" b="1" baseline="30000" dirty="0">
                    <a:solidFill>
                      <a:schemeClr val="bg1">
                        <a:lumMod val="65000"/>
                      </a:schemeClr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1008112" cy="5760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692696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92696"/>
                <a:ext cx="5760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19672" y="2276872"/>
            <a:ext cx="6912768" cy="86409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Logarithm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log</a:t>
            </a:r>
            <a:r>
              <a:rPr lang="en-GB" sz="2400" baseline="-25000" dirty="0">
                <a:sym typeface="Symbol"/>
              </a:rPr>
              <a:t></a:t>
            </a:r>
            <a:r>
              <a:rPr lang="en-GB" sz="2400" dirty="0">
                <a:sym typeface="Symbol"/>
              </a:rPr>
              <a:t>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7344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Just as the ‘square root’ function is the opposite of ‘squaring’, log</a:t>
            </a:r>
            <a:r>
              <a:rPr lang="en-GB" sz="2400" baseline="-25000" dirty="0"/>
              <a:t>2</a:t>
            </a:r>
            <a:r>
              <a:rPr lang="en-GB" sz="2400" dirty="0"/>
              <a:t> for example is the opposite of finding 2 to the power of something.</a:t>
            </a:r>
          </a:p>
          <a:p>
            <a:endParaRPr lang="en-GB" sz="2400" dirty="0"/>
          </a:p>
          <a:p>
            <a:r>
              <a:rPr lang="en-GB" sz="2400" dirty="0"/>
              <a:t>log</a:t>
            </a:r>
            <a:r>
              <a:rPr lang="en-GB" sz="2400" baseline="-25000" dirty="0"/>
              <a:t>2</a:t>
            </a:r>
            <a:r>
              <a:rPr lang="en-GB" sz="2400" dirty="0"/>
              <a:t> 32 = 5, because 2</a:t>
            </a:r>
            <a:r>
              <a:rPr lang="en-GB" sz="2400" baseline="30000" dirty="0"/>
              <a:t>5</a:t>
            </a:r>
            <a:r>
              <a:rPr lang="en-GB" sz="2400" dirty="0"/>
              <a:t> = 32</a:t>
            </a:r>
          </a:p>
          <a:p>
            <a:r>
              <a:rPr lang="en-GB" sz="2400" dirty="0"/>
              <a:t>log</a:t>
            </a:r>
            <a:r>
              <a:rPr lang="en-GB" sz="2400" baseline="-25000" dirty="0"/>
              <a:t>3</a:t>
            </a:r>
            <a:r>
              <a:rPr lang="en-GB" sz="2400" dirty="0"/>
              <a:t> 81 = 4, because 3</a:t>
            </a:r>
            <a:r>
              <a:rPr lang="en-GB" sz="2400" baseline="30000" dirty="0"/>
              <a:t>4</a:t>
            </a:r>
            <a:r>
              <a:rPr lang="en-GB" sz="2400" dirty="0"/>
              <a:t> = 81</a:t>
            </a:r>
          </a:p>
          <a:p>
            <a:endParaRPr lang="en-GB" sz="2400" dirty="0"/>
          </a:p>
          <a:p>
            <a:r>
              <a:rPr lang="en-GB" sz="2400" dirty="0"/>
              <a:t>Use the arrow keys to move between the boxes after pressing the button.</a:t>
            </a:r>
          </a:p>
          <a:p>
            <a:endParaRPr lang="en-GB" sz="2400" dirty="0"/>
          </a:p>
          <a:p>
            <a:r>
              <a:rPr lang="en-GB" sz="1200" b="1" dirty="0"/>
              <a:t>Note</a:t>
            </a:r>
            <a:r>
              <a:rPr lang="en-GB" sz="1200" dirty="0"/>
              <a:t>: Older </a:t>
            </a:r>
            <a:r>
              <a:rPr lang="en-GB" sz="1200" dirty="0" err="1"/>
              <a:t>Casios</a:t>
            </a:r>
            <a:r>
              <a:rPr lang="en-GB" sz="1200" dirty="0"/>
              <a:t> had a log button with no visible base (which was 10 by default). This has since been removed.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39952" y="3356049"/>
            <a:ext cx="2160240" cy="86409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Fractions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>
              <a:sym typeface="Symbol"/>
            </a:endParaRPr>
          </a:p>
          <a:p>
            <a:pPr algn="ctr"/>
            <a:r>
              <a:rPr lang="en-GB" u="sng" dirty="0">
                <a:sym typeface="Symbol"/>
              </a:rPr>
              <a:t></a:t>
            </a:r>
          </a:p>
          <a:p>
            <a:pPr algn="ctr"/>
            <a:r>
              <a:rPr lang="en-GB" dirty="0">
                <a:sym typeface="Symbol"/>
              </a:rPr>
              <a:t></a:t>
            </a:r>
          </a:p>
          <a:p>
            <a:pPr algn="ctr"/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5902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When you have more complicated calculations to do on a calculator that involve a division, it’s ‘safer’ to use a fraction because you don’t have to worry about BIDMAS.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For example, to evaluate: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3.5+4.7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0.3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You can enter this exactly as it appears using the fraction button, using the arrow buttons to move up and down. This avoids the problem of 4.7/0.3 being evaluated first.</a:t>
                </a:r>
              </a:p>
              <a:p>
                <a:endParaRPr lang="en-GB" sz="2400" dirty="0"/>
              </a:p>
              <a:p>
                <a:r>
                  <a:rPr lang="en-GB" sz="2000" dirty="0"/>
                  <a:t>Using SHIFT on this button allow you to have </a:t>
                </a:r>
                <a:r>
                  <a:rPr lang="en-GB" sz="2000" b="1" dirty="0"/>
                  <a:t>mixed numbers</a:t>
                </a:r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5902770"/>
              </a:xfrm>
              <a:prstGeom prst="rect">
                <a:avLst/>
              </a:prstGeom>
              <a:blipFill rotWithShape="1">
                <a:blip r:embed="rId2"/>
                <a:stretch>
                  <a:fillRect l="-1412" t="-826" r="-353" b="-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39952" y="1844824"/>
            <a:ext cx="2088232" cy="15841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Root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aseline="30000" dirty="0"/>
              <a:t>3</a:t>
            </a:r>
            <a:r>
              <a:rPr lang="en-GB" sz="2400" dirty="0">
                <a:latin typeface="Cambria Math"/>
                <a:ea typeface="Cambria Math"/>
              </a:rPr>
              <a:t>√</a:t>
            </a:r>
            <a:r>
              <a:rPr lang="en-GB" sz="2400" dirty="0">
                <a:latin typeface="Cambria Math"/>
                <a:ea typeface="Cambria Math"/>
                <a:sym typeface="Symbol"/>
              </a:rPr>
              <a:t>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280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Use these buttons to get various roots of a number.</a:t>
                </a:r>
              </a:p>
              <a:p>
                <a:r>
                  <a:rPr lang="en-GB" sz="2400" dirty="0"/>
                  <a:t>e.g.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25</m:t>
                          </m:r>
                        </m:e>
                      </m:rad>
                      <m:r>
                        <a:rPr lang="en-GB" sz="2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GB" sz="240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8</m:t>
                          </m:r>
                        </m:e>
                      </m:rad>
                      <m:r>
                        <a:rPr lang="en-GB" sz="2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81</m:t>
                          </m:r>
                        </m:e>
                      </m:rad>
                      <m:r>
                        <a:rPr lang="en-GB" sz="2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2807050"/>
              </a:xfrm>
              <a:prstGeom prst="rect">
                <a:avLst/>
              </a:prstGeom>
              <a:blipFill rotWithShape="1">
                <a:blip r:embed="rId2"/>
                <a:stretch>
                  <a:fillRect l="-1412" t="-1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55679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aseline="30000" dirty="0">
                <a:sym typeface="Symbol"/>
              </a:rPr>
              <a:t></a:t>
            </a:r>
            <a:r>
              <a:rPr lang="en-GB" sz="2400" dirty="0">
                <a:latin typeface="Cambria Math"/>
                <a:ea typeface="Cambria Math"/>
              </a:rPr>
              <a:t>√</a:t>
            </a:r>
            <a:r>
              <a:rPr lang="en-GB" sz="2400" dirty="0">
                <a:latin typeface="Cambria Math"/>
                <a:ea typeface="Cambria Math"/>
                <a:sym typeface="Symbol"/>
              </a:rPr>
              <a:t></a:t>
            </a:r>
            <a:endParaRPr lang="en-GB" sz="2400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323528" y="227687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</a:rPr>
              <a:t>√</a:t>
            </a:r>
            <a:r>
              <a:rPr lang="en-GB" sz="2400" dirty="0">
                <a:latin typeface="Cambria Math"/>
                <a:ea typeface="Cambria Math"/>
                <a:sym typeface="Symbol"/>
              </a:rPr>
              <a:t></a:t>
            </a:r>
            <a:endParaRPr lang="en-GB" sz="2400" baseline="30000" dirty="0"/>
          </a:p>
        </p:txBody>
      </p:sp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 63"/>
          <p:cNvSpPr/>
          <p:nvPr/>
        </p:nvSpPr>
        <p:spPr>
          <a:xfrm>
            <a:off x="735232" y="3470185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5672581" y="8080662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5392789" y="-7300192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9756576" y="-3411760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-5720700" y="4930685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-3795439" y="577305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-250955" y="6986588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9000">
                <a:schemeClr val="accent3">
                  <a:alpha val="3000"/>
                </a:schemeClr>
              </a:gs>
              <a:gs pos="83000">
                <a:schemeClr val="accent3">
                  <a:alpha val="20000"/>
                </a:schemeClr>
              </a:gs>
              <a:gs pos="100000">
                <a:schemeClr val="accent3">
                  <a:alpha val="0"/>
                </a:schemeClr>
              </a:gs>
            </a:gsLst>
            <a:lin ang="81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2" name="Picture 2" descr="Image result for casio fx991ex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0" y="128588"/>
            <a:ext cx="6618560" cy="66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4809182" y="2471737"/>
            <a:ext cx="461318" cy="487362"/>
          </a:xfrm>
          <a:custGeom>
            <a:avLst/>
            <a:gdLst>
              <a:gd name="connsiteX0" fmla="*/ 0 w 420836"/>
              <a:gd name="connsiteY0" fmla="*/ 0 h 361707"/>
              <a:gd name="connsiteX1" fmla="*/ 420836 w 420836"/>
              <a:gd name="connsiteY1" fmla="*/ 0 h 361707"/>
              <a:gd name="connsiteX2" fmla="*/ 420836 w 420836"/>
              <a:gd name="connsiteY2" fmla="*/ 361707 h 361707"/>
              <a:gd name="connsiteX3" fmla="*/ 0 w 420836"/>
              <a:gd name="connsiteY3" fmla="*/ 361707 h 361707"/>
              <a:gd name="connsiteX4" fmla="*/ 0 w 420836"/>
              <a:gd name="connsiteY4" fmla="*/ 0 h 361707"/>
              <a:gd name="connsiteX0" fmla="*/ 0 w 420836"/>
              <a:gd name="connsiteY0" fmla="*/ 6592 h 368299"/>
              <a:gd name="connsiteX1" fmla="*/ 192236 w 420836"/>
              <a:gd name="connsiteY1" fmla="*/ 0 h 368299"/>
              <a:gd name="connsiteX2" fmla="*/ 420836 w 420836"/>
              <a:gd name="connsiteY2" fmla="*/ 6592 h 368299"/>
              <a:gd name="connsiteX3" fmla="*/ 420836 w 420836"/>
              <a:gd name="connsiteY3" fmla="*/ 368299 h 368299"/>
              <a:gd name="connsiteX4" fmla="*/ 0 w 420836"/>
              <a:gd name="connsiteY4" fmla="*/ 368299 h 368299"/>
              <a:gd name="connsiteX5" fmla="*/ 0 w 420836"/>
              <a:gd name="connsiteY5" fmla="*/ 6592 h 368299"/>
              <a:gd name="connsiteX0" fmla="*/ 0 w 420836"/>
              <a:gd name="connsiteY0" fmla="*/ 6592 h 368299"/>
              <a:gd name="connsiteX1" fmla="*/ 162867 w 420836"/>
              <a:gd name="connsiteY1" fmla="*/ 2381 h 368299"/>
              <a:gd name="connsiteX2" fmla="*/ 192236 w 420836"/>
              <a:gd name="connsiteY2" fmla="*/ 0 h 368299"/>
              <a:gd name="connsiteX3" fmla="*/ 420836 w 420836"/>
              <a:gd name="connsiteY3" fmla="*/ 6592 h 368299"/>
              <a:gd name="connsiteX4" fmla="*/ 420836 w 420836"/>
              <a:gd name="connsiteY4" fmla="*/ 368299 h 368299"/>
              <a:gd name="connsiteX5" fmla="*/ 0 w 420836"/>
              <a:gd name="connsiteY5" fmla="*/ 368299 h 368299"/>
              <a:gd name="connsiteX6" fmla="*/ 0 w 420836"/>
              <a:gd name="connsiteY6" fmla="*/ 6592 h 368299"/>
              <a:gd name="connsiteX0" fmla="*/ 0 w 420836"/>
              <a:gd name="connsiteY0" fmla="*/ 125655 h 487362"/>
              <a:gd name="connsiteX1" fmla="*/ 196204 w 420836"/>
              <a:gd name="connsiteY1" fmla="*/ 0 h 487362"/>
              <a:gd name="connsiteX2" fmla="*/ 192236 w 420836"/>
              <a:gd name="connsiteY2" fmla="*/ 119063 h 487362"/>
              <a:gd name="connsiteX3" fmla="*/ 420836 w 420836"/>
              <a:gd name="connsiteY3" fmla="*/ 125655 h 487362"/>
              <a:gd name="connsiteX4" fmla="*/ 420836 w 420836"/>
              <a:gd name="connsiteY4" fmla="*/ 487362 h 487362"/>
              <a:gd name="connsiteX5" fmla="*/ 0 w 420836"/>
              <a:gd name="connsiteY5" fmla="*/ 487362 h 487362"/>
              <a:gd name="connsiteX6" fmla="*/ 0 w 420836"/>
              <a:gd name="connsiteY6" fmla="*/ 125655 h 487362"/>
              <a:gd name="connsiteX0" fmla="*/ 0 w 461318"/>
              <a:gd name="connsiteY0" fmla="*/ 1830 h 487362"/>
              <a:gd name="connsiteX1" fmla="*/ 236686 w 461318"/>
              <a:gd name="connsiteY1" fmla="*/ 0 h 487362"/>
              <a:gd name="connsiteX2" fmla="*/ 232718 w 461318"/>
              <a:gd name="connsiteY2" fmla="*/ 119063 h 487362"/>
              <a:gd name="connsiteX3" fmla="*/ 461318 w 461318"/>
              <a:gd name="connsiteY3" fmla="*/ 125655 h 487362"/>
              <a:gd name="connsiteX4" fmla="*/ 461318 w 461318"/>
              <a:gd name="connsiteY4" fmla="*/ 487362 h 487362"/>
              <a:gd name="connsiteX5" fmla="*/ 40482 w 461318"/>
              <a:gd name="connsiteY5" fmla="*/ 487362 h 487362"/>
              <a:gd name="connsiteX6" fmla="*/ 0 w 461318"/>
              <a:gd name="connsiteY6" fmla="*/ 183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318" h="487362">
                <a:moveTo>
                  <a:pt x="0" y="1830"/>
                </a:moveTo>
                <a:lnTo>
                  <a:pt x="236686" y="0"/>
                </a:lnTo>
                <a:lnTo>
                  <a:pt x="232718" y="119063"/>
                </a:lnTo>
                <a:lnTo>
                  <a:pt x="461318" y="125655"/>
                </a:lnTo>
                <a:lnTo>
                  <a:pt x="461318" y="487362"/>
                </a:lnTo>
                <a:lnTo>
                  <a:pt x="40482" y="487362"/>
                </a:lnTo>
                <a:lnTo>
                  <a:pt x="0" y="1830"/>
                </a:lnTo>
                <a:close/>
              </a:path>
            </a:pathLst>
          </a:cu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6274908" y="4249931"/>
            <a:ext cx="2689580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For details on statistical calculations, matrices, statistical distribution calculations, solving polynomials/simultaneous equations, complex numbers, etc. press the ‘Menu’ button.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00192" y="3710672"/>
            <a:ext cx="26642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Click a button.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5292440" y="2470151"/>
            <a:ext cx="384460" cy="507998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3374740" y="2425700"/>
            <a:ext cx="409860" cy="55244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2964880" y="2425700"/>
            <a:ext cx="409860" cy="55244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805832" y="2976563"/>
            <a:ext cx="399581" cy="421957"/>
          </a:xfrm>
          <a:custGeom>
            <a:avLst/>
            <a:gdLst>
              <a:gd name="connsiteX0" fmla="*/ 0 w 398628"/>
              <a:gd name="connsiteY0" fmla="*/ 0 h 420371"/>
              <a:gd name="connsiteX1" fmla="*/ 398628 w 398628"/>
              <a:gd name="connsiteY1" fmla="*/ 0 h 420371"/>
              <a:gd name="connsiteX2" fmla="*/ 398628 w 398628"/>
              <a:gd name="connsiteY2" fmla="*/ 420371 h 420371"/>
              <a:gd name="connsiteX3" fmla="*/ 0 w 398628"/>
              <a:gd name="connsiteY3" fmla="*/ 420371 h 420371"/>
              <a:gd name="connsiteX4" fmla="*/ 0 w 398628"/>
              <a:gd name="connsiteY4" fmla="*/ 0 h 420371"/>
              <a:gd name="connsiteX0" fmla="*/ 0 w 398628"/>
              <a:gd name="connsiteY0" fmla="*/ 1586 h 421957"/>
              <a:gd name="connsiteX1" fmla="*/ 242418 w 398628"/>
              <a:gd name="connsiteY1" fmla="*/ 0 h 421957"/>
              <a:gd name="connsiteX2" fmla="*/ 398628 w 398628"/>
              <a:gd name="connsiteY2" fmla="*/ 158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398628 w 398628"/>
              <a:gd name="connsiteY2" fmla="*/ 158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270041 w 398628"/>
              <a:gd name="connsiteY2" fmla="*/ 17303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270041 w 398628"/>
              <a:gd name="connsiteY2" fmla="*/ 173036 h 421957"/>
              <a:gd name="connsiteX3" fmla="*/ 285281 w 398628"/>
              <a:gd name="connsiteY3" fmla="*/ 223837 h 421957"/>
              <a:gd name="connsiteX4" fmla="*/ 398628 w 398628"/>
              <a:gd name="connsiteY4" fmla="*/ 421957 h 421957"/>
              <a:gd name="connsiteX5" fmla="*/ 0 w 398628"/>
              <a:gd name="connsiteY5" fmla="*/ 421957 h 421957"/>
              <a:gd name="connsiteX6" fmla="*/ 0 w 398628"/>
              <a:gd name="connsiteY6" fmla="*/ 1586 h 421957"/>
              <a:gd name="connsiteX0" fmla="*/ 0 w 399581"/>
              <a:gd name="connsiteY0" fmla="*/ 1586 h 421957"/>
              <a:gd name="connsiteX1" fmla="*/ 261468 w 399581"/>
              <a:gd name="connsiteY1" fmla="*/ 0 h 421957"/>
              <a:gd name="connsiteX2" fmla="*/ 270041 w 399581"/>
              <a:gd name="connsiteY2" fmla="*/ 173036 h 421957"/>
              <a:gd name="connsiteX3" fmla="*/ 399581 w 399581"/>
              <a:gd name="connsiteY3" fmla="*/ 176212 h 421957"/>
              <a:gd name="connsiteX4" fmla="*/ 398628 w 399581"/>
              <a:gd name="connsiteY4" fmla="*/ 421957 h 421957"/>
              <a:gd name="connsiteX5" fmla="*/ 0 w 399581"/>
              <a:gd name="connsiteY5" fmla="*/ 421957 h 421957"/>
              <a:gd name="connsiteX6" fmla="*/ 0 w 399581"/>
              <a:gd name="connsiteY6" fmla="*/ 1586 h 42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581" h="421957">
                <a:moveTo>
                  <a:pt x="0" y="1586"/>
                </a:moveTo>
                <a:lnTo>
                  <a:pt x="261468" y="0"/>
                </a:lnTo>
                <a:lnTo>
                  <a:pt x="270041" y="173036"/>
                </a:lnTo>
                <a:lnTo>
                  <a:pt x="399581" y="176212"/>
                </a:lnTo>
                <a:cubicBezTo>
                  <a:pt x="399263" y="258127"/>
                  <a:pt x="398946" y="340042"/>
                  <a:pt x="398628" y="421957"/>
                </a:cubicBezTo>
                <a:lnTo>
                  <a:pt x="0" y="421957"/>
                </a:lnTo>
                <a:lnTo>
                  <a:pt x="0" y="1586"/>
                </a:lnTo>
                <a:close/>
              </a:path>
            </a:pathLst>
          </a:cu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5276614" y="2978472"/>
            <a:ext cx="400285" cy="188591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2997349" y="3382575"/>
            <a:ext cx="388789" cy="389325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3462773" y="3390901"/>
            <a:ext cx="372628" cy="38100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4346177" y="3346451"/>
            <a:ext cx="194073" cy="18415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arallelogram 14">
            <a:hlinkClick r:id="rId11" action="ppaction://hlinksldjump"/>
          </p:cNvPr>
          <p:cNvSpPr/>
          <p:nvPr/>
        </p:nvSpPr>
        <p:spPr>
          <a:xfrm rot="1956822">
            <a:off x="3887230" y="2683382"/>
            <a:ext cx="891503" cy="530463"/>
          </a:xfrm>
          <a:prstGeom prst="parallelogram">
            <a:avLst>
              <a:gd name="adj" fmla="val 48341"/>
            </a:avLst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9">
            <a:hlinkClick r:id="rId12" action="ppaction://hlinksldjump"/>
          </p:cNvPr>
          <p:cNvSpPr/>
          <p:nvPr/>
        </p:nvSpPr>
        <p:spPr>
          <a:xfrm>
            <a:off x="3883025" y="3373342"/>
            <a:ext cx="866775" cy="395383"/>
          </a:xfrm>
          <a:custGeom>
            <a:avLst/>
            <a:gdLst>
              <a:gd name="connsiteX0" fmla="*/ 0 w 398628"/>
              <a:gd name="connsiteY0" fmla="*/ 0 h 420371"/>
              <a:gd name="connsiteX1" fmla="*/ 398628 w 398628"/>
              <a:gd name="connsiteY1" fmla="*/ 0 h 420371"/>
              <a:gd name="connsiteX2" fmla="*/ 398628 w 398628"/>
              <a:gd name="connsiteY2" fmla="*/ 420371 h 420371"/>
              <a:gd name="connsiteX3" fmla="*/ 0 w 398628"/>
              <a:gd name="connsiteY3" fmla="*/ 420371 h 420371"/>
              <a:gd name="connsiteX4" fmla="*/ 0 w 398628"/>
              <a:gd name="connsiteY4" fmla="*/ 0 h 420371"/>
              <a:gd name="connsiteX0" fmla="*/ 0 w 398628"/>
              <a:gd name="connsiteY0" fmla="*/ 1586 h 421957"/>
              <a:gd name="connsiteX1" fmla="*/ 242418 w 398628"/>
              <a:gd name="connsiteY1" fmla="*/ 0 h 421957"/>
              <a:gd name="connsiteX2" fmla="*/ 398628 w 398628"/>
              <a:gd name="connsiteY2" fmla="*/ 158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398628 w 398628"/>
              <a:gd name="connsiteY2" fmla="*/ 158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270041 w 398628"/>
              <a:gd name="connsiteY2" fmla="*/ 17303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270041 w 398628"/>
              <a:gd name="connsiteY2" fmla="*/ 173036 h 421957"/>
              <a:gd name="connsiteX3" fmla="*/ 285281 w 398628"/>
              <a:gd name="connsiteY3" fmla="*/ 223837 h 421957"/>
              <a:gd name="connsiteX4" fmla="*/ 398628 w 398628"/>
              <a:gd name="connsiteY4" fmla="*/ 421957 h 421957"/>
              <a:gd name="connsiteX5" fmla="*/ 0 w 398628"/>
              <a:gd name="connsiteY5" fmla="*/ 421957 h 421957"/>
              <a:gd name="connsiteX6" fmla="*/ 0 w 398628"/>
              <a:gd name="connsiteY6" fmla="*/ 1586 h 421957"/>
              <a:gd name="connsiteX0" fmla="*/ 0 w 399581"/>
              <a:gd name="connsiteY0" fmla="*/ 1586 h 421957"/>
              <a:gd name="connsiteX1" fmla="*/ 261468 w 399581"/>
              <a:gd name="connsiteY1" fmla="*/ 0 h 421957"/>
              <a:gd name="connsiteX2" fmla="*/ 270041 w 399581"/>
              <a:gd name="connsiteY2" fmla="*/ 173036 h 421957"/>
              <a:gd name="connsiteX3" fmla="*/ 399581 w 399581"/>
              <a:gd name="connsiteY3" fmla="*/ 176212 h 421957"/>
              <a:gd name="connsiteX4" fmla="*/ 398628 w 399581"/>
              <a:gd name="connsiteY4" fmla="*/ 421957 h 421957"/>
              <a:gd name="connsiteX5" fmla="*/ 0 w 399581"/>
              <a:gd name="connsiteY5" fmla="*/ 421957 h 421957"/>
              <a:gd name="connsiteX6" fmla="*/ 0 w 399581"/>
              <a:gd name="connsiteY6" fmla="*/ 1586 h 421957"/>
              <a:gd name="connsiteX0" fmla="*/ 0 w 399581"/>
              <a:gd name="connsiteY0" fmla="*/ 1586 h 421957"/>
              <a:gd name="connsiteX1" fmla="*/ 261468 w 399581"/>
              <a:gd name="connsiteY1" fmla="*/ 0 h 421957"/>
              <a:gd name="connsiteX2" fmla="*/ 210262 w 399581"/>
              <a:gd name="connsiteY2" fmla="*/ 166284 h 421957"/>
              <a:gd name="connsiteX3" fmla="*/ 399581 w 399581"/>
              <a:gd name="connsiteY3" fmla="*/ 176212 h 421957"/>
              <a:gd name="connsiteX4" fmla="*/ 398628 w 399581"/>
              <a:gd name="connsiteY4" fmla="*/ 421957 h 421957"/>
              <a:gd name="connsiteX5" fmla="*/ 0 w 399581"/>
              <a:gd name="connsiteY5" fmla="*/ 421957 h 421957"/>
              <a:gd name="connsiteX6" fmla="*/ 0 w 399581"/>
              <a:gd name="connsiteY6" fmla="*/ 1586 h 421957"/>
              <a:gd name="connsiteX0" fmla="*/ 0 w 399581"/>
              <a:gd name="connsiteY0" fmla="*/ 0 h 420371"/>
              <a:gd name="connsiteX1" fmla="*/ 214273 w 399581"/>
              <a:gd name="connsiteY1" fmla="*/ 1790 h 420371"/>
              <a:gd name="connsiteX2" fmla="*/ 210262 w 399581"/>
              <a:gd name="connsiteY2" fmla="*/ 164698 h 420371"/>
              <a:gd name="connsiteX3" fmla="*/ 399581 w 399581"/>
              <a:gd name="connsiteY3" fmla="*/ 174626 h 420371"/>
              <a:gd name="connsiteX4" fmla="*/ 398628 w 399581"/>
              <a:gd name="connsiteY4" fmla="*/ 420371 h 420371"/>
              <a:gd name="connsiteX5" fmla="*/ 0 w 399581"/>
              <a:gd name="connsiteY5" fmla="*/ 420371 h 420371"/>
              <a:gd name="connsiteX6" fmla="*/ 0 w 399581"/>
              <a:gd name="connsiteY6" fmla="*/ 0 h 420371"/>
              <a:gd name="connsiteX0" fmla="*/ 0 w 827479"/>
              <a:gd name="connsiteY0" fmla="*/ 0 h 420371"/>
              <a:gd name="connsiteX1" fmla="*/ 214273 w 827479"/>
              <a:gd name="connsiteY1" fmla="*/ 1790 h 420371"/>
              <a:gd name="connsiteX2" fmla="*/ 210262 w 827479"/>
              <a:gd name="connsiteY2" fmla="*/ 164698 h 420371"/>
              <a:gd name="connsiteX3" fmla="*/ 827479 w 827479"/>
              <a:gd name="connsiteY3" fmla="*/ 167875 h 420371"/>
              <a:gd name="connsiteX4" fmla="*/ 398628 w 827479"/>
              <a:gd name="connsiteY4" fmla="*/ 420371 h 420371"/>
              <a:gd name="connsiteX5" fmla="*/ 0 w 827479"/>
              <a:gd name="connsiteY5" fmla="*/ 420371 h 420371"/>
              <a:gd name="connsiteX6" fmla="*/ 0 w 827479"/>
              <a:gd name="connsiteY6" fmla="*/ 0 h 420371"/>
              <a:gd name="connsiteX0" fmla="*/ 0 w 827479"/>
              <a:gd name="connsiteY0" fmla="*/ 0 h 420371"/>
              <a:gd name="connsiteX1" fmla="*/ 214273 w 827479"/>
              <a:gd name="connsiteY1" fmla="*/ 1790 h 420371"/>
              <a:gd name="connsiteX2" fmla="*/ 210262 w 827479"/>
              <a:gd name="connsiteY2" fmla="*/ 164698 h 420371"/>
              <a:gd name="connsiteX3" fmla="*/ 827479 w 827479"/>
              <a:gd name="connsiteY3" fmla="*/ 167875 h 420371"/>
              <a:gd name="connsiteX4" fmla="*/ 826526 w 827479"/>
              <a:gd name="connsiteY4" fmla="*/ 406868 h 420371"/>
              <a:gd name="connsiteX5" fmla="*/ 0 w 827479"/>
              <a:gd name="connsiteY5" fmla="*/ 420371 h 420371"/>
              <a:gd name="connsiteX6" fmla="*/ 0 w 827479"/>
              <a:gd name="connsiteY6" fmla="*/ 0 h 420371"/>
              <a:gd name="connsiteX0" fmla="*/ 0 w 858942"/>
              <a:gd name="connsiteY0" fmla="*/ 0 h 420371"/>
              <a:gd name="connsiteX1" fmla="*/ 214273 w 858942"/>
              <a:gd name="connsiteY1" fmla="*/ 1790 h 420371"/>
              <a:gd name="connsiteX2" fmla="*/ 210262 w 858942"/>
              <a:gd name="connsiteY2" fmla="*/ 164698 h 420371"/>
              <a:gd name="connsiteX3" fmla="*/ 858942 w 858942"/>
              <a:gd name="connsiteY3" fmla="*/ 161124 h 420371"/>
              <a:gd name="connsiteX4" fmla="*/ 826526 w 858942"/>
              <a:gd name="connsiteY4" fmla="*/ 406868 h 420371"/>
              <a:gd name="connsiteX5" fmla="*/ 0 w 858942"/>
              <a:gd name="connsiteY5" fmla="*/ 420371 h 420371"/>
              <a:gd name="connsiteX6" fmla="*/ 0 w 858942"/>
              <a:gd name="connsiteY6" fmla="*/ 0 h 420371"/>
              <a:gd name="connsiteX0" fmla="*/ 0 w 858942"/>
              <a:gd name="connsiteY0" fmla="*/ 0 h 420371"/>
              <a:gd name="connsiteX1" fmla="*/ 214273 w 858942"/>
              <a:gd name="connsiteY1" fmla="*/ 1790 h 420371"/>
              <a:gd name="connsiteX2" fmla="*/ 210262 w 858942"/>
              <a:gd name="connsiteY2" fmla="*/ 164698 h 420371"/>
              <a:gd name="connsiteX3" fmla="*/ 858942 w 858942"/>
              <a:gd name="connsiteY3" fmla="*/ 161124 h 420371"/>
              <a:gd name="connsiteX4" fmla="*/ 851696 w 858942"/>
              <a:gd name="connsiteY4" fmla="*/ 406868 h 420371"/>
              <a:gd name="connsiteX5" fmla="*/ 0 w 858942"/>
              <a:gd name="connsiteY5" fmla="*/ 420371 h 420371"/>
              <a:gd name="connsiteX6" fmla="*/ 0 w 858942"/>
              <a:gd name="connsiteY6" fmla="*/ 0 h 42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42" h="420371">
                <a:moveTo>
                  <a:pt x="0" y="0"/>
                </a:moveTo>
                <a:lnTo>
                  <a:pt x="214273" y="1790"/>
                </a:lnTo>
                <a:lnTo>
                  <a:pt x="210262" y="164698"/>
                </a:lnTo>
                <a:lnTo>
                  <a:pt x="858942" y="161124"/>
                </a:lnTo>
                <a:cubicBezTo>
                  <a:pt x="858624" y="243039"/>
                  <a:pt x="852014" y="324953"/>
                  <a:pt x="851696" y="406868"/>
                </a:cubicBezTo>
                <a:lnTo>
                  <a:pt x="0" y="4203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13" action="ppaction://hlinksldjump"/>
          </p:cNvPr>
          <p:cNvSpPr/>
          <p:nvPr/>
        </p:nvSpPr>
        <p:spPr>
          <a:xfrm>
            <a:off x="2997671" y="3774418"/>
            <a:ext cx="183680" cy="12607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13" action="ppaction://hlinksldjump"/>
          </p:cNvPr>
          <p:cNvSpPr/>
          <p:nvPr/>
        </p:nvSpPr>
        <p:spPr>
          <a:xfrm>
            <a:off x="4806520" y="3518366"/>
            <a:ext cx="381429" cy="234484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3911838" y="3892744"/>
            <a:ext cx="374412" cy="24586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4362450" y="3794881"/>
            <a:ext cx="1276350" cy="329444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Click r:id="rId16" action="ppaction://hlinksldjump"/>
          </p:cNvPr>
          <p:cNvSpPr/>
          <p:nvPr/>
        </p:nvSpPr>
        <p:spPr>
          <a:xfrm>
            <a:off x="3452356" y="4271483"/>
            <a:ext cx="371932" cy="22431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3924300" y="4159444"/>
            <a:ext cx="342900" cy="117281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18" action="ppaction://hlinksldjump"/>
          </p:cNvPr>
          <p:cNvSpPr/>
          <p:nvPr/>
        </p:nvSpPr>
        <p:spPr>
          <a:xfrm>
            <a:off x="3914775" y="4272613"/>
            <a:ext cx="814388" cy="20890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19" action="ppaction://hlinksldjump"/>
          </p:cNvPr>
          <p:cNvSpPr/>
          <p:nvPr/>
        </p:nvSpPr>
        <p:spPr>
          <a:xfrm>
            <a:off x="4814813" y="4274010"/>
            <a:ext cx="385837" cy="21702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20" action="ppaction://hlinksldjump"/>
          </p:cNvPr>
          <p:cNvSpPr/>
          <p:nvPr/>
        </p:nvSpPr>
        <p:spPr>
          <a:xfrm>
            <a:off x="4802112" y="4125788"/>
            <a:ext cx="293763" cy="146175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4363684" y="4144996"/>
            <a:ext cx="198791" cy="12696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hlinkClick r:id="rId22" action="ppaction://hlinksldjump"/>
          </p:cNvPr>
          <p:cNvSpPr/>
          <p:nvPr/>
        </p:nvSpPr>
        <p:spPr>
          <a:xfrm>
            <a:off x="5271064" y="3518366"/>
            <a:ext cx="381429" cy="234484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" action="ppaction://noaction"/>
          </p:cNvPr>
          <p:cNvSpPr/>
          <p:nvPr/>
        </p:nvSpPr>
        <p:spPr>
          <a:xfrm>
            <a:off x="4095535" y="3365134"/>
            <a:ext cx="190715" cy="16387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hlinkClick r:id="" action="ppaction://noaction"/>
          </p:cNvPr>
          <p:cNvSpPr/>
          <p:nvPr/>
        </p:nvSpPr>
        <p:spPr>
          <a:xfrm>
            <a:off x="4538448" y="3350882"/>
            <a:ext cx="190715" cy="16387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hlinkClick r:id="" action="ppaction://noaction"/>
          </p:cNvPr>
          <p:cNvSpPr/>
          <p:nvPr/>
        </p:nvSpPr>
        <p:spPr>
          <a:xfrm>
            <a:off x="5005622" y="3400425"/>
            <a:ext cx="195028" cy="122702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hlinkClick r:id="" action="ppaction://noaction"/>
          </p:cNvPr>
          <p:cNvSpPr/>
          <p:nvPr/>
        </p:nvSpPr>
        <p:spPr>
          <a:xfrm>
            <a:off x="5457465" y="3400425"/>
            <a:ext cx="195028" cy="122702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hlinkClick r:id="rId23" action="ppaction://hlinksldjump"/>
          </p:cNvPr>
          <p:cNvSpPr/>
          <p:nvPr/>
        </p:nvSpPr>
        <p:spPr>
          <a:xfrm>
            <a:off x="5262654" y="3160946"/>
            <a:ext cx="409484" cy="22043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rId24" action="ppaction://hlinksldjump"/>
          </p:cNvPr>
          <p:cNvSpPr/>
          <p:nvPr/>
        </p:nvSpPr>
        <p:spPr>
          <a:xfrm>
            <a:off x="3456913" y="3899289"/>
            <a:ext cx="371932" cy="22431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hlinkClick r:id="rId25" action="ppaction://hlinksldjump"/>
          </p:cNvPr>
          <p:cNvSpPr/>
          <p:nvPr/>
        </p:nvSpPr>
        <p:spPr>
          <a:xfrm>
            <a:off x="3004452" y="4265614"/>
            <a:ext cx="371932" cy="22431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26" action="ppaction://hlinksldjump"/>
          </p:cNvPr>
          <p:cNvSpPr/>
          <p:nvPr/>
        </p:nvSpPr>
        <p:spPr>
          <a:xfrm>
            <a:off x="5257725" y="4134592"/>
            <a:ext cx="390600" cy="361208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hlinkClick r:id="rId27" action="ppaction://hlinksldjump"/>
          </p:cNvPr>
          <p:cNvSpPr/>
          <p:nvPr/>
        </p:nvSpPr>
        <p:spPr>
          <a:xfrm>
            <a:off x="4135362" y="4527955"/>
            <a:ext cx="365201" cy="12977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hlinkClick r:id="rId28" action="ppaction://hlinksldjump"/>
          </p:cNvPr>
          <p:cNvSpPr/>
          <p:nvPr/>
        </p:nvSpPr>
        <p:spPr>
          <a:xfrm>
            <a:off x="3019425" y="4534507"/>
            <a:ext cx="438150" cy="12977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hlinkClick r:id="rId29" action="ppaction://hlinksldjump"/>
          </p:cNvPr>
          <p:cNvSpPr/>
          <p:nvPr/>
        </p:nvSpPr>
        <p:spPr>
          <a:xfrm>
            <a:off x="3556000" y="4521884"/>
            <a:ext cx="438150" cy="12977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hlinkClick r:id="rId30" action="ppaction://hlinksldjump"/>
          </p:cNvPr>
          <p:cNvSpPr/>
          <p:nvPr/>
        </p:nvSpPr>
        <p:spPr>
          <a:xfrm>
            <a:off x="4085191" y="6021288"/>
            <a:ext cx="477283" cy="303312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hlinkClick r:id="rId31" action="ppaction://hlinksldjump"/>
          </p:cNvPr>
          <p:cNvSpPr/>
          <p:nvPr/>
        </p:nvSpPr>
        <p:spPr>
          <a:xfrm>
            <a:off x="4628671" y="6007743"/>
            <a:ext cx="471967" cy="307331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hlinkClick r:id="rId32" action="ppaction://hlinksldjump"/>
          </p:cNvPr>
          <p:cNvSpPr/>
          <p:nvPr/>
        </p:nvSpPr>
        <p:spPr>
          <a:xfrm>
            <a:off x="4636922" y="5437105"/>
            <a:ext cx="997116" cy="12549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hlinkClick r:id="rId33" action="ppaction://hlinksldjump"/>
          </p:cNvPr>
          <p:cNvSpPr/>
          <p:nvPr/>
        </p:nvSpPr>
        <p:spPr>
          <a:xfrm>
            <a:off x="4666112" y="5882604"/>
            <a:ext cx="410713" cy="12549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hlinkClick r:id="rId34" action="ppaction://hlinksldjump"/>
          </p:cNvPr>
          <p:cNvSpPr/>
          <p:nvPr/>
        </p:nvSpPr>
        <p:spPr>
          <a:xfrm>
            <a:off x="4084872" y="5882247"/>
            <a:ext cx="268054" cy="12549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hlinkClick r:id="rId35" action="ppaction://hlinksldjump"/>
          </p:cNvPr>
          <p:cNvSpPr/>
          <p:nvPr/>
        </p:nvSpPr>
        <p:spPr>
          <a:xfrm>
            <a:off x="4351523" y="5878227"/>
            <a:ext cx="210951" cy="12549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hlinkClick r:id="rId35" action="ppaction://hlinksldjump"/>
          </p:cNvPr>
          <p:cNvSpPr/>
          <p:nvPr/>
        </p:nvSpPr>
        <p:spPr>
          <a:xfrm>
            <a:off x="5270922" y="3392612"/>
            <a:ext cx="167854" cy="12549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hlinkClick r:id="rId36" action="ppaction://hlinksldjump"/>
          </p:cNvPr>
          <p:cNvSpPr/>
          <p:nvPr/>
        </p:nvSpPr>
        <p:spPr>
          <a:xfrm>
            <a:off x="3518557" y="5878227"/>
            <a:ext cx="500993" cy="12728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hlinkClick r:id="rId37" action="ppaction://hlinksldjump"/>
          </p:cNvPr>
          <p:cNvSpPr/>
          <p:nvPr/>
        </p:nvSpPr>
        <p:spPr>
          <a:xfrm>
            <a:off x="3004452" y="5876437"/>
            <a:ext cx="453123" cy="12728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hlinkClick r:id="rId38" action="ppaction://hlinksldjump"/>
          </p:cNvPr>
          <p:cNvSpPr/>
          <p:nvPr/>
        </p:nvSpPr>
        <p:spPr>
          <a:xfrm>
            <a:off x="5179533" y="5887093"/>
            <a:ext cx="452917" cy="12000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hlinkClick r:id="rId39" action="ppaction://hlinksldjump"/>
          </p:cNvPr>
          <p:cNvSpPr/>
          <p:nvPr/>
        </p:nvSpPr>
        <p:spPr>
          <a:xfrm>
            <a:off x="3004914" y="4666663"/>
            <a:ext cx="462186" cy="324438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hlinkClick r:id="rId40" action="ppaction://hlinksldjump"/>
          </p:cNvPr>
          <p:cNvSpPr/>
          <p:nvPr/>
        </p:nvSpPr>
        <p:spPr>
          <a:xfrm>
            <a:off x="5181600" y="4984336"/>
            <a:ext cx="444500" cy="12424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hlinkClick r:id="rId41" action="ppaction://hlinksldjump"/>
          </p:cNvPr>
          <p:cNvSpPr/>
          <p:nvPr/>
        </p:nvSpPr>
        <p:spPr>
          <a:xfrm>
            <a:off x="4643992" y="4987237"/>
            <a:ext cx="444500" cy="12424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hlinkClick r:id="rId42" action="ppaction://hlinksldjump"/>
          </p:cNvPr>
          <p:cNvSpPr/>
          <p:nvPr/>
        </p:nvSpPr>
        <p:spPr>
          <a:xfrm>
            <a:off x="3416300" y="3771899"/>
            <a:ext cx="260350" cy="133351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hlinkClick r:id="rId43" action="ppaction://hlinksldjump"/>
          </p:cNvPr>
          <p:cNvSpPr/>
          <p:nvPr/>
        </p:nvSpPr>
        <p:spPr>
          <a:xfrm>
            <a:off x="3883255" y="3784600"/>
            <a:ext cx="225195" cy="12065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hlinkClick r:id="rId44" action="ppaction://hlinksldjump"/>
          </p:cNvPr>
          <p:cNvSpPr/>
          <p:nvPr/>
        </p:nvSpPr>
        <p:spPr>
          <a:xfrm>
            <a:off x="3440736" y="3159876"/>
            <a:ext cx="422604" cy="238644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hlinkClick r:id="rId45" action="ppaction://hlinksldjump"/>
          </p:cNvPr>
          <p:cNvSpPr/>
          <p:nvPr/>
        </p:nvSpPr>
        <p:spPr>
          <a:xfrm>
            <a:off x="3443111" y="3038475"/>
            <a:ext cx="395464" cy="11430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hlinkClick r:id="rId46" action="ppaction://hlinksldjump"/>
          </p:cNvPr>
          <p:cNvSpPr/>
          <p:nvPr/>
        </p:nvSpPr>
        <p:spPr>
          <a:xfrm>
            <a:off x="3001014" y="3899289"/>
            <a:ext cx="371932" cy="22431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hlinkClick r:id="rId47" action="ppaction://hlinksldjump"/>
          </p:cNvPr>
          <p:cNvSpPr/>
          <p:nvPr/>
        </p:nvSpPr>
        <p:spPr>
          <a:xfrm>
            <a:off x="3010388" y="3007616"/>
            <a:ext cx="395464" cy="154683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hlinkClick r:id="rId48" action="ppaction://hlinksldjump"/>
          </p:cNvPr>
          <p:cNvSpPr/>
          <p:nvPr/>
        </p:nvSpPr>
        <p:spPr>
          <a:xfrm>
            <a:off x="2992377" y="3172336"/>
            <a:ext cx="395464" cy="218564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hlinkClick r:id="rId23" action="ppaction://hlinksldjump"/>
          </p:cNvPr>
          <p:cNvSpPr/>
          <p:nvPr/>
        </p:nvSpPr>
        <p:spPr>
          <a:xfrm>
            <a:off x="4564910" y="4139815"/>
            <a:ext cx="191240" cy="114685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hlinkClick r:id="rId49" action="ppaction://hlinksldjump"/>
          </p:cNvPr>
          <p:cNvSpPr/>
          <p:nvPr/>
        </p:nvSpPr>
        <p:spPr>
          <a:xfrm>
            <a:off x="3449120" y="4127411"/>
            <a:ext cx="386280" cy="13978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0394 L 1.68698 0.60301 C 1.69444 0.14121 0.67031 -0.20995 0.67847 -0.67152 C 0.59566 -0.54513 0.5592 -0.36898 0.43073 -0.29305 C 0.27048 -0.24166 0.14357 -0.10092 3.33333E-6 -0.00486 L 3.33333E-6 -4.81481E-6 " pathEditMode="relative" rAng="0" ptsTypes="AAAAAA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05" y="-38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0393 L 1.73802 -0.21551 C 1.72813 -0.57662 1.71858 -0.93727 1.70903 -1.29885 L -0.13541 -1.04931 C -0.19028 -0.76412 0.05452 -0.28959 -2.77778E-6 -0.00417 L -2.77778E-6 2.96296E-6 " pathEditMode="relative" rAng="0" ptsTypes="AAAAAA">
                                      <p:cBhvr>
                                        <p:cTn id="8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17" y="-65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C 0.58159 -0.07315 -0.69097 -1.92871 -0.1092 -2.00163 C -0.1191 -2.36297 -0.74097 0.14236 -0.75052 -0.21899 C -1.36511 -0.13565 1.35729 -1.38102 0.74253 -1.29792 C 0.68767 -1.01274 0.06128 -0.29352 0.00694 -0.00788 L 0.00694 -0.00371 " pathEditMode="relative" rAng="0" ptsTypes="AAAAAA">
                                      <p:cBhvr>
                                        <p:cTn id="10" dur="2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018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C 0.58142 -0.07315 -0.02465 0.58796 0.55712 0.51481 C 0.5474 0.1537 -0.67986 0.94954 -0.76684 2.58842 C -1.38194 2.67199 0.63802 1.01551 0.02326 1.09861 C -0.0316 1.38426 0.06076 -0.29329 0.00694 -0.00764 C 0.00694 -0.00625 -0.96806 1.55602 -0.96806 1.55741 " pathEditMode="relative" rAng="0" ptsTypes="AAAAAA">
                                      <p:cBhvr>
                                        <p:cTn id="12" dur="2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56" y="1275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0371 C 0.57448 -0.06921 -1.57726 1.00787 -0.99531 0.93496 C -1.00503 0.57338 0.06771 -0.41898 -0.01979 1.21945 C -0.63455 1.30278 -0.79809 0.74074 -1.41233 0.82408 C -1.46719 1.10996 0.05382 -0.28935 -1.11111E-6 -0.00393 L -1.11111E-6 -3.33333E-6 " pathEditMode="relative" rAng="0" ptsTypes="AAAAAA">
                                      <p:cBhvr>
                                        <p:cTn id="14" dur="3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12" y="58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0.00393 L 0.58351 -0.3132 L 1.34201 -0.66042 L 0.12292 -1.60996 C 0.08194 -1.07477 0.04132 -0.53959 1.38889E-6 -0.0044 L 1.38889E-6 4.44444E-6 " pathEditMode="relative" rAng="0" ptsTypes="AAAAAA">
                                      <p:cBhvr>
                                        <p:cTn id="16" dur="2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96" y="-806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55 C -0.04722 0.00348 -1.06667 0.0919 -0.50226 0.29213 C -0.49496 -0.16944 0.65122 -0.57685 0.65938 -1.03796 C 0.57656 -0.91088 0.55938 -0.36574 0.43073 -0.29051 C 0.27049 -0.23889 0.14358 -0.09791 -1.38889E-6 -0.00162 L -1.38889E-6 -2.96296E-6 " pathEditMode="relative" rAng="0" ptsTypes="AAAAAA">
                                      <p:cBhvr>
                                        <p:cTn id="18" dur="2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5" grpId="0" animBg="1"/>
      <p:bldP spid="56" grpId="0" animBg="1"/>
      <p:bldP spid="57" grpId="0" animBg="1"/>
      <p:bldP spid="54" grpId="0" animBg="1"/>
      <p:bldP spid="3" grpId="0" animBg="1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15816" y="1412776"/>
            <a:ext cx="4392488" cy="151216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Powers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828778"/>
                <a:ext cx="1008112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□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28778"/>
                <a:ext cx="1008112" cy="5760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1943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Examples: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=3×3×3×3=81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=2×2×2×2×2=32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=7×7=49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1943161"/>
              </a:xfrm>
              <a:prstGeom prst="rect">
                <a:avLst/>
              </a:prstGeom>
              <a:blipFill rotWithShape="1">
                <a:blip r:embed="rId3"/>
                <a:stretch>
                  <a:fillRect l="-1412" t="-2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91680" y="3429000"/>
                <a:ext cx="655272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You might wonder why we need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000" dirty="0"/>
                  <a:t> buttons given that we can use the generic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□</m:t>
                        </m:r>
                      </m:sup>
                    </m:sSup>
                  </m:oMath>
                </a14:m>
                <a:r>
                  <a:rPr lang="en-GB" sz="2000" dirty="0"/>
                  <a:t> one?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This is because in MATRIX and COMPLEX modes, we can’t use any arbitrary power: we can only use the individual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000" dirty="0"/>
                  <a:t> buttons, e.g. the first for inverting matrices.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429000"/>
                <a:ext cx="6552728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1024" t="-1887" r="-1210" b="-4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51920" y="3212976"/>
            <a:ext cx="2520280" cy="115212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Natural Logarithm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ln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337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finds log</a:t>
                </a:r>
                <a:r>
                  <a:rPr lang="en-GB" sz="2400" baseline="-25000" dirty="0"/>
                  <a:t>e</a:t>
                </a:r>
                <a:r>
                  <a:rPr lang="en-GB" sz="2400" dirty="0"/>
                  <a:t> of a number, where e is Euler’s Constant (2.71...)</a:t>
                </a:r>
              </a:p>
              <a:p>
                <a:r>
                  <a:rPr lang="en-GB" sz="2400" dirty="0"/>
                  <a:t>See the log button for more information.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This is hugely useful in Integration and Differentiation, which you learn about at A Level.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3378938"/>
              </a:xfrm>
              <a:prstGeom prst="rect">
                <a:avLst/>
              </a:prstGeom>
              <a:blipFill rotWithShape="1">
                <a:blip r:embed="rId2"/>
                <a:stretch>
                  <a:fillRect l="-1412" t="-1441" r="-1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Euler’s Constant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e</a:t>
            </a:r>
            <a:r>
              <a:rPr lang="en-GB" sz="2400" baseline="30000" dirty="0">
                <a:latin typeface="Cambria Math"/>
                <a:ea typeface="Cambria Math"/>
                <a:sym typeface="Symbol"/>
              </a:rPr>
              <a:t>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5425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Euler’s Constant e is equal to 2.71828...</a:t>
                </a:r>
              </a:p>
              <a:p>
                <a:r>
                  <a:rPr lang="en-GB" sz="2400" dirty="0"/>
                  <a:t>This first button allows you to do e to some power. Using e</a:t>
                </a:r>
                <a:r>
                  <a:rPr lang="en-GB" sz="2400" baseline="30000" dirty="0"/>
                  <a:t>1</a:t>
                </a:r>
                <a:r>
                  <a:rPr lang="en-GB" sz="2400" dirty="0"/>
                  <a:t> allows you to see the value of e.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e can also be found above the [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400" dirty="0"/>
                  <a:t>] button by using [ALPHA]. 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e arises in many different places in maths, notably calculus,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400" dirty="0"/>
                  <a:t> 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If the probability of winning the lottery is 1 in 14 million, and you buy 14 million random tickets, the probability that you don’t win the lottery at all is roughly 1 in 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5425588"/>
              </a:xfrm>
              <a:prstGeom prst="rect">
                <a:avLst/>
              </a:prstGeom>
              <a:blipFill rotWithShape="1">
                <a:blip r:embed="rId2"/>
                <a:stretch>
                  <a:fillRect l="-1412" t="-899" r="-2295" b="-15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55679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ambria Math"/>
                <a:ea typeface="Cambria Math"/>
                <a:sym typeface="Symbol"/>
              </a:rPr>
              <a:t>e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212976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Degrees, Minutes, Seconds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836712"/>
                <a:ext cx="1008112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° 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′ 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′′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1008112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91680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When you have some </a:t>
            </a:r>
            <a:r>
              <a:rPr lang="en-GB" sz="2400" b="1" dirty="0"/>
              <a:t>angle</a:t>
            </a:r>
            <a:r>
              <a:rPr lang="en-GB" sz="2400" dirty="0"/>
              <a:t> or </a:t>
            </a:r>
            <a:r>
              <a:rPr lang="en-GB" sz="2400" b="1" dirty="0"/>
              <a:t>time</a:t>
            </a:r>
            <a:r>
              <a:rPr lang="en-GB" sz="2400" dirty="0"/>
              <a:t> as a decimal, press this key to convert it to degrees, minutes (a 60</a:t>
            </a:r>
            <a:r>
              <a:rPr lang="en-GB" sz="2400" baseline="30000" dirty="0"/>
              <a:t>th</a:t>
            </a:r>
            <a:r>
              <a:rPr lang="en-GB" sz="2400" dirty="0"/>
              <a:t> of a degree) and seconds (a 60</a:t>
            </a:r>
            <a:r>
              <a:rPr lang="en-GB" sz="2400" baseline="30000" dirty="0"/>
              <a:t>th</a:t>
            </a:r>
            <a:r>
              <a:rPr lang="en-GB" sz="2400" dirty="0"/>
              <a:t> of a minute).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35696" y="2636912"/>
            <a:ext cx="6552728" cy="238033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79712" y="2708920"/>
                <a:ext cx="604867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4.75 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=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              →  4.75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°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′′]</m:t>
                    </m:r>
                  </m:oMath>
                </a14:m>
                <a:r>
                  <a:rPr lang="en-GB" dirty="0"/>
                  <a:t>                      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→   4°</m:t>
                    </m:r>
                    <m:sSup>
                      <m:sSup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GB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dirty="0" smtClean="0">
                        <a:latin typeface="Cambria Math"/>
                      </a:rPr>
                      <m:t>0′′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b="1" dirty="0"/>
                  <a:t>or…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4.75 [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° 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 ′′]</m:t>
                    </m:r>
                  </m:oMath>
                </a14:m>
                <a:r>
                  <a:rPr lang="en-GB" dirty="0"/>
                  <a:t>           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→  4°</m:t>
                    </m:r>
                    <m:sSup>
                      <m:sSup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GB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dirty="0" smtClean="0">
                        <a:latin typeface="Cambria Math"/>
                      </a:rPr>
                      <m:t>0′′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This makes sense as 4.75 hours is 4 hours and 45 minutes.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708920"/>
                <a:ext cx="6048672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907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35696" y="5661248"/>
            <a:ext cx="655272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Fun fact: </a:t>
            </a:r>
            <a:r>
              <a:rPr lang="en-GB" dirty="0"/>
              <a:t>Whereas the ‘decimal’ system is base 10 (i.e. each digit can have one of 10 values: 0 to 9), the ‘</a:t>
            </a:r>
            <a:r>
              <a:rPr lang="en-GB" dirty="0" err="1"/>
              <a:t>sexagesimal</a:t>
            </a:r>
            <a:r>
              <a:rPr lang="en-GB" dirty="0"/>
              <a:t>’ system is base 60. Subdivisions of hours and degrees are in </a:t>
            </a:r>
            <a:r>
              <a:rPr lang="en-GB" dirty="0" err="1"/>
              <a:t>sexagesimal</a:t>
            </a:r>
            <a:r>
              <a:rPr lang="en-GB" dirty="0"/>
              <a:t>.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3501008"/>
            <a:ext cx="59766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1720" y="3933056"/>
            <a:ext cx="59766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Factorise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FACT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finds the prime factorisation of a number.</a:t>
            </a:r>
          </a:p>
          <a:p>
            <a:r>
              <a:rPr lang="en-GB" sz="2400" dirty="0"/>
              <a:t>You need to enter the number first, then press =. THEN use the FACT button.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35696" y="2564904"/>
                <a:ext cx="6264696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Cambria Math" pitchFamily="18" charset="0"/>
                    <a:ea typeface="Cambria Math" pitchFamily="18" charset="0"/>
                  </a:rPr>
                  <a:t>[120] [=] [FACT]      </a:t>
                </a:r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     2</a:t>
                </a:r>
                <a:r>
                  <a:rPr lang="en-GB" sz="2400" b="1" baseline="30000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3</a:t>
                </a:r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itchFamily="18" charset="0"/>
                        <a:ea typeface="Cambria Math" pitchFamily="18" charset="0"/>
                        <a:sym typeface="Wingdings" pitchFamily="2" charset="2"/>
                      </a:rPr>
                      <m:t>×</m:t>
                    </m:r>
                  </m:oMath>
                </a14:m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itchFamily="18" charset="0"/>
                        <a:ea typeface="Cambria Math" pitchFamily="18" charset="0"/>
                        <a:sym typeface="Wingdings" pitchFamily="2" charset="2"/>
                      </a:rPr>
                      <m:t>×</m:t>
                    </m:r>
                  </m:oMath>
                </a14:m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 5</a:t>
                </a:r>
                <a:endParaRPr lang="en-GB" sz="24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564904"/>
                <a:ext cx="626469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15816" y="3212976"/>
            <a:ext cx="2462758" cy="17811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836712"/>
                <a:ext cx="6912768" cy="5282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To get the hyperbolic functions, press the OPTN button within any mode.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GB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cosh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GB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sinh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the parametric form of a hyperbola with Cartesian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, just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 is the parametric form of a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sz="2000" dirty="0"/>
              </a:p>
              <a:p>
                <a:r>
                  <a:rPr lang="en-GB" sz="2400" dirty="0"/>
                  <a:t>These are defined as:</a:t>
                </a:r>
              </a:p>
              <a:p>
                <a:endParaRPr lang="en-GB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tanh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dirty="0"/>
                  <a:t>These are useful as solutions to certain differential equations. For example, if you hang a rope between two points so that it forms a ‘u’ shape (known as a </a:t>
                </a:r>
                <a:r>
                  <a:rPr lang="en-GB" dirty="0" err="1"/>
                  <a:t>caternary</a:t>
                </a:r>
                <a:r>
                  <a:rPr lang="en-GB" dirty="0"/>
                  <a:t>), its shape can be given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cosh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6912768" cy="5282152"/>
              </a:xfrm>
              <a:prstGeom prst="rect">
                <a:avLst/>
              </a:prstGeom>
              <a:blipFill rotWithShape="0">
                <a:blip r:embed="rId2"/>
                <a:stretch>
                  <a:fillRect l="-1412" t="-923" b="-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Hyperbolic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Trigonometric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sin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Trigonometry allows you to find missing sides and angles on triangle. For right-angled triangles,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i="0" dirty="0" smtClean="0">
                        <a:latin typeface="Cambria Math" panose="02040503050406030204" pitchFamily="18" charset="0"/>
                      </a:rPr>
                      <m:t>sin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i="1" dirty="0" smtClean="0">
                        <a:latin typeface="Cambria Math" panose="02040503050406030204" pitchFamily="18" charset="0"/>
                      </a:rPr>
                      <m:t>cos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i="1" dirty="0" smtClean="0">
                        <a:latin typeface="Cambria Math" panose="02040503050406030204" pitchFamily="18" charset="0"/>
                      </a:rPr>
                      <m:t>tan</m:t>
                    </m:r>
                  </m:oMath>
                </a14:m>
                <a:r>
                  <a:rPr lang="en-GB" sz="2400" dirty="0"/>
                  <a:t> give the ratio of different pairs of sides.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For example, to solve the following problems...</a:t>
                </a:r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412" t="-2516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55679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cos</a:t>
            </a:r>
            <a:endParaRPr lang="en-GB" sz="2400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323528" y="2348880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tan</a:t>
            </a:r>
            <a:endParaRPr lang="en-GB" sz="2400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323528" y="3068960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sin</a:t>
            </a:r>
            <a:r>
              <a:rPr lang="en-GB" sz="2400" baseline="30000" dirty="0">
                <a:latin typeface="Cambria Math"/>
                <a:ea typeface="Cambria Math"/>
                <a:sym typeface="Symbol"/>
              </a:rPr>
              <a:t>-1</a:t>
            </a:r>
            <a:endParaRPr lang="en-GB" sz="2400" baseline="30000" dirty="0"/>
          </a:p>
        </p:txBody>
      </p:sp>
      <p:sp>
        <p:nvSpPr>
          <p:cNvPr id="12" name="Right Triangle 11"/>
          <p:cNvSpPr/>
          <p:nvPr/>
        </p:nvSpPr>
        <p:spPr>
          <a:xfrm>
            <a:off x="2267744" y="2924944"/>
            <a:ext cx="1800200" cy="2448272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267744" y="5085184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26366" y="405435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366" y="4054354"/>
                <a:ext cx="36004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03848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54233" y="4945711"/>
            <a:ext cx="198783" cy="437322"/>
          </a:xfrm>
          <a:custGeom>
            <a:avLst/>
            <a:gdLst>
              <a:gd name="connsiteX0" fmla="*/ 0 w 198783"/>
              <a:gd name="connsiteY0" fmla="*/ 437322 h 437322"/>
              <a:gd name="connsiteX1" fmla="*/ 15903 w 198783"/>
              <a:gd name="connsiteY1" fmla="*/ 294199 h 437322"/>
              <a:gd name="connsiteX2" fmla="*/ 87464 w 198783"/>
              <a:gd name="connsiteY2" fmla="*/ 127221 h 437322"/>
              <a:gd name="connsiteX3" fmla="*/ 198783 w 198783"/>
              <a:gd name="connsiteY3" fmla="*/ 0 h 4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83" h="437322">
                <a:moveTo>
                  <a:pt x="0" y="437322"/>
                </a:moveTo>
                <a:cubicBezTo>
                  <a:pt x="663" y="391602"/>
                  <a:pt x="1326" y="345883"/>
                  <a:pt x="15903" y="294199"/>
                </a:cubicBezTo>
                <a:cubicBezTo>
                  <a:pt x="30480" y="242515"/>
                  <a:pt x="56984" y="176254"/>
                  <a:pt x="87464" y="127221"/>
                </a:cubicBezTo>
                <a:cubicBezTo>
                  <a:pt x="117944" y="78188"/>
                  <a:pt x="158363" y="39094"/>
                  <a:pt x="198783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07704" y="5661248"/>
                <a:ext cx="21602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661248"/>
                <a:ext cx="216024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131840" y="48691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60</a:t>
            </a:r>
            <a:r>
              <a:rPr lang="en-GB" dirty="0">
                <a:latin typeface="Calibri"/>
              </a:rPr>
              <a:t>°</a:t>
            </a:r>
            <a:endParaRPr lang="en-GB" dirty="0"/>
          </a:p>
        </p:txBody>
      </p:sp>
      <p:sp>
        <p:nvSpPr>
          <p:cNvPr id="19" name="Right Triangle 18"/>
          <p:cNvSpPr/>
          <p:nvPr/>
        </p:nvSpPr>
        <p:spPr>
          <a:xfrm>
            <a:off x="5364088" y="3356992"/>
            <a:ext cx="2448272" cy="1656184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364088" y="4725144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300192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4208" y="37170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3" name="Freeform 22"/>
          <p:cNvSpPr/>
          <p:nvPr/>
        </p:nvSpPr>
        <p:spPr>
          <a:xfrm>
            <a:off x="6948264" y="4581128"/>
            <a:ext cx="198783" cy="437322"/>
          </a:xfrm>
          <a:custGeom>
            <a:avLst/>
            <a:gdLst>
              <a:gd name="connsiteX0" fmla="*/ 0 w 198783"/>
              <a:gd name="connsiteY0" fmla="*/ 437322 h 437322"/>
              <a:gd name="connsiteX1" fmla="*/ 15903 w 198783"/>
              <a:gd name="connsiteY1" fmla="*/ 294199 h 437322"/>
              <a:gd name="connsiteX2" fmla="*/ 87464 w 198783"/>
              <a:gd name="connsiteY2" fmla="*/ 127221 h 437322"/>
              <a:gd name="connsiteX3" fmla="*/ 198783 w 198783"/>
              <a:gd name="connsiteY3" fmla="*/ 0 h 4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83" h="437322">
                <a:moveTo>
                  <a:pt x="0" y="437322"/>
                </a:moveTo>
                <a:cubicBezTo>
                  <a:pt x="663" y="391602"/>
                  <a:pt x="1326" y="345883"/>
                  <a:pt x="15903" y="294199"/>
                </a:cubicBezTo>
                <a:cubicBezTo>
                  <a:pt x="30480" y="242515"/>
                  <a:pt x="56984" y="176254"/>
                  <a:pt x="87464" y="127221"/>
                </a:cubicBezTo>
                <a:cubicBezTo>
                  <a:pt x="117944" y="78188"/>
                  <a:pt x="158363" y="39094"/>
                  <a:pt x="198783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10741" y="5465305"/>
                <a:ext cx="2160240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741" y="5465305"/>
                <a:ext cx="2160240" cy="7838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36297" y="450912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297" y="4509120"/>
                <a:ext cx="57606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Brackets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(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Brackets are hugely important in ensuring operations in your expression are evaluated in a certain order. Recall that in ‘BIDMAS’, ‘Brackets’ comes first.</a:t>
            </a:r>
          </a:p>
          <a:p>
            <a:endParaRPr lang="en-GB" sz="2400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628800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)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63688" y="2564904"/>
                <a:ext cx="684076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1</m:t>
                    </m:r>
                    <m:r>
                      <a:rPr lang="en-GB" sz="2400" b="0" i="1" dirty="0" smtClean="0">
                        <a:latin typeface="Cambria Math"/>
                      </a:rPr>
                      <m:t>+1×2</m:t>
                    </m:r>
                  </m:oMath>
                </a14:m>
                <a:r>
                  <a:rPr lang="en-GB" sz="2400" dirty="0"/>
                  <a:t>        </a:t>
                </a:r>
                <a:r>
                  <a:rPr lang="en-GB" sz="2400" dirty="0">
                    <a:sym typeface="Wingdings" pitchFamily="2" charset="2"/>
                  </a:rPr>
                  <a:t>     3  </a:t>
                </a:r>
                <a:r>
                  <a:rPr lang="en-GB" dirty="0">
                    <a:sym typeface="Wingdings" pitchFamily="2" charset="2"/>
                  </a:rPr>
                  <a:t>(because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×</m:t>
                    </m:r>
                  </m:oMath>
                </a14:m>
                <a:r>
                  <a:rPr lang="en-GB" dirty="0">
                    <a:sym typeface="Wingdings" pitchFamily="2" charset="2"/>
                  </a:rPr>
                  <a:t> is done first)</a:t>
                </a:r>
                <a:endParaRPr lang="en-GB" sz="2400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1+1</m:t>
                        </m:r>
                      </m:e>
                    </m:d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×2</m:t>
                    </m:r>
                  </m:oMath>
                </a14:m>
                <a:r>
                  <a:rPr lang="en-GB" sz="2400" dirty="0">
                    <a:sym typeface="Wingdings" pitchFamily="2" charset="2"/>
                  </a:rPr>
                  <a:t>         4  </a:t>
                </a:r>
                <a:r>
                  <a:rPr lang="en-GB" dirty="0">
                    <a:sym typeface="Wingdings" pitchFamily="2" charset="2"/>
                  </a:rPr>
                  <a:t>(using the brackets ensures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</m:oMath>
                </a14:m>
                <a:r>
                  <a:rPr lang="en-GB" dirty="0">
                    <a:sym typeface="Wingdings" pitchFamily="2" charset="2"/>
                  </a:rPr>
                  <a:t> is done first)</a:t>
                </a:r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564904"/>
                <a:ext cx="6840760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625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Storing values in variables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80728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STO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algebra we use variables to represent values. We can use the letters </a:t>
            </a:r>
            <a:r>
              <a:rPr lang="en-GB" sz="2400" b="1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B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D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E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F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X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Y</a:t>
            </a:r>
            <a:r>
              <a:rPr lang="en-GB" sz="2400" dirty="0"/>
              <a:t> on the calculator for this purpose.</a:t>
            </a:r>
            <a:endParaRPr lang="en-GB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35696" y="2492896"/>
                <a:ext cx="6480720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Store </a:t>
                </a:r>
                <a:r>
                  <a:rPr lang="en-GB" dirty="0" err="1"/>
                  <a:t>store</a:t>
                </a:r>
                <a:r>
                  <a:rPr lang="en-GB" dirty="0"/>
                  <a:t> 3 + 5 in memory as ‘A’:</a:t>
                </a:r>
              </a:p>
              <a:p>
                <a:r>
                  <a:rPr lang="en-GB" sz="1600" dirty="0"/>
                  <a:t>(Note, don’t press the ALPHA button after pressing STO)</a:t>
                </a:r>
              </a:p>
              <a:p>
                <a:endParaRPr lang="en-GB" sz="1600" dirty="0"/>
              </a:p>
              <a:p>
                <a:r>
                  <a:rPr lang="en-GB" b="1" dirty="0"/>
                  <a:t>[3] [+] [5] [STO] [A]</a:t>
                </a:r>
              </a:p>
              <a:p>
                <a:endParaRPr lang="en-GB" dirty="0"/>
              </a:p>
              <a:p>
                <a:r>
                  <a:rPr lang="en-GB" dirty="0"/>
                  <a:t>To evaluate 10A:</a:t>
                </a:r>
              </a:p>
              <a:p>
                <a:endParaRPr lang="en-GB" dirty="0"/>
              </a:p>
              <a:p>
                <a:r>
                  <a:rPr lang="en-GB" b="1" dirty="0"/>
                  <a:t>[10] [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b="1" dirty="0"/>
                  <a:t>] [A] [=]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492896"/>
                <a:ext cx="6480720" cy="23083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91680" y="505702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may also wish to investigate the ‘CALC’ button.</a:t>
            </a:r>
          </a:p>
        </p:txBody>
      </p:sp>
    </p:spTree>
  </p:cSld>
  <p:clrMapOvr>
    <a:masterClrMapping/>
  </p:clrMapOvr>
  <p:transition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07704" y="2492896"/>
            <a:ext cx="5616624" cy="122413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Engineering Notation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64178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ENG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Engineering notation is similar to standard form, except the power of 10 can only be a multiple of 3. </a:t>
            </a:r>
            <a:endParaRPr lang="en-GB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36912"/>
            <a:ext cx="217624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708920"/>
            <a:ext cx="2124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187624" y="119675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You didn’t press a button for which information is provided. Click the button below to go back.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203848" y="2348880"/>
            <a:ext cx="2664296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2276872"/>
            <a:ext cx="3168352" cy="93610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Percentages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%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 % button converts a percentage into its equivalent decimal (by dividing by 100).</a:t>
                </a:r>
              </a:p>
              <a:p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[90] [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[40] [%] = 36</a:t>
                </a:r>
              </a:p>
              <a:p>
                <a:r>
                  <a:rPr lang="en-GB" sz="2000" dirty="0"/>
                  <a:t>(this found 40% of 90)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2246769"/>
              </a:xfrm>
              <a:prstGeom prst="rect">
                <a:avLst/>
              </a:prstGeom>
              <a:blipFill>
                <a:blip r:embed="rId2"/>
                <a:stretch>
                  <a:fillRect l="-1412" t="-2168" b="-3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Comma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,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comma is used for example in generating random integers. Click the RANDINT button for more information.</a:t>
            </a:r>
            <a:endParaRPr lang="en-GB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4077072"/>
            <a:ext cx="4248472" cy="23762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Converting between decimal/surd/fraction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836712"/>
                <a:ext cx="1152128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  <a:ea typeface="Cambria Math"/>
                          <a:sym typeface="Symbol"/>
                        </a:rPr>
                        <m:t>𝑆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  <a:sym typeface="Symbol"/>
                        </a:rPr>
                        <m:t>↔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  <a:sym typeface="Symbol"/>
                        </a:rPr>
                        <m:t>𝐷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1152128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5452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very useful button converts your number between different forms. S stands for ‘Surd’ and D for ‘Decimal’. </a:t>
                </a:r>
              </a:p>
              <a:p>
                <a:r>
                  <a:rPr lang="en-GB" sz="2400" dirty="0"/>
                  <a:t>The button also converts expressions involving fractions and constants (e.g.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sz="2400" dirty="0"/>
                  <a:t>) into decimal form, and back again.</a:t>
                </a:r>
              </a:p>
              <a:p>
                <a:r>
                  <a:rPr lang="en-GB" sz="2400" dirty="0"/>
                  <a:t>You can use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400" dirty="0"/>
                  <a:t> key to immediately get the result of a calculation in decimal form.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[</a:t>
                </a:r>
                <a:r>
                  <a:rPr lang="en-GB" sz="2400" dirty="0">
                    <a:latin typeface="Cambria Math"/>
                    <a:ea typeface="Cambria Math"/>
                    <a:sym typeface="Symbol"/>
                  </a:rPr>
                  <a:t>√</a:t>
                </a:r>
                <a:r>
                  <a:rPr lang="en-GB" sz="2400" dirty="0"/>
                  <a:t>] [8] [</a:t>
                </a:r>
                <a:r>
                  <a:rPr lang="en-GB" sz="2400" dirty="0">
                    <a:sym typeface="Symbol"/>
                  </a:rPr>
                  <a:t></a:t>
                </a:r>
                <a:r>
                  <a:rPr lang="en-GB" sz="2400" dirty="0"/>
                  <a:t>]       </a:t>
                </a:r>
                <a:r>
                  <a:rPr lang="en-GB" sz="2400" dirty="0">
                    <a:sym typeface="Wingdings" pitchFamily="2" charset="2"/>
                  </a:rPr>
                  <a:t>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2</m:t>
                    </m:r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ym typeface="Symbol"/>
                </a:endParaRPr>
              </a:p>
              <a:p>
                <a:r>
                  <a:rPr lang="en-GB" sz="2400" dirty="0">
                    <a:sym typeface="Symbol"/>
                  </a:rPr>
                  <a:t>[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𝑆</m:t>
                    </m:r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↔</m:t>
                    </m:r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𝐷</m:t>
                    </m:r>
                  </m:oMath>
                </a14:m>
                <a:r>
                  <a:rPr lang="en-GB" sz="2400" dirty="0">
                    <a:sym typeface="Symbol"/>
                  </a:rPr>
                  <a:t>]            </a:t>
                </a:r>
                <a:r>
                  <a:rPr lang="en-GB" sz="2400" dirty="0">
                    <a:sym typeface="Wingdings" pitchFamily="2" charset="2"/>
                  </a:rPr>
                  <a:t>    8.88576...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400" dirty="0">
                    <a:sym typeface="Wingdings" pitchFamily="2" charset="2"/>
                  </a:rPr>
                  <a:t>[4] [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÷</m:t>
                    </m:r>
                  </m:oMath>
                </a14:m>
                <a:r>
                  <a:rPr lang="en-GB" sz="2400" dirty="0">
                    <a:sym typeface="Wingdings" pitchFamily="2" charset="2"/>
                  </a:rPr>
                  <a:t>] [9]         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400" dirty="0">
                    <a:sym typeface="Wingdings" pitchFamily="2" charset="2"/>
                  </a:rPr>
                  <a:t>[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𝑆</m:t>
                    </m:r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↔</m:t>
                    </m:r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𝐷</m:t>
                    </m:r>
                  </m:oMath>
                </a14:m>
                <a:r>
                  <a:rPr lang="en-GB" sz="2400" dirty="0">
                    <a:sym typeface="Wingdings" pitchFamily="2" charset="2"/>
                  </a:rPr>
                  <a:t>]            0.4444...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5452326"/>
              </a:xfrm>
              <a:prstGeom prst="rect">
                <a:avLst/>
              </a:prstGeom>
              <a:blipFill rotWithShape="0">
                <a:blip r:embed="rId3"/>
                <a:stretch>
                  <a:fillRect l="-1412" t="-894" r="-1942" b="-1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1964008"/>
            <a:ext cx="3240360" cy="112729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Improper Fractions and Mixed Numbers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9512" y="840743"/>
                <a:ext cx="1257722" cy="7920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  <a:ea typeface="Cambria Math"/>
                          <a:sym typeface="Symbol"/>
                        </a:rPr>
                        <m:t>𝑎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𝑏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𝑐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  <a:ea typeface="Cambria Math"/>
                          <a:sym typeface="Symbol"/>
                        </a:rPr>
                        <m:t>↔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0743"/>
                <a:ext cx="1257722" cy="7920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2254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allows you to convert between improper fractions and mixed numbers.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[24] [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÷</m:t>
                    </m:r>
                  </m:oMath>
                </a14:m>
                <a:r>
                  <a:rPr lang="en-GB" sz="2400" dirty="0"/>
                  <a:t>] [16]      </a:t>
                </a:r>
                <a:r>
                  <a:rPr lang="en-GB" sz="24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400" dirty="0">
                    <a:sym typeface="Wingdings" pitchFamily="2" charset="2"/>
                  </a:rPr>
                  <a:t>[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𝑎</m:t>
                    </m:r>
                    <m:f>
                      <m:fPr>
                        <m:ctrlPr>
                          <a:rPr lang="en-GB" sz="2400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  <a:ea typeface="Cambria Math"/>
                            <a:sym typeface="Symbol"/>
                          </a:rPr>
                          <m:t>𝑐</m:t>
                        </m:r>
                      </m:den>
                    </m:f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↔</m:t>
                    </m:r>
                    <m:f>
                      <m:fPr>
                        <m:ctrlPr>
                          <a:rPr lang="en-GB" sz="2400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  <a:ea typeface="Cambria Math"/>
                            <a:sym typeface="Symbol"/>
                          </a:rPr>
                          <m:t>𝑑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  <a:ea typeface="Cambria Math"/>
                            <a:sym typeface="Symbol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GB" sz="2400" dirty="0">
                    <a:sym typeface="Wingdings" pitchFamily="2" charset="2"/>
                  </a:rPr>
                  <a:t>]            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/>
                        <a:sym typeface="Wingdings" pitchFamily="2" charset="2"/>
                      </a:rPr>
                      <m:t>1</m:t>
                    </m:r>
                    <m:f>
                      <m:fPr>
                        <m:ctrlPr>
                          <a:rPr lang="en-GB" sz="2400" b="0" i="1" dirty="0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2254592"/>
              </a:xfrm>
              <a:prstGeom prst="rect">
                <a:avLst/>
              </a:prstGeom>
              <a:blipFill rotWithShape="1">
                <a:blip r:embed="rId3"/>
                <a:stretch>
                  <a:fillRect l="-1412" t="-2162" b="-18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Independent Memory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M+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independent memory is useful if you’re trying to keep a running total of calculations.</a:t>
            </a:r>
          </a:p>
          <a:p>
            <a:endParaRPr lang="en-GB" sz="2400" dirty="0"/>
          </a:p>
          <a:p>
            <a:r>
              <a:rPr lang="en-GB" sz="2000" dirty="0"/>
              <a:t>Once entering an expression, press </a:t>
            </a:r>
            <a:r>
              <a:rPr lang="en-GB" sz="2000" b="1" dirty="0">
                <a:latin typeface="Cambria Math" pitchFamily="18" charset="0"/>
                <a:ea typeface="Cambria Math" pitchFamily="18" charset="0"/>
              </a:rPr>
              <a:t>[M+] </a:t>
            </a:r>
            <a:r>
              <a:rPr lang="en-GB" sz="2000" dirty="0"/>
              <a:t>instead of </a:t>
            </a:r>
            <a:r>
              <a:rPr lang="en-GB" sz="2000" b="1" dirty="0">
                <a:latin typeface="Cambria Math" pitchFamily="18" charset="0"/>
                <a:ea typeface="Cambria Math" pitchFamily="18" charset="0"/>
              </a:rPr>
              <a:t>[=]</a:t>
            </a:r>
            <a:r>
              <a:rPr lang="en-GB" sz="2000" dirty="0"/>
              <a:t> to add your result from the running total.</a:t>
            </a:r>
          </a:p>
          <a:p>
            <a:r>
              <a:rPr lang="en-GB" sz="2000" dirty="0"/>
              <a:t>To subtract the result, use </a:t>
            </a:r>
            <a:r>
              <a:rPr lang="en-GB" sz="2000" b="1" dirty="0">
                <a:latin typeface="Cambria Math" pitchFamily="18" charset="0"/>
                <a:ea typeface="Cambria Math" pitchFamily="18" charset="0"/>
              </a:rPr>
              <a:t>[M-]</a:t>
            </a:r>
          </a:p>
          <a:p>
            <a:endParaRPr lang="en-GB" sz="2000" dirty="0"/>
          </a:p>
          <a:p>
            <a:r>
              <a:rPr lang="en-GB" sz="2000" dirty="0"/>
              <a:t>To display the currently stored total, use </a:t>
            </a:r>
            <a:r>
              <a:rPr lang="en-GB" sz="2000" b="1" dirty="0">
                <a:latin typeface="Cambria Math" pitchFamily="18" charset="0"/>
                <a:ea typeface="Cambria Math" pitchFamily="18" charset="0"/>
              </a:rPr>
              <a:t>[RCL] [M]</a:t>
            </a:r>
            <a:endParaRPr lang="en-GB" sz="16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700808"/>
            <a:ext cx="100811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M-</a:t>
            </a:r>
            <a:endParaRPr lang="en-GB" sz="2400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323528" y="2564904"/>
            <a:ext cx="100811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M</a:t>
            </a:r>
            <a:endParaRPr lang="en-GB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594928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(Your value will be preserved when the calculator is turned off.</a:t>
            </a:r>
          </a:p>
          <a:p>
            <a:r>
              <a:rPr lang="en-GB" dirty="0"/>
              <a:t>See the [CLR] button to see how to wipe the value.)</a:t>
            </a:r>
          </a:p>
        </p:txBody>
      </p:sp>
    </p:spTree>
  </p:cSld>
  <p:clrMapOvr>
    <a:masterClrMapping/>
  </p:clrMapOvr>
  <p:transition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Reset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20047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RESET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allows you to delete the values you’ve stored for variables and in independent memory.</a:t>
            </a:r>
            <a:endParaRPr lang="en-GB" sz="16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Permutation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nPr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function used in ‘Combinatorics’ (the study of arrangements of items and structures), allows us to find the number of ways of picking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400" dirty="0"/>
                  <a:t> objects from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, and putting them in a line.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Example:</a:t>
                </a:r>
              </a:p>
              <a:p>
                <a:r>
                  <a:rPr lang="en-GB" sz="2400" dirty="0"/>
                  <a:t>We have 5 cards with the letters A, B, C, D, E.</a:t>
                </a:r>
              </a:p>
              <a:p>
                <a:r>
                  <a:rPr lang="en-GB" sz="2400" dirty="0"/>
                  <a:t>We want to put 3 in a line. This gives words such as ABC, AEC, DEA, etc. How many possibilities are there?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[5] [</a:t>
                </a:r>
                <a:r>
                  <a:rPr lang="en-GB" sz="2400" dirty="0" err="1"/>
                  <a:t>nPr</a:t>
                </a:r>
                <a:r>
                  <a:rPr lang="en-GB" sz="2400" dirty="0"/>
                  <a:t>] [3]      </a:t>
                </a:r>
                <a:r>
                  <a:rPr lang="en-GB" sz="2400" dirty="0">
                    <a:sym typeface="Wingdings" pitchFamily="2" charset="2"/>
                  </a:rPr>
                  <a:t>   60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000" dirty="0">
                    <a:sym typeface="Wingdings" pitchFamily="2" charset="2"/>
                  </a:rPr>
                  <a:t>This function tends not to be used very often – the ‘choose’ function (</a:t>
                </a:r>
                <a:r>
                  <a:rPr lang="en-GB" sz="2000" dirty="0" err="1">
                    <a:sym typeface="Wingdings" pitchFamily="2" charset="2"/>
                  </a:rPr>
                  <a:t>nCr</a:t>
                </a:r>
                <a:r>
                  <a:rPr lang="en-GB" sz="2000" dirty="0">
                    <a:sym typeface="Wingdings" pitchFamily="2" charset="2"/>
                  </a:rPr>
                  <a:t>) is much more common.</a:t>
                </a:r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5262979"/>
              </a:xfrm>
              <a:prstGeom prst="rect">
                <a:avLst/>
              </a:prstGeom>
              <a:blipFill rotWithShape="0">
                <a:blip r:embed="rId2"/>
                <a:stretch>
                  <a:fillRect l="-1412" t="-9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19672" y="2636912"/>
            <a:ext cx="7200800" cy="208823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Choose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nCr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7128792" cy="372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function used in ‘Combinatorics’ (the study of arrangements of items and structures), allows us to find the number of ways of choosing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400" dirty="0"/>
                  <a:t> objects from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, such that the order of the items doesn’t matter.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Examples:</a:t>
                </a:r>
              </a:p>
              <a:p>
                <a:r>
                  <a:rPr lang="en-GB" sz="2400" dirty="0"/>
                  <a:t>“How many different possible lottery tickets are there?”</a:t>
                </a:r>
              </a:p>
              <a:p>
                <a:r>
                  <a:rPr lang="en-GB" sz="2000" dirty="0"/>
                  <a:t>You choose 6 numbers from 49. So: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[49] [</a:t>
                </a:r>
                <a:r>
                  <a:rPr lang="en-GB" sz="2400" dirty="0" err="1"/>
                  <a:t>nCr</a:t>
                </a:r>
                <a:r>
                  <a:rPr lang="en-GB" sz="2400" dirty="0"/>
                  <a:t>] [6] [=]         </a:t>
                </a:r>
                <a:r>
                  <a:rPr lang="en-GB" sz="2400" dirty="0">
                    <a:sym typeface="Wingdings" pitchFamily="2" charset="2"/>
                  </a:rPr>
                  <a:t>     </a:t>
                </a:r>
                <a:r>
                  <a:rPr lang="en-GB" sz="2400" dirty="0"/>
                  <a:t> 13983816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7128792" cy="3724096"/>
              </a:xfrm>
              <a:prstGeom prst="rect">
                <a:avLst/>
              </a:prstGeom>
              <a:blipFill rotWithShape="0">
                <a:blip r:embed="rId2"/>
                <a:stretch>
                  <a:fillRect l="-1369" t="-1309" r="-1540" b="-2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Polar and Rectangular (</a:t>
              </a:r>
              <a:r>
                <a:rPr lang="en-GB" sz="3200" dirty="0" err="1"/>
                <a:t>Catersian</a:t>
              </a:r>
              <a:r>
                <a:rPr lang="en-GB" sz="3200" dirty="0"/>
                <a:t>) </a:t>
              </a:r>
              <a:r>
                <a:rPr lang="en-GB" sz="3200" dirty="0" err="1"/>
                <a:t>Coords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Pol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712879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Cartesian coordinates are represented by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values (and any further dimensions).</a:t>
                </a:r>
              </a:p>
              <a:p>
                <a:r>
                  <a:rPr lang="en-GB" sz="2400" dirty="0"/>
                  <a:t>Polar coordinates however are represented by the distance of the origin, and the angle anticlockwise from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-axis.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7128792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369" t="-2516" r="-770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844824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Rec</a:t>
            </a:r>
            <a:endParaRPr lang="en-GB" sz="2400" baseline="30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67744" y="3140968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67744" y="4869160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67744" y="3933056"/>
            <a:ext cx="1584176" cy="93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810392" y="3882008"/>
            <a:ext cx="95240" cy="965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635896" y="35010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mbria Math"/>
                <a:ea typeface="Cambria Math"/>
              </a:rPr>
              <a:t>(√3,1)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 rot="19733188">
            <a:off x="2771800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mbria Math"/>
                <a:ea typeface="Cambria Math"/>
              </a:rPr>
              <a:t>2</a:t>
            </a:r>
            <a:endParaRPr lang="en-GB" dirty="0"/>
          </a:p>
        </p:txBody>
      </p:sp>
      <p:sp>
        <p:nvSpPr>
          <p:cNvPr id="21" name="Freeform 20"/>
          <p:cNvSpPr/>
          <p:nvPr/>
        </p:nvSpPr>
        <p:spPr>
          <a:xfrm>
            <a:off x="2846452" y="4529708"/>
            <a:ext cx="81280" cy="350520"/>
          </a:xfrm>
          <a:custGeom>
            <a:avLst/>
            <a:gdLst>
              <a:gd name="connsiteX0" fmla="*/ 0 w 81280"/>
              <a:gd name="connsiteY0" fmla="*/ 0 h 350520"/>
              <a:gd name="connsiteX1" fmla="*/ 45720 w 81280"/>
              <a:gd name="connsiteY1" fmla="*/ 68580 h 350520"/>
              <a:gd name="connsiteX2" fmla="*/ 76200 w 81280"/>
              <a:gd name="connsiteY2" fmla="*/ 228600 h 350520"/>
              <a:gd name="connsiteX3" fmla="*/ 76200 w 81280"/>
              <a:gd name="connsiteY3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" h="350520">
                <a:moveTo>
                  <a:pt x="0" y="0"/>
                </a:moveTo>
                <a:cubicBezTo>
                  <a:pt x="16510" y="15240"/>
                  <a:pt x="33020" y="30480"/>
                  <a:pt x="45720" y="68580"/>
                </a:cubicBezTo>
                <a:cubicBezTo>
                  <a:pt x="58420" y="106680"/>
                  <a:pt x="71120" y="181610"/>
                  <a:pt x="76200" y="228600"/>
                </a:cubicBezTo>
                <a:cubicBezTo>
                  <a:pt x="81280" y="275590"/>
                  <a:pt x="78740" y="313055"/>
                  <a:pt x="76200" y="35052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987824" y="45091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mbria Math"/>
                <a:ea typeface="Cambria Math"/>
              </a:rPr>
              <a:t>30</a:t>
            </a:r>
            <a:r>
              <a:rPr lang="en-GB" dirty="0">
                <a:latin typeface="Cambria Math"/>
                <a:ea typeface="Cambria Math"/>
                <a:sym typeface="Symbol"/>
              </a:rPr>
              <a:t>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5976" y="4725144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itchFamily="18" charset="0"/>
                          <a:ea typeface="Cambria Math" pitchFamily="18" charset="0"/>
                        </a:rPr>
                        <m:t>𝑥</m:t>
                      </m:r>
                    </m:oMath>
                  </m:oMathPara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25144"/>
                <a:ext cx="216024" cy="369332"/>
              </a:xfrm>
              <a:prstGeom prst="rect">
                <a:avLst/>
              </a:prstGeom>
              <a:blipFill>
                <a:blip r:embed="rId4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23728" y="2852936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itchFamily="18" charset="0"/>
                          <a:ea typeface="Cambria Math" pitchFamily="18" charset="0"/>
                        </a:rPr>
                        <m:t>𝑦</m:t>
                      </m:r>
                    </m:oMath>
                  </m:oMathPara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852936"/>
                <a:ext cx="216024" cy="369332"/>
              </a:xfrm>
              <a:prstGeom prst="rect">
                <a:avLst/>
              </a:prstGeom>
              <a:blipFill>
                <a:blip r:embed="rId5"/>
                <a:stretch>
                  <a:fillRect r="-38889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08104" y="2852936"/>
                <a:ext cx="2664296" cy="1532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Cartesian coordinates: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In Polar coordinates: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852936"/>
                <a:ext cx="2664296" cy="1532214"/>
              </a:xfrm>
              <a:prstGeom prst="rect">
                <a:avLst/>
              </a:prstGeom>
              <a:blipFill rotWithShape="0">
                <a:blip r:embed="rId6"/>
                <a:stretch>
                  <a:fillRect l="-2059" t="-19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508104" y="4509120"/>
            <a:ext cx="3096344" cy="135421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To convert Rectangular to Polar:</a:t>
            </a:r>
          </a:p>
          <a:p>
            <a:r>
              <a:rPr lang="en-GB" sz="1600" b="1" dirty="0"/>
              <a:t>[POL] [</a:t>
            </a:r>
            <a:r>
              <a:rPr lang="en-GB" sz="1600" b="1" dirty="0">
                <a:latin typeface="Cambria Math"/>
                <a:ea typeface="Cambria Math"/>
              </a:rPr>
              <a:t>√</a:t>
            </a:r>
            <a:r>
              <a:rPr lang="en-GB" sz="1600" b="1" dirty="0"/>
              <a:t>][3] [,] [1] [=]</a:t>
            </a:r>
          </a:p>
          <a:p>
            <a:endParaRPr lang="en-GB" sz="1600" dirty="0"/>
          </a:p>
          <a:p>
            <a:r>
              <a:rPr lang="en-GB" sz="1600" dirty="0"/>
              <a:t>To convert Polar to Rectangular:</a:t>
            </a:r>
          </a:p>
          <a:p>
            <a:r>
              <a:rPr lang="en-GB" sz="1600" b="1" dirty="0"/>
              <a:t>[REC] [2] [,] [30] [=]</a:t>
            </a:r>
          </a:p>
        </p:txBody>
      </p:sp>
    </p:spTree>
    <p:extLst>
      <p:ext uri="{BB962C8B-B14F-4D97-AF65-F5344CB8AC3E}">
        <p14:creationId xmlns:p14="http://schemas.microsoft.com/office/powerpoint/2010/main" val="2878571628"/>
      </p:ext>
    </p:extLst>
  </p:cSld>
  <p:clrMapOvr>
    <a:masterClrMapping/>
  </p:clrMapOvr>
  <p:transition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Rounding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Rnd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83671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Rounds a number according to the current accuracy set on he calculator.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hlinkClick r:id="rId3" action="ppaction://hlinksldjump"/>
          </p:cNvPr>
          <p:cNvSpPr/>
          <p:nvPr/>
        </p:nvSpPr>
        <p:spPr>
          <a:xfrm>
            <a:off x="5914241" y="5427033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hlinkClick r:id="rId3" action="ppaction://hlinksldjump"/>
          </p:cNvPr>
          <p:cNvSpPr/>
          <p:nvPr/>
        </p:nvSpPr>
        <p:spPr>
          <a:xfrm>
            <a:off x="3046712" y="5427033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hlinkClick r:id="rId3" action="ppaction://hlinksldjump"/>
          </p:cNvPr>
          <p:cNvSpPr/>
          <p:nvPr/>
        </p:nvSpPr>
        <p:spPr>
          <a:xfrm>
            <a:off x="249706" y="5427033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hlinkClick r:id="rId3" action="ppaction://hlinksldjump"/>
          </p:cNvPr>
          <p:cNvSpPr/>
          <p:nvPr/>
        </p:nvSpPr>
        <p:spPr>
          <a:xfrm>
            <a:off x="5942403" y="4079280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hlinkClick r:id="rId3" action="ppaction://hlinksldjump"/>
          </p:cNvPr>
          <p:cNvSpPr/>
          <p:nvPr/>
        </p:nvSpPr>
        <p:spPr>
          <a:xfrm>
            <a:off x="3074874" y="4079280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hlinkClick r:id="rId3" action="ppaction://hlinksldjump"/>
          </p:cNvPr>
          <p:cNvSpPr/>
          <p:nvPr/>
        </p:nvSpPr>
        <p:spPr>
          <a:xfrm>
            <a:off x="277868" y="4079280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255288" y="1247537"/>
            <a:ext cx="2671663" cy="546680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5942404" y="1247536"/>
            <a:ext cx="2671662" cy="568839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3" action="ppaction://hlinksldjump"/>
          </p:cNvPr>
          <p:cNvSpPr/>
          <p:nvPr/>
        </p:nvSpPr>
        <p:spPr>
          <a:xfrm>
            <a:off x="5942403" y="2643319"/>
            <a:ext cx="2671663" cy="509879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264220" y="2643319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3087127" y="1247536"/>
            <a:ext cx="2671663" cy="56987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302127"/>
            <a:ext cx="823101" cy="481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813" y="1313459"/>
            <a:ext cx="878673" cy="495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333" y="1320102"/>
            <a:ext cx="802979" cy="467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2691360"/>
            <a:ext cx="823101" cy="463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7244" y="2688082"/>
            <a:ext cx="761614" cy="449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0829" y="2734427"/>
            <a:ext cx="685057" cy="389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887" y="4171645"/>
            <a:ext cx="744520" cy="400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5977" y="4145203"/>
            <a:ext cx="760231" cy="434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5043" y="5499367"/>
            <a:ext cx="745835" cy="408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2427" y="5482877"/>
            <a:ext cx="790412" cy="453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97646" y="5506048"/>
            <a:ext cx="730700" cy="416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66787" y="4125432"/>
            <a:ext cx="780374" cy="444886"/>
          </a:xfrm>
          <a:prstGeom prst="rect">
            <a:avLst/>
          </a:prstGeom>
        </p:spPr>
      </p:pic>
      <p:sp>
        <p:nvSpPr>
          <p:cNvPr id="16" name="TextBox 32"/>
          <p:cNvSpPr txBox="1"/>
          <p:nvPr/>
        </p:nvSpPr>
        <p:spPr>
          <a:xfrm>
            <a:off x="0" y="0"/>
            <a:ext cx="9142856" cy="107721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Mode Menu</a:t>
            </a:r>
          </a:p>
          <a:p>
            <a:endParaRPr lang="en-GB" sz="3200" dirty="0"/>
          </a:p>
        </p:txBody>
      </p:sp>
      <p:sp>
        <p:nvSpPr>
          <p:cNvPr id="18" name="Rectangle 17">
            <a:hlinkClick r:id="rId17" action="ppaction://hlinksldjump"/>
          </p:cNvPr>
          <p:cNvSpPr/>
          <p:nvPr/>
        </p:nvSpPr>
        <p:spPr>
          <a:xfrm>
            <a:off x="7138422" y="334996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4250" y="1338370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1: Calculate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372" y="1811967"/>
            <a:ext cx="2671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Normal calculation.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344" y="45480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On your calculator, use the arrow keys to select a mode then press =. </a:t>
            </a:r>
          </a:p>
          <a:p>
            <a:r>
              <a:rPr lang="en-GB" sz="1600" dirty="0">
                <a:solidFill>
                  <a:schemeClr val="bg1"/>
                </a:solidFill>
              </a:rPr>
              <a:t>Click a mode below to find out more.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63916" y="1839263"/>
            <a:ext cx="2945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Make calculations with complex numbers, including conversion between Cartesian and mod-</a:t>
            </a:r>
            <a:r>
              <a:rPr lang="en-GB" sz="1400" dirty="0" err="1"/>
              <a:t>arg</a:t>
            </a:r>
            <a:r>
              <a:rPr lang="en-GB" sz="1400" dirty="0"/>
              <a:t> form.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0767" y="1352017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3: Base-N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73646" y="1839263"/>
                <a:ext cx="31902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Convert a number to a different base (e.g. decimal to binary) and make calculations (e.g.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+, ×</m:t>
                    </m:r>
                  </m:oMath>
                </a14:m>
                <a:r>
                  <a:rPr lang="en-GB" sz="1400" dirty="0"/>
                  <a:t>) in different bases.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646" y="1839263"/>
                <a:ext cx="3190200" cy="738664"/>
              </a:xfrm>
              <a:prstGeom prst="rect">
                <a:avLst/>
              </a:prstGeom>
              <a:blipFill rotWithShape="0">
                <a:blip r:embed="rId18"/>
                <a:stretch>
                  <a:fillRect l="-574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135886" y="2720505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4: Matrix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9594" y="3199561"/>
            <a:ext cx="2667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Multiply matrices, raise to a power, transpose or find the inverse or determinant. </a:t>
            </a:r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3087127" y="2643320"/>
            <a:ext cx="2659410" cy="509878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932148" y="2730687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5: Vector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62501" y="3199561"/>
            <a:ext cx="2667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Find the dot or cross product of two vectors, or find the angle between two vectors.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70791" y="2730687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6: Statistics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41241" y="3185913"/>
            <a:ext cx="3248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Make calculations from a variable or frequency table, including mean, standard deviation, PMCC and regression lines.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22889" y="4166648"/>
            <a:ext cx="152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7: Distribution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8623" y="4622950"/>
            <a:ext cx="2667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Get values from Binomial, Poisson and Normal tables, including inverse-Z tables.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77952" y="4166648"/>
            <a:ext cx="159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8: Spreadsheet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65629" y="4622950"/>
            <a:ext cx="2667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Like Excel, allows you to input data and make calculations (e.g. Mean) based on cell ranges.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16452" y="4181163"/>
            <a:ext cx="152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9: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868537" y="4622950"/>
                <a:ext cx="319357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Get a table of values for a given function, e.g. the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varies between -4 and 4.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537" y="4622950"/>
                <a:ext cx="3193577" cy="738664"/>
              </a:xfrm>
              <a:prstGeom prst="rect">
                <a:avLst/>
              </a:prstGeom>
              <a:blipFill rotWithShape="0">
                <a:blip r:embed="rId19"/>
                <a:stretch>
                  <a:fillRect l="-573" t="-820" r="-382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039486" y="5476924"/>
            <a:ext cx="182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A: Equation/</a:t>
            </a:r>
            <a:r>
              <a:rPr lang="en-GB" dirty="0" err="1"/>
              <a:t>Func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213165" y="5984351"/>
            <a:ext cx="2802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Solve linear simultaneous equations and polynomial equations (i.e. quadratics, cubics, quartics).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77435" y="5490571"/>
            <a:ext cx="159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B: Inequality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51114" y="6011646"/>
            <a:ext cx="2667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Solve quadratic inequalities (as well as cubic and quartic inequalities).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31316" y="5504219"/>
            <a:ext cx="152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C: Ratio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99431" y="6011646"/>
            <a:ext cx="319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Find a missing value in two equivalent ratios.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8262" y="1349419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2: Complex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127768" y="1267107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hlinkClick r:id="rId20" action="ppaction://hlinksldjump"/>
          </p:cNvPr>
          <p:cNvSpPr/>
          <p:nvPr/>
        </p:nvSpPr>
        <p:spPr>
          <a:xfrm>
            <a:off x="5947468" y="1257849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21" action="ppaction://hlinksldjump"/>
          </p:cNvPr>
          <p:cNvSpPr/>
          <p:nvPr/>
        </p:nvSpPr>
        <p:spPr>
          <a:xfrm>
            <a:off x="264219" y="2648473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hlinkClick r:id="rId22" action="ppaction://hlinksldjump"/>
          </p:cNvPr>
          <p:cNvSpPr/>
          <p:nvPr/>
        </p:nvSpPr>
        <p:spPr>
          <a:xfrm>
            <a:off x="3074874" y="2629685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hlinkClick r:id="rId23" action="ppaction://hlinksldjump"/>
          </p:cNvPr>
          <p:cNvSpPr/>
          <p:nvPr/>
        </p:nvSpPr>
        <p:spPr>
          <a:xfrm>
            <a:off x="5925542" y="2654525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hlinkClick r:id="rId24" action="ppaction://hlinksldjump"/>
          </p:cNvPr>
          <p:cNvSpPr/>
          <p:nvPr/>
        </p:nvSpPr>
        <p:spPr>
          <a:xfrm>
            <a:off x="276103" y="4073682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hlinkClick r:id="rId25" action="ppaction://hlinksldjump"/>
          </p:cNvPr>
          <p:cNvSpPr/>
          <p:nvPr/>
        </p:nvSpPr>
        <p:spPr>
          <a:xfrm>
            <a:off x="3074874" y="4076680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hlinkClick r:id="rId26" action="ppaction://hlinksldjump"/>
          </p:cNvPr>
          <p:cNvSpPr/>
          <p:nvPr/>
        </p:nvSpPr>
        <p:spPr>
          <a:xfrm>
            <a:off x="5942402" y="4087778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hlinkClick r:id="rId27" action="ppaction://hlinksldjump"/>
          </p:cNvPr>
          <p:cNvSpPr/>
          <p:nvPr/>
        </p:nvSpPr>
        <p:spPr>
          <a:xfrm>
            <a:off x="265860" y="5435193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hlinkClick r:id="rId28" action="ppaction://hlinksldjump"/>
          </p:cNvPr>
          <p:cNvSpPr/>
          <p:nvPr/>
        </p:nvSpPr>
        <p:spPr>
          <a:xfrm>
            <a:off x="3046711" y="5396986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hlinkClick r:id="rId29" action="ppaction://hlinksldjump"/>
          </p:cNvPr>
          <p:cNvSpPr/>
          <p:nvPr/>
        </p:nvSpPr>
        <p:spPr>
          <a:xfrm>
            <a:off x="5908049" y="5435083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895208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51187" y="4671145"/>
            <a:ext cx="6455568" cy="93610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932856" y="1916832"/>
            <a:ext cx="6455568" cy="84541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Random Numbers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RAN#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1720" y="836712"/>
                <a:ext cx="6840760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will give you a three-digit random number between 0 and 1.</a:t>
                </a:r>
              </a:p>
              <a:p>
                <a:endParaRPr lang="en-GB" sz="2400" dirty="0"/>
              </a:p>
              <a:p>
                <a:r>
                  <a:rPr lang="en-GB" sz="2000" dirty="0"/>
                  <a:t>To find a random number between 0 and 5:</a:t>
                </a:r>
              </a:p>
              <a:p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[RAND] 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[5] [=]              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  3.78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400" dirty="0">
                    <a:sym typeface="Wingdings" pitchFamily="2" charset="2"/>
                  </a:rPr>
                  <a:t>Gives you a random integer (whole number) between a and b. Since this is in red, you need to use the ALPHA button to access it.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000" dirty="0">
                    <a:sym typeface="Wingdings" pitchFamily="2" charset="2"/>
                  </a:rPr>
                  <a:t>Random integer between 1 and 6:</a:t>
                </a:r>
              </a:p>
              <a:p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[ALPHA] [</a:t>
                </a:r>
                <a:r>
                  <a:rPr lang="en-GB" sz="2000" b="1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RanInt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] [1] [,] [6] [=]            4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836712"/>
                <a:ext cx="6840760" cy="4770537"/>
              </a:xfrm>
              <a:prstGeom prst="rect">
                <a:avLst/>
              </a:prstGeom>
              <a:blipFill rotWithShape="1">
                <a:blip r:embed="rId2"/>
                <a:stretch>
                  <a:fillRect l="-1426" t="-1022" r="-1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3356992"/>
            <a:ext cx="1296144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RanInt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1187" y="6093295"/>
                <a:ext cx="6581253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To get a list of random integers, just put your calculator in TABLE mode, then use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𝑅𝑎𝑛𝐼𝑛𝑡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1,10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187" y="6093295"/>
                <a:ext cx="6581253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554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Pi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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Pi is typically used in calculations to do with circles.</a:t>
            </a:r>
          </a:p>
          <a:p>
            <a:r>
              <a:rPr lang="en-GB" sz="2400" dirty="0"/>
              <a:t>It is a constant with the value 3.1415...</a:t>
            </a:r>
          </a:p>
          <a:p>
            <a:endParaRPr lang="en-GB" sz="2400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Oval 8"/>
          <p:cNvSpPr/>
          <p:nvPr/>
        </p:nvSpPr>
        <p:spPr>
          <a:xfrm>
            <a:off x="3707904" y="2276872"/>
            <a:ext cx="2232248" cy="2232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endCxn id="9" idx="6"/>
          </p:cNvCxnSpPr>
          <p:nvPr/>
        </p:nvCxnSpPr>
        <p:spPr>
          <a:xfrm flipV="1">
            <a:off x="4788024" y="3392996"/>
            <a:ext cx="1152128" cy="360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76056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51938" y="5206206"/>
                <a:ext cx="25197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Using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𝐶</m:t>
                    </m:r>
                    <m:r>
                      <a:rPr lang="en-GB" sz="2000" b="0" i="1" smtClean="0">
                        <a:latin typeface="Cambria Math"/>
                      </a:rPr>
                      <m:t>=2</m:t>
                    </m:r>
                    <m:r>
                      <a:rPr lang="en-GB" sz="2000" b="0" i="1" smtClean="0">
                        <a:latin typeface="Cambria Math"/>
                      </a:rPr>
                      <m:t>𝜋</m:t>
                    </m:r>
                    <m:r>
                      <a:rPr lang="en-GB" sz="20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GB" sz="2000" dirty="0"/>
                  <a:t>:</a:t>
                </a:r>
              </a:p>
              <a:p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[2] [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[3] 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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[=]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938" y="5206206"/>
                <a:ext cx="2519708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663" t="-4310" r="-1453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92080" y="4905568"/>
                <a:ext cx="2304256" cy="99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  <a:p>
                <a:r>
                  <a:rPr lang="en-GB" sz="2000" dirty="0"/>
                  <a:t>Using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𝐴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  <a:p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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[3]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[=]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905568"/>
                <a:ext cx="2304256" cy="991875"/>
              </a:xfrm>
              <a:prstGeom prst="rect">
                <a:avLst/>
              </a:prstGeom>
              <a:blipFill rotWithShape="0">
                <a:blip r:embed="rId4"/>
                <a:stretch>
                  <a:fillRect l="-2646" b="-10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051938" y="4823851"/>
            <a:ext cx="244805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Circumference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4088" y="4805311"/>
            <a:ext cx="244805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Area</a:t>
            </a:r>
          </a:p>
        </p:txBody>
      </p:sp>
    </p:spTree>
  </p:cSld>
  <p:clrMapOvr>
    <a:masterClrMapping/>
  </p:clrMapOvr>
  <p:transition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2924944"/>
            <a:ext cx="5544616" cy="6840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Standard Form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x10</a:t>
            </a:r>
            <a:r>
              <a:rPr lang="en-GB" sz="2400" baseline="30000" dirty="0">
                <a:latin typeface="Cambria Math"/>
                <a:ea typeface="Cambria Math"/>
                <a:sym typeface="Symbol"/>
              </a:rPr>
              <a:t>x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712879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Standard Form allows us to represent large or small numbers without having to use lots of digits.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Your calculator will automatically put your number in standard form if it can’t fit your number on the screen.</a:t>
                </a:r>
              </a:p>
              <a:p>
                <a:endParaRPr lang="en-GB" sz="2400" dirty="0"/>
              </a:p>
              <a:p>
                <a:r>
                  <a:rPr lang="en-GB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[3.2] [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[5] [=]         </a:t>
                </a:r>
                <a:r>
                  <a:rPr lang="en-GB" sz="24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      320000</a:t>
                </a:r>
                <a:endParaRPr lang="en-GB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7128792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369" t="-1818" b="-4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19672" y="4221088"/>
            <a:ext cx="3960440" cy="136815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91680" y="1916832"/>
            <a:ext cx="3816424" cy="7200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Answer Button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ANS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7344816" cy="5647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incredibly handy button allows you to use your previous answer in a subsequent calculation.</a:t>
                </a:r>
              </a:p>
              <a:p>
                <a:endParaRPr lang="en-GB" sz="2400" dirty="0"/>
              </a:p>
              <a:p>
                <a:r>
                  <a:rPr lang="en-GB" sz="2000" dirty="0"/>
                  <a:t>[3] [x] [2] [=]       </a:t>
                </a:r>
                <a:r>
                  <a:rPr lang="en-GB" sz="2000" dirty="0">
                    <a:sym typeface="Wingdings" pitchFamily="2" charset="2"/>
                  </a:rPr>
                  <a:t>     6</a:t>
                </a:r>
              </a:p>
              <a:p>
                <a:r>
                  <a:rPr lang="en-GB" sz="2000" dirty="0">
                    <a:sym typeface="Wingdings" pitchFamily="2" charset="2"/>
                  </a:rPr>
                  <a:t>[ANS] [+] [1]             7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400" dirty="0">
                    <a:sym typeface="Wingdings" pitchFamily="2" charset="2"/>
                  </a:rPr>
                  <a:t>At A Level, it is incredibly useful for iterative formulas:</a:t>
                </a:r>
              </a:p>
              <a:p>
                <a:r>
                  <a:rPr lang="en-GB" sz="2400" dirty="0">
                    <a:sym typeface="Wingdings" pitchFamily="2" charset="2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+1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=2+</m:t>
                    </m:r>
                    <m:f>
                      <m:fPr>
                        <m:ctrlP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400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  <a:sym typeface="Wingdings" pitchFamily="2" charset="2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400" dirty="0">
                    <a:sym typeface="Wingdings" pitchFamily="2" charset="2"/>
                  </a:rPr>
                  <a:t>, and you 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=3</m:t>
                    </m:r>
                  </m:oMath>
                </a14:m>
                <a:r>
                  <a:rPr lang="en-GB" sz="2400" dirty="0">
                    <a:sym typeface="Wingdings" pitchFamily="2" charset="2"/>
                  </a:rPr>
                  <a:t>.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000" dirty="0">
                    <a:sym typeface="Wingdings" pitchFamily="2" charset="2"/>
                  </a:rPr>
                  <a:t>[3] [=]                                3</a:t>
                </a:r>
              </a:p>
              <a:p>
                <a:r>
                  <a:rPr lang="en-GB" sz="2000" dirty="0">
                    <a:sym typeface="Wingdings" pitchFamily="2" charset="2"/>
                  </a:rPr>
                  <a:t>[2] [+] [1] [/] [ANS]        2.333...</a:t>
                </a:r>
              </a:p>
              <a:p>
                <a:r>
                  <a:rPr lang="en-GB" sz="2000" dirty="0">
                    <a:sym typeface="Wingdings" pitchFamily="2" charset="2"/>
                  </a:rPr>
                  <a:t>[=]                                     2.428...</a:t>
                </a:r>
              </a:p>
              <a:p>
                <a:r>
                  <a:rPr lang="en-GB" sz="2000" dirty="0">
                    <a:sym typeface="Wingdings" pitchFamily="2" charset="2"/>
                  </a:rPr>
                  <a:t>[=]                                     2.411...</a:t>
                </a:r>
              </a:p>
              <a:p>
                <a:endParaRPr lang="en-GB" sz="2000" dirty="0">
                  <a:sym typeface="Wingdings" pitchFamily="2" charset="2"/>
                </a:endParaRPr>
              </a:p>
              <a:p>
                <a:r>
                  <a:rPr lang="en-GB" sz="2000" dirty="0">
                    <a:sym typeface="Wingdings" pitchFamily="2" charset="2"/>
                  </a:rPr>
                  <a:t>As you can see, we can keep hitting the = key to perform further iterations.</a:t>
                </a:r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7344816" cy="5647572"/>
              </a:xfrm>
              <a:prstGeom prst="rect">
                <a:avLst/>
              </a:prstGeom>
              <a:blipFill rotWithShape="0">
                <a:blip r:embed="rId2"/>
                <a:stretch>
                  <a:fillRect l="-1329" t="-863" b="-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Secret Menu!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08720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7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Hold [SHIFT] and [7] and then press [ON].</a:t>
            </a:r>
          </a:p>
          <a:p>
            <a:r>
              <a:rPr lang="en-GB" sz="2400" dirty="0"/>
              <a:t>Now press [9], then [SHIFT] 5 times.</a:t>
            </a:r>
          </a:p>
          <a:p>
            <a:endParaRPr lang="en-GB" sz="2400" dirty="0"/>
          </a:p>
          <a:p>
            <a:r>
              <a:rPr lang="en-GB" sz="2400" dirty="0"/>
              <a:t>After waiting for the messages to display, press [AC]. You can change the screen contrast, and pressing [AC] again activates a button test – pressing each button (in the correct order!) displays a different integer.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Equations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08720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SOLVE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calculator can solve any equation. 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8417" y="4869160"/>
                <a:ext cx="8389671" cy="184159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However note its limitations: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It effectively uses ‘trial and error’ to get an answer (more specifically, using Newton’s method), so will not give you an ‘exact’ answer (e.g. if you solved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/>
                  <a:t>, it wouldn’t be able to give the ‘exact’ answer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1600" dirty="0"/>
                  <a:t>). But it is still useful to verify exact answers you have found yourself.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It will only find one solution. If you’re finding roots to quadratic or cubic equations, use the MODE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600" dirty="0"/>
                  <a:t> EQN mode instead, which will give ALL solutions.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Sometimes it fails to find a solution despite one existing.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17" y="4869160"/>
                <a:ext cx="8389671" cy="1841594"/>
              </a:xfrm>
              <a:prstGeom prst="rect">
                <a:avLst/>
              </a:prstGeom>
              <a:blipFill rotWithShape="0">
                <a:blip r:embed="rId3"/>
                <a:stretch>
                  <a:fillRect l="-290" t="-327" b="-2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44860" y="1451013"/>
                <a:ext cx="532859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Example: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when in degrees.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860" y="1451013"/>
                <a:ext cx="5328592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1680" y="1985309"/>
                <a:ext cx="626469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Use the ALPHA button to get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into your equation. Note that the equals symbol is above the ‘CALC’ button.</a:t>
                </a:r>
              </a:p>
              <a:p>
                <a:endParaRPr lang="en-GB" dirty="0"/>
              </a:p>
              <a:p>
                <a:r>
                  <a:rPr lang="en-GB" sz="2400" b="1" dirty="0"/>
                  <a:t>[ALPHA] [X] [x</a:t>
                </a:r>
                <a:r>
                  <a:rPr lang="en-GB" sz="2400" b="1" baseline="30000" dirty="0"/>
                  <a:t>2</a:t>
                </a:r>
                <a:r>
                  <a:rPr lang="en-GB" sz="2400" b="1" dirty="0"/>
                  <a:t>] [ALPHA] [=] [SIN] [ALPHA] [X]</a:t>
                </a:r>
              </a:p>
              <a:p>
                <a:r>
                  <a:rPr lang="en-GB" dirty="0"/>
                  <a:t>Then press the normal [=]</a:t>
                </a:r>
              </a:p>
              <a:p>
                <a:r>
                  <a:rPr lang="en-GB" dirty="0"/>
                  <a:t>Give the calculator a starting value to try, then press =.</a:t>
                </a:r>
              </a:p>
              <a:p>
                <a:r>
                  <a:rPr lang="en-GB" dirty="0"/>
                  <a:t>The calculator should give an answer of 0.017453…</a:t>
                </a:r>
              </a:p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indicates the difference between the LHS and RHS of your equation. If this is 0, then the solution is very accurate.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985309"/>
                <a:ext cx="6264696" cy="2677656"/>
              </a:xfrm>
              <a:prstGeom prst="rect">
                <a:avLst/>
              </a:prstGeom>
              <a:blipFill rotWithShape="0">
                <a:blip r:embed="rId5"/>
                <a:stretch>
                  <a:fillRect l="-1558" t="-1367" b="-2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703864"/>
      </p:ext>
    </p:extLst>
  </p:cSld>
  <p:clrMapOvr>
    <a:masterClrMapping/>
  </p:clrMapOvr>
  <p:transition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Easy substitution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08720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CALC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allows you to more easily substitute values into an algebraic expression.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1680" y="1667709"/>
                <a:ext cx="691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you wanted to evaluate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667709"/>
                <a:ext cx="691276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94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7544" y="2708920"/>
            <a:ext cx="273630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Store values into variables first.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3573016"/>
            <a:ext cx="3600400" cy="14773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[-1] [STO] [A] </a:t>
            </a:r>
            <a:r>
              <a:rPr lang="en-GB" sz="1200" dirty="0"/>
              <a:t>(stores to A)</a:t>
            </a:r>
          </a:p>
          <a:p>
            <a:r>
              <a:rPr lang="en-GB" dirty="0"/>
              <a:t>[2] [STO] [B]</a:t>
            </a:r>
          </a:p>
          <a:p>
            <a:r>
              <a:rPr lang="en-GB" dirty="0"/>
              <a:t>[3] [ALPHA] [A] + [2] [ALPHA] [B] [=]</a:t>
            </a:r>
          </a:p>
          <a:p>
            <a:endParaRPr lang="en-GB" dirty="0"/>
          </a:p>
          <a:p>
            <a:r>
              <a:rPr lang="en-GB" dirty="0"/>
              <a:t>Result of 1 given.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8024" y="2688844"/>
            <a:ext cx="273630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Method 2</a:t>
            </a:r>
            <a:r>
              <a:rPr lang="en-GB" dirty="0"/>
              <a:t>: Using CALC button.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99878" y="3573016"/>
            <a:ext cx="4020593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[3] [ALPHA] [A] + [2] [ALPHA] [B] [CALC]</a:t>
            </a:r>
          </a:p>
          <a:p>
            <a:r>
              <a:rPr lang="en-GB" dirty="0"/>
              <a:t>Calculator will ask for value of each variable. Press = after entering each.</a:t>
            </a:r>
          </a:p>
        </p:txBody>
      </p:sp>
    </p:spTree>
    <p:extLst>
      <p:ext uri="{BB962C8B-B14F-4D97-AF65-F5344CB8AC3E}">
        <p14:creationId xmlns:p14="http://schemas.microsoft.com/office/powerpoint/2010/main" val="903432862"/>
      </p:ext>
    </p:extLst>
  </p:cSld>
  <p:clrMapOvr>
    <a:masterClrMapping/>
  </p:clrMapOvr>
  <p:transition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2</a:t>
              </a:r>
              <a:r>
                <a:rPr lang="en-GB" sz="3200" dirty="0"/>
                <a:t>: Complex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2728" y="1099087"/>
                <a:ext cx="84249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You can multiply, add, subtract and divide complex numbers, and raise to any power up to 3. You can also convert between Cartesian and modulus-argument form.</a:t>
                </a:r>
              </a:p>
              <a:p>
                <a:endParaRPr lang="en-GB" sz="1000" dirty="0"/>
              </a:p>
              <a:p>
                <a:r>
                  <a:rPr lang="en-GB" sz="1600" dirty="0"/>
                  <a:t>The value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dirty="0"/>
                  <a:t> can be found above the ENG key: any ‘blue’ function will be the default option when in the relevant mode, so you can simply press ENG (without Shift). You will only be able to use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dirty="0"/>
                  <a:t> while in the complex mode.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28" y="1099087"/>
                <a:ext cx="8424936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434" t="-1235" b="-4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3866" y="2651336"/>
                <a:ext cx="4274158" cy="353981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Calculate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/>
              </a:p>
              <a:p>
                <a:r>
                  <a:rPr lang="en-GB" sz="1600" dirty="0"/>
                  <a:t>[(] [1] + [4] [</a:t>
                </a:r>
                <a:r>
                  <a:rPr lang="en-GB" sz="1600" dirty="0" err="1"/>
                  <a:t>i</a:t>
                </a:r>
                <a:r>
                  <a:rPr lang="en-GB" sz="1600" dirty="0"/>
                  <a:t>] [)] [1] [-] [</a:t>
                </a:r>
                <a:r>
                  <a:rPr lang="en-GB" sz="1600" dirty="0" err="1"/>
                  <a:t>i</a:t>
                </a:r>
                <a:r>
                  <a:rPr lang="en-GB" sz="1600" dirty="0"/>
                  <a:t>] [)]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den>
                    </m:f>
                  </m:oMath>
                </a14:m>
                <a:endParaRPr lang="en-GB" sz="1600" b="1" dirty="0"/>
              </a:p>
              <a:p>
                <a:r>
                  <a:rPr lang="en-GB" sz="1600" dirty="0"/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boxPr>
                          <m:e>
                            <m:box>
                              <m:boxPr>
                                <m:ctrlPr>
                                  <a:rPr lang="en-GB" sz="1600" b="0" i="1" smtClean="0">
                                    <a:latin typeface="Cambria Math"/>
                                  </a:rPr>
                                </m:ctrlPr>
                              </m:box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</m:e>
                            </m:box>
                          </m:e>
                        </m:box>
                      </m:num>
                      <m:den>
                        <m:box>
                          <m:boxPr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</m:box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] </m:t>
                    </m:r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[↓]</m:t>
                    </m:r>
                  </m:oMath>
                </a14:m>
                <a:r>
                  <a:rPr lang="en-GB" sz="1600" dirty="0"/>
                  <a:t> [1] [+] [</a:t>
                </a:r>
                <a:r>
                  <a:rPr lang="en-GB" sz="1600" dirty="0" err="1"/>
                  <a:t>i</a:t>
                </a:r>
                <a:r>
                  <a:rPr lang="en-GB" sz="1600" dirty="0"/>
                  <a:t>] [=]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Put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600" b="1" dirty="0"/>
                  <a:t> into modulus-argument (polar) form.</a:t>
                </a:r>
              </a:p>
              <a:p>
                <a:r>
                  <a:rPr lang="en-GB" sz="1600" dirty="0"/>
                  <a:t>Use the OPTN button and scroll down to choose </a:t>
                </a:r>
                <a:br>
                  <a:rPr lang="en-GB" sz="1600" dirty="0"/>
                </a:br>
                <a:r>
                  <a:rPr lang="en-GB" sz="1600" dirty="0"/>
                  <a:t>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”. Put your complex number before, e.g.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1+2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 will give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∠1.107</m:t>
                    </m:r>
                  </m:oMath>
                </a14:m>
                <a:r>
                  <a:rPr lang="en-GB" sz="1600" dirty="0"/>
                  <a:t>, which means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=1.107</m:t>
                    </m:r>
                  </m:oMath>
                </a14:m>
                <a:r>
                  <a:rPr lang="en-GB" sz="1600" dirty="0"/>
                  <a:t>. Note that your calculator should be in radians.</a:t>
                </a:r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6" y="2651336"/>
                <a:ext cx="4274158" cy="3539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04048" y="2616773"/>
                <a:ext cx="3744416" cy="351904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Convert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GB" sz="16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16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600" b="1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f>
                          <m:fPr>
                            <m:ctrlPr>
                              <a:rPr lang="en-GB" sz="1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func>
                          <m:funcPr>
                            <m:ctrlPr>
                              <a:rPr lang="en-GB" sz="1600" b="1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GB" sz="1600" b="1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f>
                              <m:fPr>
                                <m:ctrlPr>
                                  <a:rPr lang="en-GB" sz="1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16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GB" sz="16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func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GB" sz="1600" b="1" dirty="0"/>
                  <a:t>to Cartesian form (i.e.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𝒃𝒊</m:t>
                    </m:r>
                  </m:oMath>
                </a14:m>
                <a:r>
                  <a:rPr lang="en-GB" sz="1600" b="1" dirty="0"/>
                  <a:t>)</a:t>
                </a:r>
              </a:p>
              <a:p>
                <a:r>
                  <a:rPr lang="en-GB" sz="1600" dirty="0">
                    <a:latin typeface="+mj-lt"/>
                  </a:rPr>
                  <a:t>To write a number in mod-</a:t>
                </a:r>
                <a:r>
                  <a:rPr lang="en-GB" sz="1600" dirty="0" err="1">
                    <a:latin typeface="+mj-lt"/>
                  </a:rPr>
                  <a:t>arg</a:t>
                </a:r>
                <a:r>
                  <a:rPr lang="en-GB" sz="1600" dirty="0">
                    <a:latin typeface="+mj-lt"/>
                  </a:rPr>
                  <a:t> form, use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GB" sz="1600" dirty="0">
                    <a:latin typeface="+mj-lt"/>
                  </a:rPr>
                  <a:t> symbol. Use [SHIFT] [ENG].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[=]</m:t>
                    </m:r>
                  </m:oMath>
                </a14:m>
                <a:r>
                  <a:rPr lang="en-GB" sz="1600" dirty="0"/>
                  <a:t>        will give you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600" dirty="0"/>
              </a:p>
              <a:p>
                <a:endParaRPr lang="en-GB" sz="1600" b="1" dirty="0"/>
              </a:p>
              <a:p>
                <a:r>
                  <a:rPr lang="en-GB" sz="1600" b="1" dirty="0"/>
                  <a:t>Find </a:t>
                </a:r>
                <a14:m>
                  <m:oMath xmlns:m="http://schemas.openxmlformats.org/officeDocument/2006/math">
                    <m:r>
                      <a:rPr lang="en-GB" sz="1600" b="1" i="0" smtClean="0">
                        <a:latin typeface="Cambria Math" panose="02040503050406030204" pitchFamily="18" charset="0"/>
                      </a:rPr>
                      <m:t>𝐚𝐫𝐠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/>
                  <a:t> </a:t>
                </a:r>
              </a:p>
              <a:p>
                <a:r>
                  <a:rPr lang="en-GB" sz="1600" dirty="0">
                    <a:latin typeface="+mj-lt"/>
                  </a:rPr>
                  <a:t>[OPTN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600" dirty="0">
                    <a:latin typeface="+mj-lt"/>
                  </a:rPr>
                  <a:t> Argument]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[=]</m:t>
                    </m:r>
                  </m:oMath>
                </a14:m>
                <a:r>
                  <a:rPr lang="en-GB" sz="1600" dirty="0"/>
                  <a:t> </a:t>
                </a:r>
                <a:br>
                  <a:rPr lang="en-GB" sz="1600" dirty="0"/>
                </a:br>
                <a:r>
                  <a:rPr lang="en-GB" sz="1600" dirty="0"/>
                  <a:t>which gives 53.13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Alternatively, convert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3+4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dirty="0"/>
                  <a:t> to mod-</a:t>
                </a:r>
                <a:r>
                  <a:rPr lang="en-GB" sz="1600" dirty="0" err="1"/>
                  <a:t>arg</a:t>
                </a:r>
                <a:r>
                  <a:rPr lang="en-GB" sz="1600" dirty="0"/>
                  <a:t> form using the instructions on the left. </a:t>
                </a:r>
                <a:r>
                  <a:rPr lang="en-GB" sz="1600"/>
                  <a:t>This gives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5∠53.13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616773"/>
                <a:ext cx="3744416" cy="35190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613147"/>
      </p:ext>
    </p:extLst>
  </p:cSld>
  <p:clrMapOvr>
    <a:masterClrMapping/>
  </p:clrMapOvr>
  <p:transition>
    <p:pull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3</a:t>
              </a:r>
              <a:r>
                <a:rPr lang="en-GB" sz="3200" dirty="0"/>
                <a:t>: Base-N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6424" y="1109148"/>
                <a:ext cx="88659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Our normal number system is ‘base 10’ (i.e. the ‘decimal number system’) because each digit has ten possible values (0 to 9). However there are other common bases, base 2 (binary), base 16 (hexadecimal, used for example in colour codes in web design), and base 8 (octal).</a:t>
                </a:r>
              </a:p>
              <a:p>
                <a:r>
                  <a:rPr lang="en-GB" dirty="0"/>
                  <a:t>Your calculator can also do binary operators ‘and’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dirty="0"/>
                  <a:t>) ‘or’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) useful for Computing.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24" y="1109148"/>
                <a:ext cx="8865975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619" t="-3046" r="-344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314" y="2447529"/>
                <a:ext cx="8128286" cy="427809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In general:</a:t>
                </a:r>
              </a:p>
              <a:p>
                <a:pPr marL="342900" indent="-342900">
                  <a:buAutoNum type="arabicPeriod"/>
                </a:pPr>
                <a:r>
                  <a:rPr lang="en-GB" sz="1600" b="1" dirty="0"/>
                  <a:t>Press one of the [DEC] [HEX] [BIN] or [OCT] buttons for the number system you wish to convert from.</a:t>
                </a:r>
              </a:p>
              <a:p>
                <a:pPr marL="342900" indent="-342900">
                  <a:buAutoNum type="arabicPeriod"/>
                </a:pPr>
                <a:r>
                  <a:rPr lang="en-GB" sz="1600" b="1" dirty="0"/>
                  <a:t>Enter number and press [=]</a:t>
                </a:r>
              </a:p>
              <a:p>
                <a:pPr marL="342900" indent="-342900">
                  <a:buAutoNum type="arabicPeriod"/>
                </a:pPr>
                <a:r>
                  <a:rPr lang="en-GB" sz="1600" b="1" dirty="0"/>
                  <a:t>After entering a number, press one of the [DEC] [HEX] [BIN] or [OCT] buttons to convert.</a:t>
                </a:r>
              </a:p>
              <a:p>
                <a:endParaRPr lang="en-GB" sz="1600" b="1" dirty="0"/>
              </a:p>
              <a:p>
                <a:r>
                  <a:rPr lang="en-GB" sz="1600" b="1" dirty="0"/>
                  <a:t>“Convert 15 (in decimal) to binary.”</a:t>
                </a:r>
              </a:p>
              <a:p>
                <a:r>
                  <a:rPr lang="en-GB" sz="1600" dirty="0"/>
                  <a:t>Ensure calculator display says ‘Dec’ (if not, press [x</a:t>
                </a:r>
                <a:r>
                  <a:rPr lang="en-GB" sz="1600" baseline="30000" dirty="0"/>
                  <a:t>2</a:t>
                </a:r>
                <a:r>
                  <a:rPr lang="en-GB" sz="1600" dirty="0"/>
                  <a:t>] button which has ‘Dec’ above it).</a:t>
                </a:r>
              </a:p>
              <a:p>
                <a:r>
                  <a:rPr lang="en-GB" sz="1600" dirty="0"/>
                  <a:t>[15] [=]</a:t>
                </a:r>
              </a:p>
              <a:p>
                <a:r>
                  <a:rPr lang="en-GB" sz="1600" dirty="0"/>
                  <a:t>[BIN] (located above log)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“Convert 74AC to decimal.”</a:t>
                </a:r>
              </a:p>
              <a:p>
                <a:r>
                  <a:rPr lang="en-GB" sz="1600" dirty="0"/>
                  <a:t>[HEX] [7] [4] [A] [C] [=] [DEC]</a:t>
                </a:r>
              </a:p>
              <a:p>
                <a:r>
                  <a:rPr lang="en-GB" sz="1600" dirty="0"/>
                  <a:t>(note that you don’t need to press alpha to get either A or C)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“Calculate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GB" sz="1600" b="1" dirty="0"/>
                  <a:t>” (note that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𝟏𝟏𝟎𝟏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𝟏𝟎𝟎𝟎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𝟏𝟎𝟎𝟎</m:t>
                    </m:r>
                  </m:oMath>
                </a14:m>
                <a:r>
                  <a:rPr lang="en-GB" sz="1600" b="1" dirty="0"/>
                  <a:t> in binary by comparing each digit)</a:t>
                </a:r>
              </a:p>
              <a:p>
                <a:r>
                  <a:rPr lang="en-GB" sz="1600" dirty="0"/>
                  <a:t>[DEC] [13] [OPTN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600" dirty="0"/>
                  <a:t> and] [10] [=]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14" y="2447529"/>
                <a:ext cx="8128286" cy="42780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02587"/>
      </p:ext>
    </p:extLst>
  </p:cSld>
  <p:clrMapOvr>
    <a:masterClrMapping/>
  </p:clrMapOvr>
  <p:transition>
    <p:pull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4</a:t>
              </a:r>
              <a:r>
                <a:rPr lang="en-GB" sz="3200" dirty="0"/>
                <a:t>: Matrix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77" y="1160895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Matrices are rectangular grids of number, intended to represent linear transformations such as rotations about the origin, enlargements about the origin and reflections. You encounter them in Further Maths A level.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7504" y="2268961"/>
                <a:ext cx="3816424" cy="38270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Example: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, find:</a:t>
                </a:r>
              </a:p>
              <a:p>
                <a:pPr marL="342900" indent="-342900">
                  <a:buAutoNum type="alphaLcParenR"/>
                </a:pPr>
                <a:r>
                  <a:rPr lang="en-GB" sz="1400" b="1" dirty="0"/>
                  <a:t>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endParaRPr lang="en-GB" sz="1400" b="1" dirty="0"/>
              </a:p>
              <a:p>
                <a:endParaRPr lang="en-GB" sz="1400" dirty="0"/>
              </a:p>
              <a:p>
                <a:r>
                  <a:rPr lang="en-GB" sz="1400" dirty="0"/>
                  <a:t>From “Define Matrix”, should </a:t>
                </a:r>
                <a:r>
                  <a:rPr lang="en-GB" sz="1400" dirty="0" err="1"/>
                  <a:t>MatA</a:t>
                </a:r>
                <a:r>
                  <a:rPr lang="en-GB" sz="1400" dirty="0"/>
                  <a:t>. You want 2 rows and 2 columns. Insert each number pressing = after each one.</a:t>
                </a:r>
              </a:p>
              <a:p>
                <a:r>
                  <a:rPr lang="en-GB" sz="1400" dirty="0"/>
                  <a:t>Press the OPTN button and choose “Define Matrix”. Now enter </a:t>
                </a:r>
                <a:r>
                  <a:rPr lang="en-GB" sz="1400" dirty="0" err="1"/>
                  <a:t>MatB</a:t>
                </a:r>
                <a:r>
                  <a:rPr lang="en-GB" sz="1400" dirty="0"/>
                  <a:t> in the same way.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Press AC to exit the menus and start a matrix calculation.</a:t>
                </a:r>
              </a:p>
              <a:p>
                <a:r>
                  <a:rPr lang="en-GB" sz="1400" dirty="0"/>
                  <a:t>You need to type "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𝑀𝑎𝑡𝐵</m:t>
                    </m:r>
                  </m:oMath>
                </a14:m>
                <a:r>
                  <a:rPr lang="en-GB" sz="1400" dirty="0"/>
                  <a:t>” or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𝑀𝑎𝑡𝐵</m:t>
                    </m:r>
                  </m:oMath>
                </a14:m>
                <a:r>
                  <a:rPr lang="en-GB" sz="1400" dirty="0"/>
                  <a:t>”. To get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𝑀𝑎𝑡𝐴</m:t>
                    </m:r>
                  </m:oMath>
                </a14:m>
                <a:r>
                  <a:rPr lang="en-GB" sz="1400" dirty="0"/>
                  <a:t> in your calculation, press OPTN then choose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𝑀𝑎𝑡𝐴</m:t>
                    </m:r>
                  </m:oMath>
                </a14:m>
                <a:r>
                  <a:rPr lang="en-GB" sz="1400" dirty="0"/>
                  <a:t>. Use the normal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 symbol.</a:t>
                </a:r>
              </a:p>
              <a:p>
                <a:r>
                  <a:rPr lang="en-GB" sz="1400" dirty="0"/>
                  <a:t>Once done, pressing = should give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04" y="2268961"/>
                <a:ext cx="3816424" cy="38270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27984" y="2268961"/>
                <a:ext cx="4585998" cy="153798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b)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1400" b="1" dirty="0"/>
              </a:p>
              <a:p>
                <a:endParaRPr lang="en-GB" sz="1400" b="1" dirty="0"/>
              </a:p>
              <a:p>
                <a:r>
                  <a:rPr lang="en-GB" sz="1400" dirty="0"/>
                  <a:t>Press AC again to start a new matrix calculation. You need to type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</m:t>
                    </m:r>
                    <m:sSup>
                      <m:sSup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”. Get </a:t>
                </a:r>
                <a:r>
                  <a:rPr lang="en-GB" sz="1400" dirty="0" err="1"/>
                  <a:t>MatA</a:t>
                </a:r>
                <a:r>
                  <a:rPr lang="en-GB" sz="1400" dirty="0"/>
                  <a:t> via the OPTN menu again. To get the power of -1, use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 key.</a:t>
                </a:r>
              </a:p>
              <a:p>
                <a:r>
                  <a:rPr lang="en-GB" sz="1400" dirty="0"/>
                  <a:t>This should give you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GB" sz="14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268961"/>
                <a:ext cx="4585998" cy="15379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27984" y="3973832"/>
                <a:ext cx="4585998" cy="116955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c) Find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𝒅𝒆𝒕</m:t>
                    </m:r>
                    <m:d>
                      <m:dPr>
                        <m:ctrlPr>
                          <a:rPr lang="en-GB" sz="1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GB" sz="1400" b="1" dirty="0"/>
              </a:p>
              <a:p>
                <a:endParaRPr lang="en-GB" sz="1400" b="1" dirty="0"/>
              </a:p>
              <a:p>
                <a:r>
                  <a:rPr lang="en-GB" sz="1400" dirty="0"/>
                  <a:t>To get the “</a:t>
                </a:r>
                <a:r>
                  <a:rPr lang="en-GB" sz="1400" dirty="0" err="1"/>
                  <a:t>det</a:t>
                </a:r>
                <a:r>
                  <a:rPr lang="en-GB" sz="1400" dirty="0"/>
                  <a:t>” in your calculation, use the OPTN menu and scroll down. You should have typed “</a:t>
                </a:r>
                <a:r>
                  <a:rPr lang="en-GB" sz="1400" dirty="0" err="1"/>
                  <a:t>Det</a:t>
                </a:r>
                <a:r>
                  <a:rPr lang="en-GB" sz="1400" dirty="0"/>
                  <a:t>(</a:t>
                </a:r>
                <a:r>
                  <a:rPr lang="en-GB" sz="1400" dirty="0" err="1"/>
                  <a:t>MatA</a:t>
                </a:r>
                <a:r>
                  <a:rPr lang="en-GB" sz="1400" dirty="0"/>
                  <a:t>)”.</a:t>
                </a:r>
              </a:p>
              <a:p>
                <a:r>
                  <a:rPr lang="en-GB" sz="1400" dirty="0"/>
                  <a:t>This gives 2.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973832"/>
                <a:ext cx="4585998" cy="11695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27984" y="5310269"/>
                <a:ext cx="4585998" cy="110171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d)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To get the transpose again use the OPTN menu. You should be able to type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𝑇𝑟𝑛</m:t>
                    </m:r>
                    <m:d>
                      <m:d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𝑀𝑎𝑡𝐵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𝑀𝑎𝑡𝐴</m:t>
                    </m:r>
                  </m:oMath>
                </a14:m>
                <a:r>
                  <a:rPr lang="en-GB" sz="1400" dirty="0"/>
                  <a:t>”. You should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310269"/>
                <a:ext cx="4585998" cy="11017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966282"/>
      </p:ext>
    </p:extLst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Special Buttons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08720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SHIFT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you press a button after pressing SHIFT, it will use the operation indicated by the </a:t>
            </a:r>
            <a:r>
              <a:rPr lang="en-GB" sz="2400" b="1" dirty="0">
                <a:solidFill>
                  <a:srgbClr val="FFC000"/>
                </a:solidFill>
              </a:rPr>
              <a:t>gold text</a:t>
            </a:r>
            <a:r>
              <a:rPr lang="en-GB" sz="2400" dirty="0"/>
              <a:t> above that button.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2276872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ALPHA</a:t>
            </a:r>
            <a:endParaRPr lang="en-GB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2276872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you press a button after pressing ALPHA, it will use the operation or letter indicated by the </a:t>
            </a:r>
            <a:r>
              <a:rPr lang="en-GB" sz="2400" b="1" dirty="0">
                <a:solidFill>
                  <a:srgbClr val="FF0000"/>
                </a:solidFill>
              </a:rPr>
              <a:t>red text</a:t>
            </a:r>
            <a:r>
              <a:rPr lang="en-GB" sz="2400" dirty="0"/>
              <a:t> above that button.</a:t>
            </a:r>
          </a:p>
          <a:p>
            <a:endParaRPr lang="en-GB" sz="2400" dirty="0"/>
          </a:p>
          <a:p>
            <a:r>
              <a:rPr lang="en-GB" sz="2400" dirty="0"/>
              <a:t>The letter </a:t>
            </a:r>
            <a:r>
              <a:rPr lang="en-GB" sz="2400" b="1" dirty="0">
                <a:solidFill>
                  <a:srgbClr val="FF0000"/>
                </a:solidFill>
              </a:rPr>
              <a:t>X</a:t>
            </a:r>
            <a:r>
              <a:rPr lang="en-GB" sz="2400" dirty="0"/>
              <a:t> is particularly useful for entering a function. Click the ‘MODE’ button then ‘TABLE’ for more information.</a:t>
            </a:r>
          </a:p>
        </p:txBody>
      </p:sp>
    </p:spTree>
  </p:cSld>
  <p:clrMapOvr>
    <a:masterClrMapping/>
  </p:clrMapOvr>
  <p:transition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5</a:t>
              </a:r>
              <a:r>
                <a:rPr lang="en-GB" sz="3200" dirty="0"/>
                <a:t>: Vector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8220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mostly useful for vectors in A Level (Year 2) and Further Maths.</a:t>
            </a:r>
          </a:p>
          <a:p>
            <a:r>
              <a:rPr lang="en-GB" dirty="0"/>
              <a:t>You can find the dot or cross product of two vectors of the angle between them.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4197" y="2014195"/>
                <a:ext cx="3816424" cy="47604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Example: If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b="1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b="1" dirty="0"/>
                  <a:t> determine:</a:t>
                </a:r>
              </a:p>
              <a:p>
                <a:pPr marL="342900" indent="-342900">
                  <a:buAutoNum type="alphaLcParenR"/>
                </a:pPr>
                <a:r>
                  <a:rPr lang="en-GB" sz="1400" b="1" dirty="0"/>
                  <a:t>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400" b="1" dirty="0"/>
                  <a:t/>
                </a:r>
                <a:br>
                  <a:rPr lang="en-GB" sz="1400" b="1" dirty="0"/>
                </a:br>
                <a:r>
                  <a:rPr lang="en-GB" sz="1400" dirty="0"/>
                  <a:t>When you see ‘Define Vector’, choose </a:t>
                </a:r>
                <a:r>
                  <a:rPr lang="en-GB" sz="1400" dirty="0" err="1"/>
                  <a:t>VctA</a:t>
                </a:r>
                <a:r>
                  <a:rPr lang="en-GB" sz="1400" dirty="0"/>
                  <a:t> and choose 2 dimensions. Use = after each of 4 and -1.</a:t>
                </a:r>
                <a:br>
                  <a:rPr lang="en-GB" sz="1400" dirty="0"/>
                </a:br>
                <a:r>
                  <a:rPr lang="en-GB" sz="1400" dirty="0"/>
                  <a:t>Press OPTN then ‘Define Vector’ and input </a:t>
                </a:r>
                <a:r>
                  <a:rPr lang="en-GB" sz="1400" dirty="0" err="1"/>
                  <a:t>VctB</a:t>
                </a:r>
                <a:r>
                  <a:rPr lang="en-GB" sz="1400" dirty="0"/>
                  <a:t> in a similar way.</a:t>
                </a:r>
                <a:br>
                  <a:rPr lang="en-GB" sz="1400" dirty="0"/>
                </a:br>
                <a:r>
                  <a:rPr lang="en-GB" sz="1400" dirty="0"/>
                  <a:t>Press AC to make a calculator.</a:t>
                </a:r>
                <a:br>
                  <a:rPr lang="en-GB" sz="1400" dirty="0"/>
                </a:br>
                <a:r>
                  <a:rPr lang="en-GB" sz="1400" dirty="0"/>
                  <a:t>To write “</a:t>
                </a:r>
                <a:r>
                  <a:rPr lang="en-GB" sz="1400" dirty="0" err="1"/>
                  <a:t>VctA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dirty="0" err="1"/>
                  <a:t>VctB</a:t>
                </a:r>
                <a:r>
                  <a:rPr lang="en-GB" sz="1400" dirty="0"/>
                  <a:t>” use OPTN then </a:t>
                </a:r>
                <a:r>
                  <a:rPr lang="en-GB" sz="1400" dirty="0" err="1"/>
                  <a:t>VctA</a:t>
                </a:r>
                <a:r>
                  <a:rPr lang="en-GB" sz="1400" dirty="0"/>
                  <a:t> to insert the </a:t>
                </a:r>
                <a:r>
                  <a:rPr lang="en-GB" sz="1400" dirty="0" err="1"/>
                  <a:t>VctA</a:t>
                </a:r>
                <a:r>
                  <a:rPr lang="en-GB" sz="1400" dirty="0"/>
                  <a:t>, and OPTN then ‘Dot Product’ (you will need to scroll down) to get the dot.</a:t>
                </a:r>
                <a:br>
                  <a:rPr lang="en-GB" sz="1400" dirty="0"/>
                </a:br>
                <a:r>
                  <a:rPr lang="en-GB" sz="1400" dirty="0"/>
                  <a:t>Once done, pressing = should be -3. </a:t>
                </a:r>
              </a:p>
              <a:p>
                <a:pPr marL="342900" indent="-342900">
                  <a:buAutoNum type="alphaLcParenR"/>
                </a:pPr>
                <a:r>
                  <a:rPr lang="en-GB" sz="1400" b="1" dirty="0"/>
                  <a:t>The angle between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400" b="1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400" b="1" dirty="0"/>
                  <a:t>.</a:t>
                </a:r>
                <a:r>
                  <a:rPr lang="en-GB" sz="1400" dirty="0"/>
                  <a:t/>
                </a:r>
                <a:br>
                  <a:rPr lang="en-GB" sz="1400" dirty="0"/>
                </a:br>
                <a:r>
                  <a:rPr lang="en-GB" sz="1400" dirty="0"/>
                  <a:t>Press AC to start a new calculation 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will still be stored).</a:t>
                </a:r>
                <a:br>
                  <a:rPr lang="en-GB" sz="1400" dirty="0"/>
                </a:br>
                <a:r>
                  <a:rPr lang="en-GB" sz="1400" dirty="0"/>
                  <a:t>You need to type “</a:t>
                </a:r>
                <a:r>
                  <a:rPr lang="en-GB" sz="1400" i="1" dirty="0"/>
                  <a:t>Angle(</a:t>
                </a:r>
                <a:r>
                  <a:rPr lang="en-GB" sz="1400" i="1" dirty="0" err="1"/>
                  <a:t>VctA,VctB</a:t>
                </a:r>
                <a:r>
                  <a:rPr lang="en-GB" sz="1400" i="1" dirty="0"/>
                  <a:t>)</a:t>
                </a:r>
                <a:r>
                  <a:rPr lang="en-GB" sz="1400" dirty="0"/>
                  <a:t>” in your calculation. To get “Angle(“, use OPTN then scroll down. For the comma, use the shift key (look above the “)” key). Ensure you close the bracket.</a:t>
                </a:r>
                <a:br>
                  <a:rPr lang="en-GB" sz="1400" dirty="0"/>
                </a:br>
                <a:r>
                  <a:rPr lang="en-GB" sz="1400" dirty="0"/>
                  <a:t>You should get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104.0°</m:t>
                    </m:r>
                  </m:oMath>
                </a14:m>
                <a:r>
                  <a:rPr lang="en-GB" sz="1400" dirty="0"/>
                  <a:t> as your answer.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97" y="2014195"/>
                <a:ext cx="3816424" cy="47604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50498" y="1989246"/>
                <a:ext cx="4585998" cy="481567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Example: If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b="1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b="1" dirty="0"/>
                  <a:t> </a:t>
                </a:r>
              </a:p>
              <a:p>
                <a:r>
                  <a:rPr lang="en-GB" sz="1400" b="1" dirty="0"/>
                  <a:t>a) determine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400" b="1" dirty="0"/>
                  <a:t>.</a:t>
                </a:r>
              </a:p>
              <a:p>
                <a:r>
                  <a:rPr lang="en-GB" sz="1400" dirty="0"/>
                  <a:t>Insert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in the usual way. If you are already in Vectors mode from the previous example, press OPTN then choose “Define Vector” to update </a:t>
                </a:r>
                <a:r>
                  <a:rPr lang="en-GB" sz="1400" dirty="0" err="1"/>
                  <a:t>VctA</a:t>
                </a:r>
                <a:r>
                  <a:rPr lang="en-GB" sz="1400" dirty="0"/>
                  <a:t> and </a:t>
                </a:r>
                <a:r>
                  <a:rPr lang="en-GB" sz="1400" dirty="0" err="1"/>
                  <a:t>VctB</a:t>
                </a:r>
                <a:r>
                  <a:rPr lang="en-GB" sz="1400" dirty="0"/>
                  <a:t> (note that Edit Vector does not allow you to change the number of dimensions).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Press AC and this time type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𝑉𝑐𝑡𝐴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𝑉𝑐𝑡𝐵</m:t>
                    </m:r>
                  </m:oMath>
                </a14:m>
                <a:r>
                  <a:rPr lang="en-GB" sz="1400" dirty="0"/>
                  <a:t>”.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 symbol is just a normal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Pressing = should give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b="1" dirty="0"/>
                  <a:t>b) Write your answer as a unit vector.</a:t>
                </a:r>
              </a:p>
              <a:p>
                <a:r>
                  <a:rPr lang="en-GB" sz="1400" dirty="0"/>
                  <a:t>Press AC then type “</a:t>
                </a:r>
                <a:r>
                  <a:rPr lang="en-GB" sz="1400" dirty="0" err="1"/>
                  <a:t>UnitV</a:t>
                </a:r>
                <a:r>
                  <a:rPr lang="en-GB" sz="1400" dirty="0"/>
                  <a:t>(</a:t>
                </a:r>
                <a:r>
                  <a:rPr lang="en-GB" sz="1400" dirty="0" err="1"/>
                  <a:t>VctAns</a:t>
                </a:r>
                <a:r>
                  <a:rPr lang="en-GB" sz="1400" dirty="0"/>
                  <a:t>)” using the OPTN menu to insert ‘</a:t>
                </a:r>
                <a:r>
                  <a:rPr lang="en-GB" sz="1400" dirty="0" err="1"/>
                  <a:t>UnitV</a:t>
                </a:r>
                <a:r>
                  <a:rPr lang="en-GB" sz="1400" dirty="0"/>
                  <a:t>’ (you need to scroll down). </a:t>
                </a:r>
                <a:r>
                  <a:rPr lang="en-GB" sz="1400" dirty="0" err="1"/>
                  <a:t>VctAns</a:t>
                </a:r>
                <a:r>
                  <a:rPr lang="en-GB" sz="1400" dirty="0"/>
                  <a:t> means the previous answer (similar to the </a:t>
                </a:r>
                <a:r>
                  <a:rPr lang="en-GB" sz="1400" dirty="0" err="1"/>
                  <a:t>Ans</a:t>
                </a:r>
                <a:r>
                  <a:rPr lang="en-GB" sz="1400" dirty="0"/>
                  <a:t> key).</a:t>
                </a:r>
              </a:p>
              <a:p>
                <a:r>
                  <a:rPr lang="en-GB" sz="1400" dirty="0"/>
                  <a:t>You should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−0.408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0.8164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−0.408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498" y="1989246"/>
                <a:ext cx="4585998" cy="48156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649701"/>
      </p:ext>
    </p:extLst>
  </p:cSld>
  <p:clrMapOvr>
    <a:masterClrMapping/>
  </p:clrMapOvr>
  <p:transition>
    <p:pull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6</a:t>
              </a:r>
              <a:r>
                <a:rPr lang="en-GB" sz="3200" dirty="0"/>
                <a:t>: Statistics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206" y="1471498"/>
            <a:ext cx="3709730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Single Variable (X)</a:t>
            </a:r>
          </a:p>
          <a:p>
            <a:r>
              <a:rPr lang="en-GB" sz="1400" dirty="0"/>
              <a:t>Use when you have just one variable, e.g. height, weight, shoe size.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4211960" y="1464721"/>
            <a:ext cx="4736096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Two Variables (X, Y)</a:t>
            </a:r>
          </a:p>
          <a:p>
            <a:r>
              <a:rPr lang="en-GB" sz="1400" dirty="0"/>
              <a:t>Use when you have a scatter diagram, e.g. hours revised against test score.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800" y="1095389"/>
            <a:ext cx="174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a mode:</a:t>
            </a:r>
          </a:p>
        </p:txBody>
      </p:sp>
      <p:sp>
        <p:nvSpPr>
          <p:cNvPr id="4" name="Rectangle 3"/>
          <p:cNvSpPr/>
          <p:nvPr/>
        </p:nvSpPr>
        <p:spPr>
          <a:xfrm>
            <a:off x="286206" y="2407602"/>
            <a:ext cx="3709730" cy="43337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211959" y="2407602"/>
            <a:ext cx="4736097" cy="3452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7288235"/>
                  </p:ext>
                </p:extLst>
              </p:nvPr>
            </p:nvGraphicFramePr>
            <p:xfrm>
              <a:off x="568009" y="2559040"/>
              <a:ext cx="619615" cy="15240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1961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498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5867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143555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7288235"/>
                  </p:ext>
                </p:extLst>
              </p:nvPr>
            </p:nvGraphicFramePr>
            <p:xfrm>
              <a:off x="568009" y="2559040"/>
              <a:ext cx="619615" cy="15240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19615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80" t="-2000" r="-3922" b="-4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2559040"/>
                <a:ext cx="252028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To enter your data, enter each value and press = after each.</a:t>
                </a:r>
              </a:p>
              <a:p>
                <a:r>
                  <a:rPr lang="en-GB" sz="1400" dirty="0"/>
                  <a:t>If you want a frequency column, press [SHIFT]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400" dirty="0"/>
                  <a:t> [SETUP], scroll down to Statistics, then turn Frequency on. This setting will be saved for future use.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559040"/>
                <a:ext cx="2520280" cy="1600438"/>
              </a:xfrm>
              <a:prstGeom prst="rect">
                <a:avLst/>
              </a:prstGeom>
              <a:blipFill rotWithShape="0">
                <a:blip r:embed="rId4"/>
                <a:stretch>
                  <a:fillRect l="-725" t="-763" r="-1449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7107" y="4234478"/>
                <a:ext cx="3427927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While entering data, press OPTN then choose “1-Variable </a:t>
                </a:r>
                <a:r>
                  <a:rPr lang="en-GB" sz="1300" dirty="0" err="1"/>
                  <a:t>Calc</a:t>
                </a:r>
                <a:r>
                  <a:rPr lang="en-GB" sz="1300" dirty="0"/>
                  <a:t>”. This will give you </a:t>
                </a:r>
                <a:r>
                  <a:rPr lang="en-GB" sz="1300" b="1" u="sng" dirty="0"/>
                  <a:t>all</a:t>
                </a:r>
                <a:r>
                  <a:rPr lang="en-GB" sz="1300" dirty="0"/>
                  <a:t> key statistics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3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sz="13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13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3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13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3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sz="1300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13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13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300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3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300" dirty="0"/>
                  <a:t>, etc.) at the same time.</a:t>
                </a:r>
              </a:p>
              <a:p>
                <a:endParaRPr lang="en-GB" sz="1300" dirty="0"/>
              </a:p>
              <a:p>
                <a:r>
                  <a:rPr lang="en-GB" sz="1300" dirty="0"/>
                  <a:t>Press AC to enter calculation mode. From here you can construct a statistic expression yourself, 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3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300" dirty="0"/>
                  <a:t>. Press OPTN and scroll down to insert symbols such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3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300" dirty="0"/>
                  <a:t> into your calculation. Summations are found in the ‘Summation’ submenu,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3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sz="13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300" dirty="0"/>
                  <a:t> in the ‘Variable’ menu.</a:t>
                </a:r>
              </a:p>
              <a:p>
                <a:r>
                  <a:rPr lang="en-GB" sz="1300" dirty="0"/>
                  <a:t>You can press OPTN then ‘Data’ to update your table.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07" y="4234478"/>
                <a:ext cx="3427927" cy="2492990"/>
              </a:xfrm>
              <a:prstGeom prst="rect">
                <a:avLst/>
              </a:prstGeom>
              <a:blipFill rotWithShape="0">
                <a:blip r:embed="rId5"/>
                <a:stretch>
                  <a:fillRect l="-178" t="-244" r="-890" b="-1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275516"/>
                  </p:ext>
                </p:extLst>
              </p:nvPr>
            </p:nvGraphicFramePr>
            <p:xfrm>
              <a:off x="4440416" y="2513283"/>
              <a:ext cx="619616" cy="15240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980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0980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1498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5867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143555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275516"/>
                  </p:ext>
                </p:extLst>
              </p:nvPr>
            </p:nvGraphicFramePr>
            <p:xfrm>
              <a:off x="4440416" y="2513283"/>
              <a:ext cx="619616" cy="15240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9808"/>
                    <a:gridCol w="309808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923" t="-2000" r="-105769" b="-4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3922" t="-2000" r="-7843" b="-4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6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8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73418" y="2549710"/>
                <a:ext cx="335902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At A Level, when there are two variables, we measure </a:t>
                </a:r>
                <a:r>
                  <a:rPr lang="en-GB" sz="1400" i="1" dirty="0"/>
                  <a:t>linear</a:t>
                </a:r>
                <a:r>
                  <a:rPr lang="en-GB" sz="1400" dirty="0"/>
                  <a:t> correlation or use </a:t>
                </a:r>
                <a:r>
                  <a:rPr lang="en-GB" sz="1400" i="1" dirty="0"/>
                  <a:t>linear</a:t>
                </a:r>
                <a:r>
                  <a:rPr lang="en-GB" sz="1400" dirty="0"/>
                  <a:t> regression. Thus choose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Enter the left table in a similar manner (if you have a frequency column, the value will default to 1).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418" y="2549710"/>
                <a:ext cx="3359021" cy="1384995"/>
              </a:xfrm>
              <a:prstGeom prst="rect">
                <a:avLst/>
              </a:prstGeom>
              <a:blipFill rotWithShape="0">
                <a:blip r:embed="rId7"/>
                <a:stretch>
                  <a:fillRect l="-544" t="-441" r="-1452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54006" y="4077873"/>
                <a:ext cx="447316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Again, while entering data, press OPTN then choose “2-Variable </a:t>
                </a:r>
                <a:r>
                  <a:rPr lang="en-GB" sz="1300" dirty="0" err="1"/>
                  <a:t>Calc</a:t>
                </a:r>
                <a:r>
                  <a:rPr lang="en-GB" sz="1300" dirty="0"/>
                  <a:t>” to obtain a list of all statistics such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3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GB" sz="13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sz="13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GB" sz="1300" dirty="0"/>
                  <a:t>, etc. or “Regression </a:t>
                </a:r>
                <a:r>
                  <a:rPr lang="en-GB" sz="1300" dirty="0" err="1"/>
                  <a:t>Calc</a:t>
                </a:r>
                <a:r>
                  <a:rPr lang="en-GB" sz="1300" dirty="0"/>
                  <a:t>” to obtain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300" dirty="0"/>
                  <a:t> (i.e. the coefficients of your line of best fit and the PMCC).</a:t>
                </a:r>
              </a:p>
              <a:p>
                <a:endParaRPr lang="en-GB" sz="1300" dirty="0"/>
              </a:p>
              <a:p>
                <a:r>
                  <a:rPr lang="en-GB" sz="1300" dirty="0"/>
                  <a:t>Again, pressing AC allows you to construct a statistical calculation yourself. In OPTN, there is an additional ‘Regression’ menu allowing you to insert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300" dirty="0"/>
                  <a:t> and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300" dirty="0"/>
                  <a:t> into your calculation.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06" y="4077873"/>
                <a:ext cx="4473160" cy="1692771"/>
              </a:xfrm>
              <a:prstGeom prst="rect">
                <a:avLst/>
              </a:prstGeom>
              <a:blipFill rotWithShape="0">
                <a:blip r:embed="rId8"/>
                <a:stretch>
                  <a:fillRect l="-136" t="-360" r="-681" b="-2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13380" y="5948599"/>
                <a:ext cx="4734675" cy="7694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While we can use the Distribution mode to get z-values for the normal distribution, we can also do so here. To get for example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&lt;1)</m:t>
                    </m:r>
                  </m:oMath>
                </a14:m>
                <a:r>
                  <a:rPr lang="en-GB" sz="1100" dirty="0"/>
                  <a:t>, press OPTN, scroll down, choose “Norm </a:t>
                </a:r>
                <a:r>
                  <a:rPr lang="en-GB" sz="1100" dirty="0" err="1"/>
                  <a:t>Dist</a:t>
                </a:r>
                <a:r>
                  <a:rPr lang="en-GB" sz="1100" dirty="0"/>
                  <a:t>”, choose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1100" dirty="0"/>
                  <a:t>, then enter 1 and close the bracket. This will give 0.84134.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380" y="5948599"/>
                <a:ext cx="4734675" cy="769441"/>
              </a:xfrm>
              <a:prstGeom prst="rect">
                <a:avLst/>
              </a:prstGeom>
              <a:blipFill rotWithShape="0">
                <a:blip r:embed="rId9"/>
                <a:stretch>
                  <a:fillRect r="-128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392320"/>
      </p:ext>
    </p:extLst>
  </p:cSld>
  <p:clrMapOvr>
    <a:masterClrMapping/>
  </p:clrMapOvr>
  <p:transition>
    <p:pull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7569994" y="5944808"/>
            <a:ext cx="719137" cy="645319"/>
          </a:xfrm>
          <a:custGeom>
            <a:avLst/>
            <a:gdLst>
              <a:gd name="connsiteX0" fmla="*/ 0 w 719137"/>
              <a:gd name="connsiteY0" fmla="*/ 592931 h 642938"/>
              <a:gd name="connsiteX1" fmla="*/ 252412 w 719137"/>
              <a:gd name="connsiteY1" fmla="*/ 554831 h 642938"/>
              <a:gd name="connsiteX2" fmla="*/ 361950 w 719137"/>
              <a:gd name="connsiteY2" fmla="*/ 495300 h 642938"/>
              <a:gd name="connsiteX3" fmla="*/ 431006 w 719137"/>
              <a:gd name="connsiteY3" fmla="*/ 371475 h 642938"/>
              <a:gd name="connsiteX4" fmla="*/ 461962 w 719137"/>
              <a:gd name="connsiteY4" fmla="*/ 223838 h 642938"/>
              <a:gd name="connsiteX5" fmla="*/ 497681 w 719137"/>
              <a:gd name="connsiteY5" fmla="*/ 90488 h 642938"/>
              <a:gd name="connsiteX6" fmla="*/ 538162 w 719137"/>
              <a:gd name="connsiteY6" fmla="*/ 19050 h 642938"/>
              <a:gd name="connsiteX7" fmla="*/ 571500 w 719137"/>
              <a:gd name="connsiteY7" fmla="*/ 0 h 642938"/>
              <a:gd name="connsiteX8" fmla="*/ 635794 w 719137"/>
              <a:gd name="connsiteY8" fmla="*/ 4763 h 642938"/>
              <a:gd name="connsiteX9" fmla="*/ 678656 w 719137"/>
              <a:gd name="connsiteY9" fmla="*/ 33338 h 642938"/>
              <a:gd name="connsiteX10" fmla="*/ 716756 w 719137"/>
              <a:gd name="connsiteY10" fmla="*/ 126206 h 642938"/>
              <a:gd name="connsiteX11" fmla="*/ 719137 w 719137"/>
              <a:gd name="connsiteY11" fmla="*/ 642938 h 642938"/>
              <a:gd name="connsiteX12" fmla="*/ 0 w 719137"/>
              <a:gd name="connsiteY12" fmla="*/ 592931 h 642938"/>
              <a:gd name="connsiteX0" fmla="*/ 0 w 719137"/>
              <a:gd name="connsiteY0" fmla="*/ 592931 h 642938"/>
              <a:gd name="connsiteX1" fmla="*/ 252412 w 719137"/>
              <a:gd name="connsiteY1" fmla="*/ 554831 h 642938"/>
              <a:gd name="connsiteX2" fmla="*/ 361950 w 719137"/>
              <a:gd name="connsiteY2" fmla="*/ 495300 h 642938"/>
              <a:gd name="connsiteX3" fmla="*/ 431006 w 719137"/>
              <a:gd name="connsiteY3" fmla="*/ 371475 h 642938"/>
              <a:gd name="connsiteX4" fmla="*/ 461962 w 719137"/>
              <a:gd name="connsiteY4" fmla="*/ 223838 h 642938"/>
              <a:gd name="connsiteX5" fmla="*/ 497681 w 719137"/>
              <a:gd name="connsiteY5" fmla="*/ 90488 h 642938"/>
              <a:gd name="connsiteX6" fmla="*/ 538162 w 719137"/>
              <a:gd name="connsiteY6" fmla="*/ 19050 h 642938"/>
              <a:gd name="connsiteX7" fmla="*/ 571500 w 719137"/>
              <a:gd name="connsiteY7" fmla="*/ 0 h 642938"/>
              <a:gd name="connsiteX8" fmla="*/ 635794 w 719137"/>
              <a:gd name="connsiteY8" fmla="*/ 4763 h 642938"/>
              <a:gd name="connsiteX9" fmla="*/ 678656 w 719137"/>
              <a:gd name="connsiteY9" fmla="*/ 33338 h 642938"/>
              <a:gd name="connsiteX10" fmla="*/ 716756 w 719137"/>
              <a:gd name="connsiteY10" fmla="*/ 126206 h 642938"/>
              <a:gd name="connsiteX11" fmla="*/ 719137 w 719137"/>
              <a:gd name="connsiteY11" fmla="*/ 642938 h 642938"/>
              <a:gd name="connsiteX12" fmla="*/ 192881 w 719137"/>
              <a:gd name="connsiteY12" fmla="*/ 604838 h 642938"/>
              <a:gd name="connsiteX13" fmla="*/ 0 w 719137"/>
              <a:gd name="connsiteY13" fmla="*/ 592931 h 642938"/>
              <a:gd name="connsiteX0" fmla="*/ 0 w 719137"/>
              <a:gd name="connsiteY0" fmla="*/ 592931 h 645319"/>
              <a:gd name="connsiteX1" fmla="*/ 252412 w 719137"/>
              <a:gd name="connsiteY1" fmla="*/ 554831 h 645319"/>
              <a:gd name="connsiteX2" fmla="*/ 361950 w 719137"/>
              <a:gd name="connsiteY2" fmla="*/ 495300 h 645319"/>
              <a:gd name="connsiteX3" fmla="*/ 431006 w 719137"/>
              <a:gd name="connsiteY3" fmla="*/ 371475 h 645319"/>
              <a:gd name="connsiteX4" fmla="*/ 461962 w 719137"/>
              <a:gd name="connsiteY4" fmla="*/ 223838 h 645319"/>
              <a:gd name="connsiteX5" fmla="*/ 497681 w 719137"/>
              <a:gd name="connsiteY5" fmla="*/ 90488 h 645319"/>
              <a:gd name="connsiteX6" fmla="*/ 538162 w 719137"/>
              <a:gd name="connsiteY6" fmla="*/ 19050 h 645319"/>
              <a:gd name="connsiteX7" fmla="*/ 571500 w 719137"/>
              <a:gd name="connsiteY7" fmla="*/ 0 h 645319"/>
              <a:gd name="connsiteX8" fmla="*/ 635794 w 719137"/>
              <a:gd name="connsiteY8" fmla="*/ 4763 h 645319"/>
              <a:gd name="connsiteX9" fmla="*/ 678656 w 719137"/>
              <a:gd name="connsiteY9" fmla="*/ 33338 h 645319"/>
              <a:gd name="connsiteX10" fmla="*/ 716756 w 719137"/>
              <a:gd name="connsiteY10" fmla="*/ 126206 h 645319"/>
              <a:gd name="connsiteX11" fmla="*/ 719137 w 719137"/>
              <a:gd name="connsiteY11" fmla="*/ 642938 h 645319"/>
              <a:gd name="connsiteX12" fmla="*/ 4763 w 719137"/>
              <a:gd name="connsiteY12" fmla="*/ 645319 h 645319"/>
              <a:gd name="connsiteX13" fmla="*/ 0 w 719137"/>
              <a:gd name="connsiteY13" fmla="*/ 592931 h 64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9137" h="645319">
                <a:moveTo>
                  <a:pt x="0" y="592931"/>
                </a:moveTo>
                <a:lnTo>
                  <a:pt x="252412" y="554831"/>
                </a:lnTo>
                <a:lnTo>
                  <a:pt x="361950" y="495300"/>
                </a:lnTo>
                <a:lnTo>
                  <a:pt x="431006" y="371475"/>
                </a:lnTo>
                <a:lnTo>
                  <a:pt x="461962" y="223838"/>
                </a:lnTo>
                <a:lnTo>
                  <a:pt x="497681" y="90488"/>
                </a:lnTo>
                <a:lnTo>
                  <a:pt x="538162" y="19050"/>
                </a:lnTo>
                <a:lnTo>
                  <a:pt x="571500" y="0"/>
                </a:lnTo>
                <a:lnTo>
                  <a:pt x="635794" y="4763"/>
                </a:lnTo>
                <a:lnTo>
                  <a:pt x="678656" y="33338"/>
                </a:lnTo>
                <a:lnTo>
                  <a:pt x="716756" y="126206"/>
                </a:lnTo>
                <a:cubicBezTo>
                  <a:pt x="717550" y="298450"/>
                  <a:pt x="718343" y="470694"/>
                  <a:pt x="719137" y="642938"/>
                </a:cubicBezTo>
                <a:lnTo>
                  <a:pt x="4763" y="645319"/>
                </a:lnTo>
                <a:lnTo>
                  <a:pt x="0" y="59293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7</a:t>
              </a:r>
              <a:r>
                <a:rPr lang="en-GB" sz="3200" dirty="0"/>
                <a:t>: Distribution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27286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mode allows you get to values associated with common probability distributions such as the Normal Distribution, Binomial Distribution and Poisson Distribution. This is essential for the new A Level, where ‘tables of values’ are no longer provided.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8237" y="2412504"/>
                <a:ext cx="3312368" cy="36173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Example: “If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GB" sz="1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GB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b="1" dirty="0"/>
                  <a:t>, find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1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𝟏𝟏𝟓</m:t>
                        </m:r>
                      </m:e>
                    </m:d>
                  </m:oMath>
                </a14:m>
                <a:r>
                  <a:rPr lang="en-GB" sz="1600" b="1" dirty="0"/>
                  <a:t>”</a:t>
                </a:r>
              </a:p>
              <a:p>
                <a:r>
                  <a:rPr lang="en-GB" sz="1500" dirty="0"/>
                  <a:t>Choose “Normal CD” (CD stands for ‘Cumulative Distribution’, as the z-table gives probabilities of being </a:t>
                </a:r>
                <a:r>
                  <a:rPr lang="en-GB" sz="1500" i="1" dirty="0"/>
                  <a:t>up to</a:t>
                </a:r>
                <a:r>
                  <a:rPr lang="en-GB" sz="1500" dirty="0"/>
                  <a:t> a certain value).</a:t>
                </a:r>
              </a:p>
              <a:p>
                <a:r>
                  <a:rPr lang="en-GB" sz="1500" dirty="0"/>
                  <a:t>You need to specify a range of values for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500" dirty="0"/>
                  <a:t>. Note that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&lt;115</m:t>
                    </m:r>
                  </m:oMath>
                </a14:m>
                <a:r>
                  <a:rPr lang="en-GB" sz="1500" dirty="0"/>
                  <a:t> is the same as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−∞&lt;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&lt;115</m:t>
                    </m:r>
                  </m:oMath>
                </a14:m>
                <a:r>
                  <a:rPr lang="en-GB" sz="1500" dirty="0"/>
                  <a:t>.</a:t>
                </a:r>
              </a:p>
              <a:p>
                <a:endParaRPr lang="en-GB" sz="1500" dirty="0"/>
              </a:p>
              <a:p>
                <a:r>
                  <a:rPr lang="en-GB" sz="1500" dirty="0"/>
                  <a:t>For ‘Lower’ put an arbitrarily large negative value (say -1000000).</a:t>
                </a:r>
              </a:p>
              <a:p>
                <a:r>
                  <a:rPr lang="en-GB" sz="1500" dirty="0"/>
                  <a:t>For ‘Upper’ enter 115.</a:t>
                </a:r>
              </a:p>
              <a:p>
                <a:r>
                  <a:rPr lang="en-GB" sz="1500" dirty="0"/>
                  <a:t>For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500" dirty="0"/>
                  <a:t> and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500" dirty="0"/>
                  <a:t> enter 15 and 100.</a:t>
                </a:r>
              </a:p>
              <a:p>
                <a:r>
                  <a:rPr lang="en-GB" sz="1500" dirty="0"/>
                  <a:t>Press = gives the probability of 0.8413.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37" y="2412504"/>
                <a:ext cx="3312368" cy="36173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3928" y="2412503"/>
                <a:ext cx="4680520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Example: “If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GB" sz="1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1600" b="1" dirty="0"/>
                  <a:t>, find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1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GB" sz="1600" b="1" dirty="0"/>
                  <a:t>”</a:t>
                </a:r>
              </a:p>
              <a:p>
                <a:r>
                  <a:rPr lang="en-GB" sz="1600" dirty="0"/>
                  <a:t>Choose “Binomial PD” (PD stands for Probability Density – we wish to find the probability of 6 rather than the probability of ‘up of 6’).</a:t>
                </a:r>
              </a:p>
              <a:p>
                <a:r>
                  <a:rPr lang="en-GB" sz="1600" dirty="0"/>
                  <a:t>Choose ‘Variable’.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Press = gives 0.000137781.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12503"/>
                <a:ext cx="4680520" cy="23083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17234" y="4872568"/>
                <a:ext cx="3312368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Example: “If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GB" sz="1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GB" sz="1600" b="1" dirty="0"/>
                  <a:t>, find the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/>
                  <a:t> such that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1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GB" sz="1600" b="1" dirty="0"/>
              </a:p>
              <a:p>
                <a:r>
                  <a:rPr lang="en-GB" sz="1600" dirty="0"/>
                  <a:t>Choose “Normal Inverse”.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=15,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Pressing = gives 103.8.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234" y="4872568"/>
                <a:ext cx="3312368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557796" y="5949149"/>
            <a:ext cx="1227278" cy="590680"/>
            <a:chOff x="7557796" y="5595516"/>
            <a:chExt cx="1227278" cy="590680"/>
          </a:xfrm>
        </p:grpSpPr>
        <p:sp>
          <p:nvSpPr>
            <p:cNvPr id="11" name="Freeform 10"/>
            <p:cNvSpPr/>
            <p:nvPr/>
          </p:nvSpPr>
          <p:spPr>
            <a:xfrm>
              <a:off x="7557796" y="5595516"/>
              <a:ext cx="620388" cy="590680"/>
            </a:xfrm>
            <a:custGeom>
              <a:avLst/>
              <a:gdLst>
                <a:gd name="connsiteX0" fmla="*/ 0 w 625151"/>
                <a:gd name="connsiteY0" fmla="*/ 591195 h 591195"/>
                <a:gd name="connsiteX1" fmla="*/ 382555 w 625151"/>
                <a:gd name="connsiteY1" fmla="*/ 479228 h 591195"/>
                <a:gd name="connsiteX2" fmla="*/ 522514 w 625151"/>
                <a:gd name="connsiteY2" fmla="*/ 59350 h 591195"/>
                <a:gd name="connsiteX3" fmla="*/ 625151 w 625151"/>
                <a:gd name="connsiteY3" fmla="*/ 12697 h 591195"/>
                <a:gd name="connsiteX0" fmla="*/ 0 w 620388"/>
                <a:gd name="connsiteY0" fmla="*/ 598048 h 598048"/>
                <a:gd name="connsiteX1" fmla="*/ 382555 w 620388"/>
                <a:gd name="connsiteY1" fmla="*/ 486081 h 598048"/>
                <a:gd name="connsiteX2" fmla="*/ 522514 w 620388"/>
                <a:gd name="connsiteY2" fmla="*/ 66203 h 598048"/>
                <a:gd name="connsiteX3" fmla="*/ 620388 w 620388"/>
                <a:gd name="connsiteY3" fmla="*/ 10025 h 598048"/>
                <a:gd name="connsiteX0" fmla="*/ 0 w 620388"/>
                <a:gd name="connsiteY0" fmla="*/ 590680 h 590680"/>
                <a:gd name="connsiteX1" fmla="*/ 382555 w 620388"/>
                <a:gd name="connsiteY1" fmla="*/ 478713 h 590680"/>
                <a:gd name="connsiteX2" fmla="*/ 522514 w 620388"/>
                <a:gd name="connsiteY2" fmla="*/ 58835 h 590680"/>
                <a:gd name="connsiteX3" fmla="*/ 620388 w 620388"/>
                <a:gd name="connsiteY3" fmla="*/ 2657 h 59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388" h="590680">
                  <a:moveTo>
                    <a:pt x="0" y="590680"/>
                  </a:moveTo>
                  <a:cubicBezTo>
                    <a:pt x="147734" y="579017"/>
                    <a:pt x="295469" y="567354"/>
                    <a:pt x="382555" y="478713"/>
                  </a:cubicBezTo>
                  <a:cubicBezTo>
                    <a:pt x="469641" y="390072"/>
                    <a:pt x="482875" y="138178"/>
                    <a:pt x="522514" y="58835"/>
                  </a:cubicBezTo>
                  <a:cubicBezTo>
                    <a:pt x="562153" y="-20508"/>
                    <a:pt x="582143" y="3774"/>
                    <a:pt x="620388" y="265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8164686" y="5595516"/>
              <a:ext cx="620388" cy="590680"/>
            </a:xfrm>
            <a:custGeom>
              <a:avLst/>
              <a:gdLst>
                <a:gd name="connsiteX0" fmla="*/ 0 w 625151"/>
                <a:gd name="connsiteY0" fmla="*/ 591195 h 591195"/>
                <a:gd name="connsiteX1" fmla="*/ 382555 w 625151"/>
                <a:gd name="connsiteY1" fmla="*/ 479228 h 591195"/>
                <a:gd name="connsiteX2" fmla="*/ 522514 w 625151"/>
                <a:gd name="connsiteY2" fmla="*/ 59350 h 591195"/>
                <a:gd name="connsiteX3" fmla="*/ 625151 w 625151"/>
                <a:gd name="connsiteY3" fmla="*/ 12697 h 591195"/>
                <a:gd name="connsiteX0" fmla="*/ 0 w 620388"/>
                <a:gd name="connsiteY0" fmla="*/ 598048 h 598048"/>
                <a:gd name="connsiteX1" fmla="*/ 382555 w 620388"/>
                <a:gd name="connsiteY1" fmla="*/ 486081 h 598048"/>
                <a:gd name="connsiteX2" fmla="*/ 522514 w 620388"/>
                <a:gd name="connsiteY2" fmla="*/ 66203 h 598048"/>
                <a:gd name="connsiteX3" fmla="*/ 620388 w 620388"/>
                <a:gd name="connsiteY3" fmla="*/ 10025 h 598048"/>
                <a:gd name="connsiteX0" fmla="*/ 0 w 620388"/>
                <a:gd name="connsiteY0" fmla="*/ 590680 h 590680"/>
                <a:gd name="connsiteX1" fmla="*/ 382555 w 620388"/>
                <a:gd name="connsiteY1" fmla="*/ 478713 h 590680"/>
                <a:gd name="connsiteX2" fmla="*/ 522514 w 620388"/>
                <a:gd name="connsiteY2" fmla="*/ 58835 h 590680"/>
                <a:gd name="connsiteX3" fmla="*/ 620388 w 620388"/>
                <a:gd name="connsiteY3" fmla="*/ 2657 h 59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388" h="590680">
                  <a:moveTo>
                    <a:pt x="0" y="590680"/>
                  </a:moveTo>
                  <a:cubicBezTo>
                    <a:pt x="147734" y="579017"/>
                    <a:pt x="295469" y="567354"/>
                    <a:pt x="382555" y="478713"/>
                  </a:cubicBezTo>
                  <a:cubicBezTo>
                    <a:pt x="469641" y="390072"/>
                    <a:pt x="482875" y="138178"/>
                    <a:pt x="522514" y="58835"/>
                  </a:cubicBezTo>
                  <a:cubicBezTo>
                    <a:pt x="562153" y="-20508"/>
                    <a:pt x="582143" y="3774"/>
                    <a:pt x="620388" y="265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7596336" y="6590945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172400" y="5582833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77929" y="6530874"/>
                <a:ext cx="1440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929" y="6530874"/>
                <a:ext cx="144016" cy="261610"/>
              </a:xfrm>
              <a:prstGeom prst="rect">
                <a:avLst/>
              </a:prstGeom>
              <a:blipFill rotWithShape="0">
                <a:blip r:embed="rId6"/>
                <a:stretch>
                  <a:fillRect r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00271" y="6363191"/>
                <a:ext cx="1440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271" y="6363191"/>
                <a:ext cx="144016" cy="261610"/>
              </a:xfrm>
              <a:prstGeom prst="rect">
                <a:avLst/>
              </a:prstGeom>
              <a:blipFill rotWithShape="0">
                <a:blip r:embed="rId7"/>
                <a:stretch>
                  <a:fillRect r="-10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80312" y="4869160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/>
                  <a:t>The ‘Area’ means the area under the graph up to your value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900" dirty="0"/>
                  <a:t>, the probability of being up to that value.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4869160"/>
                <a:ext cx="1656184" cy="646331"/>
              </a:xfrm>
              <a:prstGeom prst="rect">
                <a:avLst/>
              </a:prstGeom>
              <a:blipFill rotWithShape="0">
                <a:blip r:embed="rId8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7556" y="6203729"/>
                <a:ext cx="3497801" cy="58053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GB" sz="1100" dirty="0"/>
                  <a:t>Note, for working out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&lt;115)</m:t>
                    </m:r>
                  </m:oMath>
                </a14:m>
                <a:r>
                  <a:rPr lang="en-GB" sz="1100" dirty="0"/>
                  <a:t>, to avoid the messiness of using -1000000 for the lower bound, you may be better off using the ‘</a:t>
                </a:r>
                <a:r>
                  <a:rPr lang="en-GB" sz="1100" dirty="0" err="1"/>
                  <a:t>Distr</a:t>
                </a:r>
                <a:r>
                  <a:rPr lang="en-GB" sz="1100" dirty="0"/>
                  <a:t>’ function in the Statistics mode.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6" y="6203729"/>
                <a:ext cx="3497801" cy="580534"/>
              </a:xfrm>
              <a:prstGeom prst="rect">
                <a:avLst/>
              </a:prstGeom>
              <a:blipFill>
                <a:blip r:embed="rId9"/>
                <a:stretch>
                  <a:fillRect l="-1213" b="-5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475656" y="6029841"/>
            <a:ext cx="72008" cy="2146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843482"/>
      </p:ext>
    </p:extLst>
  </p:cSld>
  <p:clrMapOvr>
    <a:masterClrMapping/>
  </p:clrMapOvr>
  <p:transition>
    <p:pull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8</a:t>
              </a:r>
              <a:r>
                <a:rPr lang="en-GB" sz="3200" dirty="0"/>
                <a:t>: Spreadsheet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7" y="2564904"/>
            <a:ext cx="2664296" cy="230832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Entering numbers:</a:t>
            </a:r>
          </a:p>
          <a:p>
            <a:r>
              <a:rPr lang="en-GB" sz="1600" dirty="0"/>
              <a:t>Use the arrow keys to navigate your spreadsheet, enter a number and press = to put the number in the cell.</a:t>
            </a:r>
          </a:p>
          <a:p>
            <a:endParaRPr lang="en-GB" sz="1600" dirty="0"/>
          </a:p>
          <a:p>
            <a:r>
              <a:rPr lang="en-GB" sz="1600" dirty="0"/>
              <a:t>Try putting 3 in cell A1, 5 in cell A2, and 10 in A3, as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361732"/>
            <a:ext cx="3119533" cy="864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272862"/>
            <a:ext cx="3520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spreadsheet most is similar to Excel, and you can similarly enter formulas such as </a:t>
            </a:r>
            <a:r>
              <a:rPr lang="en-GB" i="1" dirty="0"/>
              <a:t>Sum</a:t>
            </a:r>
            <a:r>
              <a:rPr lang="en-GB" dirty="0"/>
              <a:t>, </a:t>
            </a:r>
            <a:r>
              <a:rPr lang="en-GB" i="1" dirty="0"/>
              <a:t>Mean</a:t>
            </a:r>
            <a:r>
              <a:rPr lang="en-GB" dirty="0"/>
              <a:t>, etc.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19873" y="2609243"/>
            <a:ext cx="4392488" cy="289310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Entering formulae:</a:t>
            </a:r>
          </a:p>
          <a:p>
            <a:r>
              <a:rPr lang="en-GB" sz="1600" dirty="0"/>
              <a:t>Again navigate to a cell, say B1.</a:t>
            </a:r>
          </a:p>
          <a:p>
            <a:r>
              <a:rPr lang="en-GB" sz="1600" dirty="0"/>
              <a:t>Say you wanted to find the mean of cells A1 to A3.</a:t>
            </a:r>
          </a:p>
          <a:p>
            <a:r>
              <a:rPr lang="en-GB" sz="1600" dirty="0"/>
              <a:t>To get this formula, press the OPTN button then scroll down until you see ‘Mean’. Then type A1 (using the ALPHA key to get A), then a colon “:” (again using the ALPHA key), then A3, then close the bracket. It should read:</a:t>
            </a:r>
          </a:p>
          <a:p>
            <a:pPr algn="ctr"/>
            <a:r>
              <a:rPr lang="en-GB" sz="1600" i="1" dirty="0"/>
              <a:t>Mean(A1:A3)</a:t>
            </a:r>
          </a:p>
          <a:p>
            <a:r>
              <a:rPr lang="en-GB" sz="1600" dirty="0"/>
              <a:t>Press = to accept, and in the example on the left, you should get 6 in cell B1.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58889"/>
              </p:ext>
            </p:extLst>
          </p:nvPr>
        </p:nvGraphicFramePr>
        <p:xfrm>
          <a:off x="395536" y="5085184"/>
          <a:ext cx="2808312" cy="14833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Mean(A1:A3)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0001" y="5733428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WARNING</a:t>
            </a:r>
            <a:r>
              <a:rPr lang="en-GB" sz="1400" dirty="0"/>
              <a:t>: If you subsequently change the value of say A1, this will </a:t>
            </a:r>
            <a:r>
              <a:rPr lang="en-GB" sz="1400" u="sng" dirty="0"/>
              <a:t>not</a:t>
            </a:r>
            <a:r>
              <a:rPr lang="en-GB" sz="1400" dirty="0"/>
              <a:t> automatically update B1. To do so, press OPTN, scroll down until you see ‘Recalculate’, and choose this option. The mean of A1 to A3 will then be recalculated.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4366" y="3471017"/>
            <a:ext cx="936104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A1:A3 means “between A1 and A3”</a:t>
            </a:r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7480300" y="3975100"/>
            <a:ext cx="614066" cy="80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52031"/>
      </p:ext>
    </p:extLst>
  </p:cSld>
  <p:clrMapOvr>
    <a:masterClrMapping/>
  </p:clrMapOvr>
  <p:transition>
    <p:pull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8100" y="2374447"/>
            <a:ext cx="3124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some exam questions you’re asked to calculate a table of values for a given function: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45593"/>
              </p:ext>
            </p:extLst>
          </p:nvPr>
        </p:nvGraphicFramePr>
        <p:xfrm>
          <a:off x="367844" y="3959974"/>
          <a:ext cx="3032105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9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59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75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75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-0.5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f(x)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7005" y="3297777"/>
                <a:ext cx="180020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5" y="3297777"/>
                <a:ext cx="1800200" cy="6109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92506" y="4806618"/>
            <a:ext cx="3049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Once in table mode, your calculator display should look like this: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85374" y="2374447"/>
                <a:ext cx="49071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Now input some expression in terms of X. You can use the 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key (top-right) or [ALPHA] </a:t>
                </a:r>
                <a:r>
                  <a:rPr lang="en-GB" sz="1600" dirty="0">
                    <a:sym typeface="Wingdings" pitchFamily="2" charset="2"/>
                  </a:rPr>
                  <a:t></a:t>
                </a:r>
                <a:r>
                  <a:rPr lang="en-GB" sz="1600" dirty="0"/>
                  <a:t> [X] to insert X into your expression.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374" y="2374447"/>
                <a:ext cx="490710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745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640" y="5827669"/>
            <a:ext cx="176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9</a:t>
              </a:r>
              <a:r>
                <a:rPr lang="en-GB" sz="3200" dirty="0"/>
                <a:t>: Table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27" y="3149888"/>
            <a:ext cx="2133600" cy="58102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691163" y="2410776"/>
            <a:ext cx="2997" cy="41690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72674" y="3705974"/>
                <a:ext cx="49071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You can also optionally input a second function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. Just press = to skip this.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74" y="3705974"/>
                <a:ext cx="4907106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745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2533" y="1196752"/>
                <a:ext cx="8609947" cy="10338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 function is simply a ‘number machine’ which takes an input (e.g.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) and outputs a value according to some expression, e.g.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is a function which squares the input then adds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On a graph, we often make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 the output of the function, so might write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33" y="1196752"/>
                <a:ext cx="8609947" cy="10338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8756" y="4231435"/>
            <a:ext cx="2105025" cy="819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48074" y="5087050"/>
                <a:ext cx="49071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Enter the starting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 (e.g. -1 on the left table), the ending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value. The step size is what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values goes up by each time in your table. Press = after each number.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074" y="5087050"/>
                <a:ext cx="4907106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745" t="-2190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4719" y="5885024"/>
            <a:ext cx="2863281" cy="88594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918672" y="609945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Use the arrow keys to navigate your table.</a:t>
            </a:r>
          </a:p>
        </p:txBody>
      </p:sp>
    </p:spTree>
  </p:cSld>
  <p:clrMapOvr>
    <a:masterClrMapping/>
  </p:clrMapOvr>
  <p:transition>
    <p:pull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 rot="20352299">
            <a:off x="3458424" y="3391822"/>
            <a:ext cx="903173" cy="3877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9512" y="1086795"/>
                <a:ext cx="8352928" cy="14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While the ‘SOLVE’ button could allow you to solve a quadratic equation, it would only give a single solution and not give an exact answer. The Equation mode however overcomes these problems. It can also find roots when they are complex numbers (involving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dirty="0"/>
                  <a:t>).</a:t>
                </a:r>
              </a:p>
              <a:p>
                <a:r>
                  <a:rPr lang="en-GB" sz="1400" dirty="0"/>
                  <a:t>(Note however it still can’t express roots of </a:t>
                </a:r>
                <a:r>
                  <a:rPr lang="en-GB" sz="1400" dirty="0" err="1"/>
                  <a:t>cubics</a:t>
                </a:r>
                <a:r>
                  <a:rPr lang="en-GB" sz="1400" dirty="0"/>
                  <a:t> or </a:t>
                </a:r>
                <a:r>
                  <a:rPr lang="en-GB" sz="1400" dirty="0" err="1"/>
                  <a:t>quartics</a:t>
                </a:r>
                <a:r>
                  <a:rPr lang="en-GB" sz="1400" dirty="0"/>
                  <a:t> exactly)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86795"/>
                <a:ext cx="8352928" cy="1473545"/>
              </a:xfrm>
              <a:prstGeom prst="rect">
                <a:avLst/>
              </a:prstGeom>
              <a:blipFill rotWithShape="0">
                <a:blip r:embed="rId2"/>
                <a:stretch>
                  <a:fillRect l="-584" t="-2066" b="-1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91705" y="2701295"/>
                <a:ext cx="4572783" cy="11457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“Solve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000" dirty="0"/>
                  <a:t>”</a:t>
                </a:r>
              </a:p>
              <a:p>
                <a:r>
                  <a:rPr lang="en-GB" sz="1600" dirty="0"/>
                  <a:t>Choose polynomial mode, degree 3.</a:t>
                </a:r>
              </a:p>
              <a:p>
                <a:r>
                  <a:rPr lang="en-GB" sz="1600" dirty="0"/>
                  <a:t>Enter 1, -1, 3, -4, pressing = after each number. Use down arrows to scroll through solutions.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705" y="2701295"/>
                <a:ext cx="4572783" cy="11457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04051" y="3988013"/>
                <a:ext cx="4594402" cy="200054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“Solve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000" b="1" dirty="0"/>
              </a:p>
              <a:p>
                <a:r>
                  <a:rPr lang="en-GB" sz="1600" dirty="0"/>
                  <a:t>Choose simultaneous equations, 2 “unknowns” (as we have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).</a:t>
                </a:r>
              </a:p>
              <a:p>
                <a:r>
                  <a:rPr lang="en-GB" sz="1600" dirty="0"/>
                  <a:t>Enter 2, -1, 4, 3, 2, 5, pressing = after each number. Use down arrows to scroll through solutions.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051" y="3988013"/>
                <a:ext cx="4594402" cy="20005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0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A</a:t>
              </a:r>
              <a:r>
                <a:rPr lang="en-GB" sz="3200" dirty="0"/>
                <a:t>: Equation/</a:t>
              </a:r>
              <a:r>
                <a:rPr lang="en-GB" sz="3200" dirty="0" err="1"/>
                <a:t>Func</a:t>
              </a:r>
              <a:endParaRPr lang="en-GB" sz="3200" dirty="0"/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1914" y="2769904"/>
                <a:ext cx="3341105" cy="38472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1: Select equation vs simultaneous equation solver.</a:t>
                </a:r>
              </a:p>
              <a:p>
                <a:r>
                  <a:rPr lang="en-GB" sz="1600" dirty="0">
                    <a:latin typeface="+mj-lt"/>
                  </a:rPr>
                  <a:t>A </a:t>
                </a:r>
                <a:r>
                  <a:rPr lang="en-GB" sz="1600" i="1" dirty="0">
                    <a:latin typeface="+mj-lt"/>
                  </a:rPr>
                  <a:t>polynomial</a:t>
                </a:r>
                <a:r>
                  <a:rPr lang="en-GB" sz="1600" dirty="0">
                    <a:latin typeface="+mj-lt"/>
                  </a:rPr>
                  <a:t> is an expression of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GB" sz="1600" dirty="0"/>
                  <a:t> where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1600" dirty="0"/>
                  <a:t> are constants, for example,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1+2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The </a:t>
                </a:r>
                <a:r>
                  <a:rPr lang="en-GB" sz="1600" i="1" dirty="0"/>
                  <a:t>degree</a:t>
                </a:r>
                <a:r>
                  <a:rPr lang="en-GB" sz="1600" dirty="0"/>
                  <a:t> of a polynomial is the highest power, so the degree of a cubic equation,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GB" sz="1600" dirty="0"/>
                  <a:t>, is 3. So for quadratic equations, use 2.</a:t>
                </a:r>
              </a:p>
              <a:p>
                <a:endParaRPr lang="en-GB" sz="1600" dirty="0"/>
              </a:p>
              <a:p>
                <a:r>
                  <a:rPr lang="en-GB" sz="1600" i="1" dirty="0"/>
                  <a:t>Simultaneous equations </a:t>
                </a:r>
                <a:r>
                  <a:rPr lang="en-GB" sz="1600" dirty="0"/>
                  <a:t>are where you have multiple equations with multiple variables, e.g.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4" y="2769904"/>
                <a:ext cx="3341105" cy="38472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 rot="933815">
            <a:off x="3490691" y="4803143"/>
            <a:ext cx="903173" cy="3877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22801" y="6121761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Improvements over old Casio models: </a:t>
            </a:r>
            <a:r>
              <a:rPr lang="en-GB" sz="1200" dirty="0"/>
              <a:t>Solves quartic equations and simultaneous equations with 3 unknowns. The input of coefficients is now clearer as the full (simultaneous) equation(s) are shown before solving.</a:t>
            </a:r>
          </a:p>
        </p:txBody>
      </p:sp>
    </p:spTree>
    <p:extLst>
      <p:ext uri="{BB962C8B-B14F-4D97-AF65-F5344CB8AC3E}">
        <p14:creationId xmlns:p14="http://schemas.microsoft.com/office/powerpoint/2010/main" val="95183606"/>
      </p:ext>
    </p:extLst>
  </p:cSld>
  <p:clrMapOvr>
    <a:masterClrMapping/>
  </p:clrMapOvr>
  <p:transition>
    <p:pull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613513" y="3140968"/>
            <a:ext cx="526439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5400000">
            <a:off x="5745646" y="3506303"/>
            <a:ext cx="443448" cy="2510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3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B</a:t>
              </a:r>
              <a:r>
                <a:rPr lang="en-GB" sz="3200" dirty="0"/>
                <a:t>: Inequality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1268760"/>
                <a:ext cx="81369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mode allows you to solve quadratic inequalities, e.g.: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−3&gt;0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also cubic and quartic inequalities that you find in Further Maths modules: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−3≤0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68760"/>
                <a:ext cx="8136904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599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242" y="4869160"/>
            <a:ext cx="2325296" cy="1120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6799" y="3057904"/>
                <a:ext cx="3246714" cy="286232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1: Select the ‘degree’ of your polynomial.</a:t>
                </a:r>
              </a:p>
              <a:p>
                <a:r>
                  <a:rPr lang="en-GB" sz="1600" dirty="0">
                    <a:latin typeface="+mj-lt"/>
                  </a:rPr>
                  <a:t>A </a:t>
                </a:r>
                <a:r>
                  <a:rPr lang="en-GB" sz="1600" i="1" dirty="0">
                    <a:latin typeface="+mj-lt"/>
                  </a:rPr>
                  <a:t>polynomial</a:t>
                </a:r>
                <a:r>
                  <a:rPr lang="en-GB" sz="1600" dirty="0">
                    <a:latin typeface="+mj-lt"/>
                  </a:rPr>
                  <a:t> is an expression of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GB" sz="1600" dirty="0"/>
                  <a:t> where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1600" dirty="0"/>
                  <a:t> are constants, for example,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1+2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The </a:t>
                </a:r>
                <a:r>
                  <a:rPr lang="en-GB" sz="1600" i="1" dirty="0"/>
                  <a:t>degree</a:t>
                </a:r>
                <a:r>
                  <a:rPr lang="en-GB" sz="1600" dirty="0"/>
                  <a:t> of a polynomial is the highest power, so the degree of a cubic,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, is 3. So for quadratic inequalities, use 2.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99" y="3057904"/>
                <a:ext cx="3246714" cy="28623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4313" y="3040765"/>
                <a:ext cx="31683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2: Select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b="1" dirty="0"/>
                  <a:t> vs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b="1" dirty="0"/>
                  <a:t> vs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b="1" dirty="0"/>
                  <a:t> vs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313" y="3040765"/>
                <a:ext cx="316835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7316" y="3887521"/>
                <a:ext cx="4464496" cy="86177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3: Enter your coefficients.</a:t>
                </a:r>
              </a:p>
              <a:p>
                <a:r>
                  <a:rPr lang="en-GB" sz="1600" dirty="0"/>
                  <a:t>A coefficient is the number/constant in front of each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term. Press = after entering each number.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316" y="3887521"/>
                <a:ext cx="4464496" cy="8617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95364" y="6109776"/>
                <a:ext cx="44650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Your calculator will say “All real numbers” if any number is possible 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, or “No real solutions” if there are no solutions 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364" y="6109776"/>
                <a:ext cx="4465068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710043"/>
      </p:ext>
    </p:extLst>
  </p:cSld>
  <p:clrMapOvr>
    <a:masterClrMapping/>
  </p:clrMapOvr>
  <p:transition>
    <p:pull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3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C</a:t>
              </a:r>
              <a:r>
                <a:rPr lang="en-GB" sz="3200" dirty="0"/>
                <a:t>: Ratio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1268760"/>
                <a:ext cx="813690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mode allows you to find a missing value in two equivalent ratios.</a:t>
                </a:r>
              </a:p>
              <a:p>
                <a:r>
                  <a:rPr lang="en-GB" dirty="0"/>
                  <a:t>For example,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2:3=6: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the calculator would be able to determine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Select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depending on whether the missing value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the first number in the ratio or second.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68760"/>
                <a:ext cx="8136904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599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3861048"/>
            <a:ext cx="258593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6664"/>
      </p:ext>
    </p:extLst>
  </p:cSld>
  <p:clrMapOvr>
    <a:masterClrMapping/>
  </p:clrMapOvr>
  <p:transition>
    <p:pull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Unit Conversions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85232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calculator can convert between different units.</a:t>
            </a:r>
          </a:p>
          <a:p>
            <a:r>
              <a:rPr lang="en-GB" dirty="0"/>
              <a:t>These are all listed on your calculator case.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0968" y="1772816"/>
                <a:ext cx="7777436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Convert 13km/h to m/s</a:t>
                </a:r>
              </a:p>
              <a:p>
                <a:r>
                  <a:rPr lang="en-GB" sz="2000" dirty="0"/>
                  <a:t>[13] [SHIFT] [CONV]</a:t>
                </a:r>
              </a:p>
              <a:p>
                <a:r>
                  <a:rPr lang="en-GB" sz="2000" dirty="0"/>
                  <a:t>Choose ‘Velocity’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000" dirty="0"/>
              </a:p>
              <a:p>
                <a:r>
                  <a:rPr lang="en-GB" sz="2000" dirty="0"/>
                  <a:t>will give 3.6111 m/s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8" y="1772816"/>
                <a:ext cx="7777436" cy="1323439"/>
              </a:xfrm>
              <a:prstGeom prst="rect">
                <a:avLst/>
              </a:prstGeom>
              <a:blipFill rotWithShape="0">
                <a:blip r:embed="rId3"/>
                <a:stretch>
                  <a:fillRect b="-12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401456"/>
      </p:ext>
    </p:extLst>
  </p:cSld>
  <p:clrMapOvr>
    <a:masterClrMapping/>
  </p:clrMapOvr>
  <p:transition>
    <p:pull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Scientific Constants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520" y="852323"/>
                <a:ext cx="83529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Your calculator has a number of scientific constants, mostly used in Physics. </a:t>
                </a:r>
              </a:p>
              <a:p>
                <a:endParaRPr lang="en-GB" dirty="0"/>
              </a:p>
              <a:p>
                <a:r>
                  <a:rPr lang="en-GB" b="1" dirty="0"/>
                  <a:t>Exam Warning: </a:t>
                </a:r>
                <a:r>
                  <a:rPr lang="en-GB" dirty="0"/>
                  <a:t>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(gravitational acceleration on Earth) is very accurate on your calculator, where Mechanics exams require you to use the less accurate 9.8ms</a:t>
                </a:r>
                <a:r>
                  <a:rPr lang="en-GB" baseline="30000" dirty="0"/>
                  <a:t>-2</a:t>
                </a:r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52323"/>
                <a:ext cx="8352928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584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0968" y="2859845"/>
                <a:ext cx="7777436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Calculate 3g</a:t>
                </a:r>
              </a:p>
              <a:p>
                <a:r>
                  <a:rPr lang="en-GB" sz="2000" dirty="0"/>
                  <a:t>[3] [SHIFT] [CONST] </a:t>
                </a:r>
              </a:p>
              <a:p>
                <a:r>
                  <a:rPr lang="en-GB" sz="2000" dirty="0"/>
                  <a:t>Scroll down to ‘Adopted values’ then select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r>
                  <a:rPr lang="en-GB" sz="2000" dirty="0"/>
                  <a:t>will give 29.41995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8" y="2859845"/>
                <a:ext cx="7777436" cy="1323439"/>
              </a:xfrm>
              <a:prstGeom prst="rect">
                <a:avLst/>
              </a:prstGeom>
              <a:blipFill rotWithShape="0">
                <a:blip r:embed="rId4"/>
                <a:stretch>
                  <a:fillRect b="-12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375521"/>
      </p:ext>
    </p:extLst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Options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83568" y="825931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OPTN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provides a number of options depending on the current calculator mode. See each mode on this </a:t>
            </a:r>
            <a:r>
              <a:rPr lang="en-GB" dirty="0" err="1"/>
              <a:t>Powerpoint</a:t>
            </a:r>
            <a:r>
              <a:rPr lang="en-GB" dirty="0"/>
              <a:t> for more information.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69600"/>
                  </p:ext>
                </p:extLst>
              </p:nvPr>
            </p:nvGraphicFramePr>
            <p:xfrm>
              <a:off x="385799" y="1728538"/>
              <a:ext cx="8109115" cy="4658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0425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80485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Mode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Options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1: Calculate</a:t>
                          </a:r>
                          <a:r>
                            <a:rPr lang="en-GB" sz="1400" baseline="0" dirty="0"/>
                            <a:t> Mode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Access hyperbolic functions (e.g.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Cambria Math" panose="02040503050406030204" pitchFamily="18" charset="0"/>
                                </a:rPr>
                                <m:t>𝑠𝑖𝑛h</m:t>
                              </m:r>
                            </m:oMath>
                          </a14:m>
                          <a:r>
                            <a:rPr lang="en-GB" sz="1400" dirty="0"/>
                            <a:t>) and engineering</a:t>
                          </a:r>
                          <a:r>
                            <a:rPr lang="en-GB" sz="1400" baseline="0" dirty="0"/>
                            <a:t> symbols.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2: Complex Numbers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Access various functions</a:t>
                          </a:r>
                          <a:r>
                            <a:rPr lang="en-GB" sz="1400" baseline="0" dirty="0"/>
                            <a:t> to insert into your calculation, including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400" baseline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dirty="0" smtClean="0"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GB" sz="1400" b="0" i="1" baseline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400" b="0" i="1" baseline="0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1400" b="0" i="1" baseline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400" baseline="0" dirty="0"/>
                            <a:t>, or conversion from Cartesian to/from modulus-argument form. 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3: Base-N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Access operators such as Not, Nor, And, Or, and</a:t>
                          </a:r>
                          <a:r>
                            <a:rPr lang="en-GB" sz="1400" baseline="0" dirty="0"/>
                            <a:t> so on. For example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 1"=1</m:t>
                              </m:r>
                            </m:oMath>
                          </a14:m>
                          <a:r>
                            <a:rPr lang="en-GB" sz="140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 1"=0</m:t>
                              </m:r>
                            </m:oMath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4: Matrix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Insert</a:t>
                          </a:r>
                          <a:r>
                            <a:rPr lang="en-GB" sz="1400" baseline="0" dirty="0"/>
                            <a:t> matrix variables into your calculation and modify the values of matrix variables. Insert matrix functions, e.g.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⁡(…)</m:t>
                              </m:r>
                            </m:oMath>
                          </a14:m>
                          <a:r>
                            <a:rPr lang="en-GB" sz="1400" dirty="0"/>
                            <a:t> or the identity matrix into your calculation.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5: Vector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As above,</a:t>
                          </a:r>
                          <a:r>
                            <a:rPr lang="en-GB" sz="1400" baseline="0" dirty="0"/>
                            <a:t> but with vector functions such as dot product, or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𝐴𝑛𝑔𝑙𝑒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400" b="1" i="1" baseline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400" b="1" i="1" baseline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400" dirty="0"/>
                            <a:t> which finds the angle between two vectors.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6: Statistics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After defining the values</a:t>
                          </a:r>
                          <a:r>
                            <a:rPr lang="en-GB" sz="1400" baseline="0" dirty="0"/>
                            <a:t> of a variable(s), insert statistics such as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GB" sz="1400" b="0" i="1" baseline="0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sz="1400" b="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GB" sz="1400" b="0" i="1" baseline="0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baseline="0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1400" b="0" i="1" baseline="0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dirty="0"/>
                            <a:t> into your</a:t>
                          </a:r>
                          <a:r>
                            <a:rPr lang="en-GB" sz="1400" baseline="0" dirty="0"/>
                            <a:t> calculation, or see all key statistics at once.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8: Spreadsheet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Various copy/paste/fill options or trigger</a:t>
                          </a:r>
                          <a:r>
                            <a:rPr lang="en-GB" sz="1400" baseline="0" dirty="0"/>
                            <a:t> a recalculation of all cells.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9: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aseline="0" dirty="0"/>
                            <a:t>As with Mode 1, access hyperbolic function or engineering symbols.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A:</a:t>
                          </a:r>
                          <a:r>
                            <a:rPr lang="en-GB" sz="1400" baseline="0" dirty="0"/>
                            <a:t> Equation/</a:t>
                          </a:r>
                          <a:r>
                            <a:rPr lang="en-GB" sz="1400" baseline="0" dirty="0" err="1"/>
                            <a:t>Func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aseline="0" dirty="0"/>
                            <a:t>Returns to the initial selection menu.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69600"/>
                  </p:ext>
                </p:extLst>
              </p:nvPr>
            </p:nvGraphicFramePr>
            <p:xfrm>
              <a:off x="385799" y="1728538"/>
              <a:ext cx="8109115" cy="4658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04256"/>
                    <a:gridCol w="5804859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Mode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Options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1: Calculate</a:t>
                          </a:r>
                          <a:r>
                            <a:rPr lang="en-GB" sz="1400" baseline="0" dirty="0" smtClean="0"/>
                            <a:t> Mode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103279" r="-420" b="-1057377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2: Complex Numbers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145882" r="-420" b="-658824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3: Base-N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245882" r="-420" b="-558824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4: Matrix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245000" r="-420" b="-295833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5: Vector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487059" r="-420" b="-317647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6: Statistics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587059" r="-420" b="-21764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8: Spreadsheet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Various copy/paste/fill options or trigger</a:t>
                          </a:r>
                          <a:r>
                            <a:rPr lang="en-GB" sz="1400" baseline="0" dirty="0" smtClean="0"/>
                            <a:t> a recalculation of all cells.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9: Function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aseline="0" dirty="0" smtClean="0"/>
                            <a:t>As with Mode 1, access hyperbolic function or engineering symbols.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A:</a:t>
                          </a:r>
                          <a:r>
                            <a:rPr lang="en-GB" sz="1400" baseline="0" dirty="0" smtClean="0"/>
                            <a:t> Equation/</a:t>
                          </a:r>
                          <a:r>
                            <a:rPr lang="en-GB" sz="1400" baseline="0" dirty="0" err="1" smtClean="0"/>
                            <a:t>Func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aseline="0" dirty="0" smtClean="0"/>
                            <a:t>Returns to the initial selection menu.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7589862" y="2138189"/>
            <a:ext cx="811188" cy="262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Go &gt;</a:t>
            </a:r>
          </a:p>
        </p:txBody>
      </p:sp>
    </p:spTree>
    <p:extLst>
      <p:ext uri="{BB962C8B-B14F-4D97-AF65-F5344CB8AC3E}">
        <p14:creationId xmlns:p14="http://schemas.microsoft.com/office/powerpoint/2010/main" val="3809821479"/>
      </p:ext>
    </p:extLst>
  </p:cSld>
  <p:clrMapOvr>
    <a:masterClrMapping/>
  </p:clrMapOvr>
  <p:transition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Summation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844501"/>
                <a:ext cx="8352928" cy="102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You can evaluate expressions of the form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2000" dirty="0"/>
              </a:p>
              <a:p>
                <a:r>
                  <a:rPr lang="en-GB" sz="2000" dirty="0"/>
                  <a:t>For example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.</a:t>
                </a:r>
              </a:p>
              <a:p>
                <a:r>
                  <a:rPr lang="en-GB" sz="2000" dirty="0"/>
                  <a:t>Very useful for Further Maths at A Level!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4501"/>
                <a:ext cx="8352928" cy="1022652"/>
              </a:xfrm>
              <a:prstGeom prst="rect">
                <a:avLst/>
              </a:prstGeom>
              <a:blipFill rotWithShape="0">
                <a:blip r:embed="rId3"/>
                <a:stretch>
                  <a:fillRect l="-730" t="-17964" b="-419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8972" y="2492896"/>
                <a:ext cx="7344816" cy="243380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“Determine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d>
                      <m:dPr>
                        <m:ctrlPr>
                          <a:rPr lang="en-GB" sz="2800" b="1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GB" sz="2800" b="1" i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</m:oMath>
                </a14:m>
                <a:r>
                  <a:rPr lang="en-GB" sz="2400" dirty="0"/>
                  <a:t>”</a:t>
                </a:r>
              </a:p>
              <a:p>
                <a:r>
                  <a:rPr lang="en-GB" sz="2400" dirty="0"/>
                  <a:t>Press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2400" dirty="0"/>
                  <a:t> button (using Shift).</a:t>
                </a:r>
              </a:p>
              <a:p>
                <a:r>
                  <a:rPr lang="en-GB" sz="2400" dirty="0"/>
                  <a:t>Use the directional buttons to move between the parts of the expression.</a:t>
                </a:r>
              </a:p>
              <a:p>
                <a:r>
                  <a:rPr lang="en-GB" sz="2400" dirty="0"/>
                  <a:t>In order to enter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(note your variable needs to be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), use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key.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2" y="2492896"/>
                <a:ext cx="7344816" cy="2433808"/>
              </a:xfrm>
              <a:prstGeom prst="rect">
                <a:avLst/>
              </a:prstGeom>
              <a:blipFill rotWithShape="0">
                <a:blip r:embed="rId4"/>
                <a:stretch>
                  <a:fillRect b="-93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913431"/>
      </p:ext>
    </p:extLst>
  </p:cSld>
  <p:clrMapOvr>
    <a:masterClrMapping/>
  </p:clrMapOvr>
  <p:transition>
    <p:pull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Differentiation and Integration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844501"/>
                <a:ext cx="8352928" cy="1766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Note first that your calculator can’t do algebraic differentiation or integration, that is, it wouldn’t be able to determine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 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However, it can find the gradient at a particular point on the curve, or do </a:t>
                </a:r>
                <a:r>
                  <a:rPr lang="en-GB" sz="2000" b="1" dirty="0"/>
                  <a:t>definite</a:t>
                </a:r>
                <a:r>
                  <a:rPr lang="en-GB" sz="2000" dirty="0"/>
                  <a:t> integration (i.e. the area under a curve).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4501"/>
                <a:ext cx="8352928" cy="1766766"/>
              </a:xfrm>
              <a:prstGeom prst="rect">
                <a:avLst/>
              </a:prstGeom>
              <a:blipFill rotWithShape="0">
                <a:blip r:embed="rId3"/>
                <a:stretch>
                  <a:fillRect l="-730" t="-2076" b="-5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2963" y="2856641"/>
                <a:ext cx="8624327" cy="14950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“Determine the gradient of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20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GB" sz="2000" b="1" dirty="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𝟔𝟐</m:t>
                        </m:r>
                      </m:e>
                    </m:d>
                  </m:oMath>
                </a14:m>
                <a:r>
                  <a:rPr lang="en-GB" sz="2000" b="1" dirty="0"/>
                  <a:t>”</a:t>
                </a:r>
              </a:p>
              <a:p>
                <a:r>
                  <a:rPr lang="en-GB" sz="2000" dirty="0"/>
                  <a:t>Press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000" dirty="0"/>
                  <a:t>].</a:t>
                </a:r>
              </a:p>
              <a:p>
                <a:r>
                  <a:rPr lang="en-GB" sz="2000" dirty="0"/>
                  <a:t>Enter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rad>
                  </m:oMath>
                </a14:m>
                <a:r>
                  <a:rPr lang="en-GB" sz="2000" dirty="0"/>
                  <a:t> (using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key to get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). Set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to 4 using directional arrows. Answer is 47.75.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3" y="2856641"/>
                <a:ext cx="8624327" cy="1495025"/>
              </a:xfrm>
              <a:prstGeom prst="rect">
                <a:avLst/>
              </a:prstGeom>
              <a:blipFill rotWithShape="0">
                <a:blip r:embed="rId4"/>
                <a:stretch>
                  <a:fillRect b="-110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964" y="4597040"/>
                <a:ext cx="8624327" cy="20472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“Calculate the area under the curve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/>
                  <a:t> between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2000" b="1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000" b="1" dirty="0"/>
                  <a:t>.”</a:t>
                </a:r>
              </a:p>
              <a:p>
                <a:r>
                  <a:rPr lang="en-GB" sz="2000" dirty="0"/>
                  <a:t>Press [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000" dirty="0"/>
                  <a:t> and use arrows to enter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func>
                          <m:func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2000" dirty="0"/>
                  <a:t> (using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key to get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)</a:t>
                </a:r>
              </a:p>
              <a:p>
                <a:r>
                  <a:rPr lang="en-GB" sz="2000" dirty="0"/>
                  <a:t>Answer is 0.386.</a:t>
                </a:r>
              </a:p>
              <a:p>
                <a:r>
                  <a:rPr lang="en-GB" sz="2000" dirty="0"/>
                  <a:t>Important note: Your calculator uses the trapezium rule with tiny strips in order to get the answer. </a:t>
                </a:r>
                <a:r>
                  <a:rPr lang="en-GB" sz="2000" u="sng" dirty="0"/>
                  <a:t>It thus does not give exact results</a:t>
                </a:r>
                <a:r>
                  <a:rPr lang="en-GB" sz="2000" dirty="0"/>
                  <a:t>. Use only to verify your answer in exams.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4" y="4597040"/>
                <a:ext cx="8624327" cy="2047292"/>
              </a:xfrm>
              <a:prstGeom prst="rect">
                <a:avLst/>
              </a:prstGeom>
              <a:blipFill rotWithShape="0">
                <a:blip r:embed="rId5"/>
                <a:stretch>
                  <a:fillRect b="-27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187764"/>
      </p:ext>
    </p:extLst>
  </p:cSld>
  <p:clrMapOvr>
    <a:masterClrMapping/>
  </p:clrMapOvr>
  <p:transition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Arrow Buttons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8" y="836712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can use the </a:t>
            </a:r>
            <a:r>
              <a:rPr lang="en-GB" sz="2400" b="1" dirty="0"/>
              <a:t>up</a:t>
            </a:r>
            <a:r>
              <a:rPr lang="en-GB" sz="2400" dirty="0"/>
              <a:t> and </a:t>
            </a:r>
            <a:r>
              <a:rPr lang="en-GB" sz="2400" b="1" dirty="0"/>
              <a:t>down</a:t>
            </a:r>
            <a:r>
              <a:rPr lang="en-GB" sz="2400" dirty="0"/>
              <a:t> arrow buttons to retrieve previous calculations (a bit like your internet browser’s ‘Back’ and ‘Forward buttons!)</a:t>
            </a:r>
          </a:p>
          <a:p>
            <a:endParaRPr lang="en-GB" sz="2400" dirty="0"/>
          </a:p>
          <a:p>
            <a:r>
              <a:rPr lang="en-GB" sz="2400" dirty="0"/>
              <a:t>Use the </a:t>
            </a:r>
            <a:r>
              <a:rPr lang="en-GB" sz="2400" b="1" dirty="0"/>
              <a:t>left</a:t>
            </a:r>
            <a:r>
              <a:rPr lang="en-GB" sz="2400" dirty="0"/>
              <a:t> and </a:t>
            </a:r>
            <a:r>
              <a:rPr lang="en-GB" sz="2400" b="1" dirty="0"/>
              <a:t>right</a:t>
            </a:r>
            <a:r>
              <a:rPr lang="en-GB" sz="2400" dirty="0"/>
              <a:t> button after enter a calculation to navigate back through it, for example if you used a wrong value within a larger expression but don’t want to type the whole thing again.</a:t>
            </a:r>
          </a:p>
          <a:p>
            <a:endParaRPr lang="en-GB" sz="2400" dirty="0"/>
          </a:p>
          <a:p>
            <a:r>
              <a:rPr lang="en-GB" sz="2400" dirty="0"/>
              <a:t>The arrow buttons are also used when navigating a table (e.g. in Statistics mode) and selecting a calculator mode from the Menu.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QR Codes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1428" y="945629"/>
                <a:ext cx="4197604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After making a calculation, you can press the QR button do generate a phone-readable QR that takes you to an appropriate page on Casio’s website.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If you’re on the Menu, the QR code brings up an online manual explaining each mode.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If you’ve typed in a function, e.g.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2000" dirty="0"/>
                  <a:t> on TABLE mode, it brings up a graph of the function.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945629"/>
                <a:ext cx="4197604" cy="4093428"/>
              </a:xfrm>
              <a:prstGeom prst="rect">
                <a:avLst/>
              </a:prstGeom>
              <a:blipFill rotWithShape="0">
                <a:blip r:embed="rId2"/>
                <a:stretch>
                  <a:fillRect l="-1599" t="-744" r="-436" b="-16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pic>
        <p:nvPicPr>
          <p:cNvPr id="1026" name="Picture 2" descr="Image result for classwiz qr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308899" cy="404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5152"/>
      </p:ext>
    </p:extLst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08720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On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Engineers are yet to discover the true nature of this button, which has eluded mankind for centuries.</a:t>
            </a:r>
          </a:p>
          <a:p>
            <a:endParaRPr lang="en-GB" sz="2400" dirty="0"/>
          </a:p>
          <a:p>
            <a:r>
              <a:rPr lang="en-GB" sz="2400" dirty="0"/>
              <a:t>But some mathematicians have theorised that pressing this button turns the calculator on.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7627</Words>
  <Application>Microsoft Office PowerPoint</Application>
  <PresentationFormat>On-screen Show (4:3)</PresentationFormat>
  <Paragraphs>771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Navigating Your Casio Calculator fx-991EX ClassWiz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Your Casio Calculator</dc:title>
  <dc:creator>jamf</dc:creator>
  <cp:lastModifiedBy>George</cp:lastModifiedBy>
  <cp:revision>137</cp:revision>
  <dcterms:created xsi:type="dcterms:W3CDTF">2013-11-23T09:17:25Z</dcterms:created>
  <dcterms:modified xsi:type="dcterms:W3CDTF">2017-09-30T13:18:05Z</dcterms:modified>
</cp:coreProperties>
</file>