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7"/>
  </p:notesMasterIdLst>
  <p:sldIdLst>
    <p:sldId id="267" r:id="rId5"/>
    <p:sldId id="268" r:id="rId6"/>
  </p:sldIdLst>
  <p:sldSz cx="10693400" cy="7561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nna Kaukab" initials="MK" lastIdx="2" clrIdx="0">
    <p:extLst>
      <p:ext uri="{19B8F6BF-5375-455C-9EA6-DF929625EA0E}">
        <p15:presenceInfo xmlns:p15="http://schemas.microsoft.com/office/powerpoint/2012/main" userId="6017c3b3362fb23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E23B"/>
    <a:srgbClr val="BED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1" autoAdjust="0"/>
    <p:restoredTop sz="93686" autoAdjust="0"/>
  </p:normalViewPr>
  <p:slideViewPr>
    <p:cSldViewPr>
      <p:cViewPr varScale="1">
        <p:scale>
          <a:sx n="63" d="100"/>
          <a:sy n="63" d="100"/>
        </p:scale>
        <p:origin x="1356" y="60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DBF04-4E9D-4894-8097-880E388D0839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B14A2-0333-463B-8125-186DA2DE3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005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1B14A2-0333-463B-8125-186DA2DE33F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781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1B14A2-0333-463B-8125-186DA2DE33F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781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1237457"/>
            <a:ext cx="9089390" cy="2632440"/>
          </a:xfrm>
        </p:spPr>
        <p:txBody>
          <a:bodyPr anchor="b"/>
          <a:lstStyle>
            <a:lvl1pPr algn="ctr">
              <a:defRPr sz="661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675" y="3971414"/>
            <a:ext cx="8020050" cy="1825554"/>
          </a:xfrm>
        </p:spPr>
        <p:txBody>
          <a:bodyPr/>
          <a:lstStyle>
            <a:lvl1pPr marL="0" indent="0" algn="ctr">
              <a:buNone/>
              <a:defRPr sz="2646"/>
            </a:lvl1pPr>
            <a:lvl2pPr marL="504063" indent="0" algn="ctr">
              <a:buNone/>
              <a:defRPr sz="2205"/>
            </a:lvl2pPr>
            <a:lvl3pPr marL="1008126" indent="0" algn="ctr">
              <a:buNone/>
              <a:defRPr sz="1985"/>
            </a:lvl3pPr>
            <a:lvl4pPr marL="1512189" indent="0" algn="ctr">
              <a:buNone/>
              <a:defRPr sz="1764"/>
            </a:lvl4pPr>
            <a:lvl5pPr marL="2016252" indent="0" algn="ctr">
              <a:buNone/>
              <a:defRPr sz="1764"/>
            </a:lvl5pPr>
            <a:lvl6pPr marL="2520315" indent="0" algn="ctr">
              <a:buNone/>
              <a:defRPr sz="1764"/>
            </a:lvl6pPr>
            <a:lvl7pPr marL="3024378" indent="0" algn="ctr">
              <a:buNone/>
              <a:defRPr sz="1764"/>
            </a:lvl7pPr>
            <a:lvl8pPr marL="3528441" indent="0" algn="ctr">
              <a:buNone/>
              <a:defRPr sz="1764"/>
            </a:lvl8pPr>
            <a:lvl9pPr marL="4032504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464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86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2465" y="402567"/>
            <a:ext cx="2305764" cy="64078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172" y="402567"/>
            <a:ext cx="6783626" cy="6407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04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30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602" y="1885067"/>
            <a:ext cx="9223058" cy="3145275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602" y="5060097"/>
            <a:ext cx="9223058" cy="1654026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406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23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171" y="2012836"/>
            <a:ext cx="4544695" cy="4797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534" y="2012836"/>
            <a:ext cx="4544695" cy="4797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939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402569"/>
            <a:ext cx="9223058" cy="146149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565" y="1853560"/>
            <a:ext cx="4523809" cy="908401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565" y="2761961"/>
            <a:ext cx="4523809" cy="40624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3534" y="1853560"/>
            <a:ext cx="4546088" cy="908401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3534" y="2761961"/>
            <a:ext cx="4546088" cy="40624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34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8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87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504084"/>
            <a:ext cx="3448900" cy="1764295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6088" y="1088683"/>
            <a:ext cx="5413534" cy="5373398"/>
          </a:xfrm>
        </p:spPr>
        <p:txBody>
          <a:bodyPr/>
          <a:lstStyle>
            <a:lvl1pPr>
              <a:defRPr sz="3528"/>
            </a:lvl1pPr>
            <a:lvl2pPr>
              <a:defRPr sz="3087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564" y="2268379"/>
            <a:ext cx="3448900" cy="4202453"/>
          </a:xfrm>
        </p:spPr>
        <p:txBody>
          <a:bodyPr/>
          <a:lstStyle>
            <a:lvl1pPr marL="0" indent="0">
              <a:buNone/>
              <a:defRPr sz="1764"/>
            </a:lvl1pPr>
            <a:lvl2pPr marL="504063" indent="0">
              <a:buNone/>
              <a:defRPr sz="1544"/>
            </a:lvl2pPr>
            <a:lvl3pPr marL="1008126" indent="0">
              <a:buNone/>
              <a:defRPr sz="1323"/>
            </a:lvl3pPr>
            <a:lvl4pPr marL="1512189" indent="0">
              <a:buNone/>
              <a:defRPr sz="1103"/>
            </a:lvl4pPr>
            <a:lvl5pPr marL="2016252" indent="0">
              <a:buNone/>
              <a:defRPr sz="1103"/>
            </a:lvl5pPr>
            <a:lvl6pPr marL="2520315" indent="0">
              <a:buNone/>
              <a:defRPr sz="1103"/>
            </a:lvl6pPr>
            <a:lvl7pPr marL="3024378" indent="0">
              <a:buNone/>
              <a:defRPr sz="1103"/>
            </a:lvl7pPr>
            <a:lvl8pPr marL="3528441" indent="0">
              <a:buNone/>
              <a:defRPr sz="1103"/>
            </a:lvl8pPr>
            <a:lvl9pPr marL="4032504" indent="0">
              <a:buNone/>
              <a:defRPr sz="11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94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504084"/>
            <a:ext cx="3448900" cy="1764295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6088" y="1088683"/>
            <a:ext cx="5413534" cy="5373398"/>
          </a:xfrm>
        </p:spPr>
        <p:txBody>
          <a:bodyPr anchor="t"/>
          <a:lstStyle>
            <a:lvl1pPr marL="0" indent="0">
              <a:buNone/>
              <a:defRPr sz="3528"/>
            </a:lvl1pPr>
            <a:lvl2pPr marL="504063" indent="0">
              <a:buNone/>
              <a:defRPr sz="3087"/>
            </a:lvl2pPr>
            <a:lvl3pPr marL="1008126" indent="0">
              <a:buNone/>
              <a:defRPr sz="2646"/>
            </a:lvl3pPr>
            <a:lvl4pPr marL="1512189" indent="0">
              <a:buNone/>
              <a:defRPr sz="2205"/>
            </a:lvl4pPr>
            <a:lvl5pPr marL="2016252" indent="0">
              <a:buNone/>
              <a:defRPr sz="2205"/>
            </a:lvl5pPr>
            <a:lvl6pPr marL="2520315" indent="0">
              <a:buNone/>
              <a:defRPr sz="2205"/>
            </a:lvl6pPr>
            <a:lvl7pPr marL="3024378" indent="0">
              <a:buNone/>
              <a:defRPr sz="2205"/>
            </a:lvl7pPr>
            <a:lvl8pPr marL="3528441" indent="0">
              <a:buNone/>
              <a:defRPr sz="2205"/>
            </a:lvl8pPr>
            <a:lvl9pPr marL="4032504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564" y="2268379"/>
            <a:ext cx="3448900" cy="4202453"/>
          </a:xfrm>
        </p:spPr>
        <p:txBody>
          <a:bodyPr/>
          <a:lstStyle>
            <a:lvl1pPr marL="0" indent="0">
              <a:buNone/>
              <a:defRPr sz="1764"/>
            </a:lvl1pPr>
            <a:lvl2pPr marL="504063" indent="0">
              <a:buNone/>
              <a:defRPr sz="1544"/>
            </a:lvl2pPr>
            <a:lvl3pPr marL="1008126" indent="0">
              <a:buNone/>
              <a:defRPr sz="1323"/>
            </a:lvl3pPr>
            <a:lvl4pPr marL="1512189" indent="0">
              <a:buNone/>
              <a:defRPr sz="1103"/>
            </a:lvl4pPr>
            <a:lvl5pPr marL="2016252" indent="0">
              <a:buNone/>
              <a:defRPr sz="1103"/>
            </a:lvl5pPr>
            <a:lvl6pPr marL="2520315" indent="0">
              <a:buNone/>
              <a:defRPr sz="1103"/>
            </a:lvl6pPr>
            <a:lvl7pPr marL="3024378" indent="0">
              <a:buNone/>
              <a:defRPr sz="1103"/>
            </a:lvl7pPr>
            <a:lvl8pPr marL="3528441" indent="0">
              <a:buNone/>
              <a:defRPr sz="1103"/>
            </a:lvl8pPr>
            <a:lvl9pPr marL="4032504" indent="0">
              <a:buNone/>
              <a:defRPr sz="11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648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171" y="402569"/>
            <a:ext cx="9223058" cy="1461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171" y="2012836"/>
            <a:ext cx="9223058" cy="4797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171" y="7008172"/>
            <a:ext cx="240601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3A3C7-89B9-4EF6-B57F-D39F49CA389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2189" y="7008172"/>
            <a:ext cx="3609023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2214" y="7008172"/>
            <a:ext cx="240601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97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8126" rtl="0" eaLnBrk="1" latinLnBrk="0" hangingPunct="1">
        <a:lnSpc>
          <a:spcPct val="90000"/>
        </a:lnSpc>
        <a:spcBef>
          <a:spcPct val="0"/>
        </a:spcBef>
        <a:buNone/>
        <a:defRPr sz="4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32" indent="-252032" algn="l" defTabSz="1008126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6095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158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221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284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2347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6410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0473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4536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../media/image1.jpeg"/><Relationship Id="rId7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1345" y="102782"/>
            <a:ext cx="5976664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2000" b="1" baseline="30000" dirty="0">
                <a:solidFill>
                  <a:schemeClr val="bg1"/>
                </a:solidFill>
                <a:latin typeface="Arial"/>
                <a:cs typeface="Arial"/>
              </a:rPr>
              <a:t>KS4 Mathematics Knowledge Organiser – Percentages – Part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F109E9-A1A9-4B87-8286-59909996F82E}"/>
              </a:ext>
            </a:extLst>
          </p:cNvPr>
          <p:cNvSpPr txBox="1"/>
          <p:nvPr/>
        </p:nvSpPr>
        <p:spPr>
          <a:xfrm>
            <a:off x="1934826" y="60071"/>
            <a:ext cx="7534550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2000" b="1" baseline="30000" dirty="0">
                <a:solidFill>
                  <a:schemeClr val="bg1"/>
                </a:solidFill>
                <a:latin typeface="Arial"/>
                <a:cs typeface="Arial"/>
              </a:rPr>
              <a:t>KS4 Mathematics Knowledge Organiser – Algebra – Part 1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E493E2E-7C6F-4D5C-A593-6ABA6A49E0FF}"/>
              </a:ext>
            </a:extLst>
          </p:cNvPr>
          <p:cNvCxnSpPr>
            <a:cxnSpLocks/>
          </p:cNvCxnSpPr>
          <p:nvPr/>
        </p:nvCxnSpPr>
        <p:spPr>
          <a:xfrm>
            <a:off x="3245975" y="2850208"/>
            <a:ext cx="0" cy="4510541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17D692C-A957-40EE-9735-06D89CD16766}"/>
              </a:ext>
            </a:extLst>
          </p:cNvPr>
          <p:cNvSpPr txBox="1"/>
          <p:nvPr/>
        </p:nvSpPr>
        <p:spPr>
          <a:xfrm>
            <a:off x="3528331" y="438918"/>
            <a:ext cx="72355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defRPr/>
            </a:pPr>
            <a:r>
              <a:rPr lang="en-US" sz="1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 </a:t>
            </a:r>
            <a:r>
              <a:rPr lang="en-US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variable</a:t>
            </a:r>
            <a:r>
              <a:rPr lang="en-US" sz="1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is a letter or symbol that represents an unknown value.</a:t>
            </a:r>
          </a:p>
          <a:p>
            <a:pPr marL="180975" indent="-180975">
              <a:defRPr/>
            </a:pPr>
            <a:r>
              <a:rPr lang="en-GB" sz="1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When variables are used with other numbers, parentheses, or operations, they create an </a:t>
            </a:r>
            <a:r>
              <a:rPr lang="en-GB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algebraic expression</a:t>
            </a:r>
            <a:r>
              <a:rPr lang="en-GB" sz="1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 marL="180975" indent="-180975">
              <a:defRPr/>
            </a:pPr>
            <a:r>
              <a:rPr lang="en-GB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Equation</a:t>
            </a:r>
            <a:r>
              <a:rPr lang="en-GB" sz="1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is algebraic expression with equal sign, which can be solved (value of variable is found).</a:t>
            </a:r>
          </a:p>
          <a:p>
            <a:pPr marL="180975" indent="-180975">
              <a:defRPr/>
            </a:pPr>
            <a:r>
              <a:rPr lang="en-US" sz="1400" dirty="0"/>
              <a:t>A </a:t>
            </a:r>
            <a:r>
              <a:rPr lang="en-US" sz="1400" b="1" dirty="0"/>
              <a:t>coefficient</a:t>
            </a:r>
            <a:r>
              <a:rPr lang="en-US" sz="1400" dirty="0"/>
              <a:t> is the number multiplied by the variable in an algebraic expression.</a:t>
            </a:r>
          </a:p>
          <a:p>
            <a:pPr marL="180975" indent="-180975">
              <a:defRPr/>
            </a:pPr>
            <a:r>
              <a:rPr lang="en-US" sz="1400" dirty="0"/>
              <a:t>A </a:t>
            </a:r>
            <a:r>
              <a:rPr lang="en-US" sz="1400" b="1" dirty="0"/>
              <a:t>term</a:t>
            </a:r>
            <a:r>
              <a:rPr lang="en-US" sz="1400" dirty="0"/>
              <a:t> is the name given to a number, a variable, or a number and a variable combined by multiplication or division, including + or – symbol in front of it.</a:t>
            </a:r>
          </a:p>
          <a:p>
            <a:pPr marL="180975" indent="-180975">
              <a:defRPr/>
            </a:pPr>
            <a:r>
              <a:rPr lang="en-US" sz="1400" dirty="0"/>
              <a:t>A </a:t>
            </a:r>
            <a:r>
              <a:rPr lang="en-US" sz="1400" b="1" dirty="0"/>
              <a:t>constant</a:t>
            </a:r>
            <a:r>
              <a:rPr lang="en-US" sz="1400" dirty="0"/>
              <a:t> is a number that cannot change its value.</a:t>
            </a:r>
          </a:p>
          <a:p>
            <a:pPr marL="180975" indent="-180975">
              <a:defRPr/>
            </a:pPr>
            <a:r>
              <a:rPr lang="en-US" sz="1400" b="1" dirty="0"/>
              <a:t>Identity</a:t>
            </a:r>
            <a:r>
              <a:rPr lang="en-US" sz="1400" dirty="0"/>
              <a:t> is an equation that is true no matter what values are chosen. (symbol </a:t>
            </a:r>
            <a:r>
              <a:rPr lang="en-US" sz="1400" dirty="0">
                <a:sym typeface="Symbol" panose="05050102010706020507" pitchFamily="18" charset="2"/>
              </a:rPr>
              <a:t>)</a:t>
            </a:r>
            <a:endParaRPr lang="en-US" sz="1400" dirty="0"/>
          </a:p>
          <a:p>
            <a:pPr marL="180975" indent="-180975">
              <a:defRPr/>
            </a:pPr>
            <a:r>
              <a:rPr lang="en-GB" sz="1400" dirty="0"/>
              <a:t>A </a:t>
            </a:r>
            <a:r>
              <a:rPr lang="en-GB" sz="1400" b="1" dirty="0"/>
              <a:t>formula</a:t>
            </a:r>
            <a:r>
              <a:rPr lang="en-GB" sz="1400" dirty="0"/>
              <a:t> is an equation linking sets of physical variables.</a:t>
            </a:r>
          </a:p>
        </p:txBody>
      </p:sp>
      <p:pic>
        <p:nvPicPr>
          <p:cNvPr id="54" name="Picture 53" descr="A close up of a device&#10;&#10;Description automatically generated">
            <a:extLst>
              <a:ext uri="{FF2B5EF4-FFF2-40B4-BE49-F238E27FC236}">
                <a16:creationId xmlns:a16="http://schemas.microsoft.com/office/drawing/2014/main" id="{4B9B22F5-D2E4-425A-BB2D-8899F5023D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" y="414618"/>
            <a:ext cx="670039" cy="502529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D33BC68-2106-468A-9009-DF2D9502F8E0}"/>
              </a:ext>
            </a:extLst>
          </p:cNvPr>
          <p:cNvCxnSpPr/>
          <p:nvPr/>
        </p:nvCxnSpPr>
        <p:spPr>
          <a:xfrm>
            <a:off x="9609" y="2825726"/>
            <a:ext cx="1069340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88A5BEA-466C-41D1-B4E7-217A7A37C689}"/>
              </a:ext>
            </a:extLst>
          </p:cNvPr>
          <p:cNvCxnSpPr>
            <a:cxnSpLocks/>
          </p:cNvCxnSpPr>
          <p:nvPr/>
        </p:nvCxnSpPr>
        <p:spPr>
          <a:xfrm>
            <a:off x="6814549" y="2837219"/>
            <a:ext cx="1" cy="4473731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Content Placeholder 3">
            <a:extLst>
              <a:ext uri="{FF2B5EF4-FFF2-40B4-BE49-F238E27FC236}">
                <a16:creationId xmlns:a16="http://schemas.microsoft.com/office/drawing/2014/main" id="{AAAF98B7-DFA2-4105-8A61-1AFB937C62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196" y="475966"/>
            <a:ext cx="2683475" cy="20164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4C585A2-D725-4186-A08E-4A523AE1D514}"/>
                  </a:ext>
                </a:extLst>
              </p:cNvPr>
              <p:cNvSpPr/>
              <p:nvPr/>
            </p:nvSpPr>
            <p:spPr>
              <a:xfrm>
                <a:off x="-29697" y="2851283"/>
                <a:ext cx="3275672" cy="39710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GB" sz="14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SIMPLIFYING EXPRESSIONS</a:t>
                </a:r>
              </a:p>
              <a:p>
                <a:r>
                  <a:rPr lang="en-GB" sz="1400" dirty="0"/>
                  <a:t>Multiplication of a number and variable is written without multiplication symbol, numbers first, letters in alphabetical order:</a:t>
                </a:r>
              </a:p>
              <a:p>
                <a:pPr indent="84138">
                  <a:spcAft>
                    <a:spcPts val="600"/>
                  </a:spcAft>
                </a:pPr>
                <a:r>
                  <a:rPr lang="en-US" sz="1400" i="1" dirty="0">
                    <a:cs typeface="Times New Roman" panose="02020603050405020304" pitchFamily="18" charset="0"/>
                  </a:rPr>
                  <a:t>Example: 	</a:t>
                </a:r>
                <a:r>
                  <a:rPr lang="en-US" sz="1600" i="1" dirty="0">
                    <a:cs typeface="Times New Roman" panose="02020603050405020304" pitchFamily="18" charset="0"/>
                  </a:rPr>
                  <a:t> 3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 </a:t>
                </a:r>
                <a:r>
                  <a:rPr lang="en-US" sz="16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x = </a:t>
                </a:r>
                <a:r>
                  <a:rPr lang="en-US" sz="16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3x</a:t>
                </a:r>
                <a:r>
                  <a:rPr lang="en-US" sz="16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</a:p>
              <a:p>
                <a:pPr indent="84138">
                  <a:spcAft>
                    <a:spcPts val="600"/>
                  </a:spcAft>
                </a:pPr>
                <a:r>
                  <a:rPr lang="en-US" sz="16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	</a:t>
                </a:r>
                <a:r>
                  <a:rPr lang="en-US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1600" i="1" dirty="0">
                    <a:cs typeface="Times New Roman" panose="02020603050405020304" pitchFamily="18" charset="0"/>
                  </a:rPr>
                  <a:t>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 </a:t>
                </a:r>
                <a:r>
                  <a:rPr lang="en-US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 </a:t>
                </a:r>
                <a:r>
                  <a:rPr lang="en-US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= </a:t>
                </a:r>
                <a:r>
                  <a:rPr lang="en-US" sz="1600" i="1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6xy</a:t>
                </a:r>
                <a:r>
                  <a:rPr lang="en-GB" sz="1600" dirty="0"/>
                  <a:t> </a:t>
                </a:r>
                <a:endParaRPr lang="en-GB" sz="1400" dirty="0"/>
              </a:p>
              <a:p>
                <a:r>
                  <a:rPr lang="en-GB" sz="1400" dirty="0"/>
                  <a:t>Division is written as a fraction:</a:t>
                </a:r>
              </a:p>
              <a:p>
                <a:pPr indent="84138">
                  <a:spcAft>
                    <a:spcPts val="600"/>
                  </a:spcAft>
                </a:pPr>
                <a:r>
                  <a:rPr lang="en-US" sz="1400" i="1" dirty="0">
                    <a:cs typeface="Times New Roman" panose="02020603050405020304" pitchFamily="18" charset="0"/>
                  </a:rPr>
                  <a:t>Example: 	</a:t>
                </a:r>
                <a:r>
                  <a:rPr lang="en-US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 </a:t>
                </a:r>
                <a:r>
                  <a:rPr lang="en-US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1400" dirty="0"/>
              </a:p>
              <a:p>
                <a:pPr>
                  <a:spcAft>
                    <a:spcPts val="300"/>
                  </a:spcAft>
                </a:pPr>
                <a:r>
                  <a:rPr lang="en-GB" sz="1400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Multiplying and dividing variables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sz="1400" i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  Example: 	</a:t>
                </a:r>
                <a:r>
                  <a:rPr lang="en-GB" sz="16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 </a:t>
                </a:r>
                <a:r>
                  <a:rPr lang="en-US" sz="16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x</a:t>
                </a:r>
                <a:r>
                  <a:rPr lang="en-US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 </a:t>
                </a:r>
                <a:r>
                  <a:rPr lang="en-US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= </a:t>
                </a:r>
                <a:r>
                  <a:rPr lang="en-US" sz="1600" i="1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600" i="1" baseline="30000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GB" sz="1600" i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 </a:t>
                </a:r>
              </a:p>
              <a:p>
                <a:r>
                  <a:rPr lang="en-GB" sz="1600" i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		</a:t>
                </a:r>
                <a:r>
                  <a:rPr lang="en-GB" sz="16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GB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</a:t>
                </a:r>
                <a:r>
                  <a:rPr lang="en-GB" sz="16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x </a:t>
                </a:r>
                <a:r>
                  <a:rPr lang="en-GB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</a:t>
                </a:r>
                <a:r>
                  <a:rPr lang="en-GB" sz="16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y </a:t>
                </a:r>
                <a:r>
                  <a:rPr lang="en-GB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</a:t>
                </a:r>
                <a:r>
                  <a:rPr lang="en-GB" sz="16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3 = 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sz="16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                 </a:t>
                </a:r>
                <a:r>
                  <a:rPr lang="en-GB" sz="16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GB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</a:t>
                </a:r>
                <a:r>
                  <a:rPr lang="en-GB" sz="16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3 </a:t>
                </a:r>
                <a:r>
                  <a:rPr lang="en-GB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</a:t>
                </a:r>
                <a:r>
                  <a:rPr lang="en-GB" sz="16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x </a:t>
                </a:r>
                <a:r>
                  <a:rPr lang="en-GB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</a:t>
                </a:r>
                <a:r>
                  <a:rPr lang="en-GB" sz="16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y =  </a:t>
                </a:r>
                <a:r>
                  <a:rPr lang="en-GB" sz="1600" i="1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6xy</a:t>
                </a:r>
              </a:p>
              <a:p>
                <a:r>
                  <a:rPr lang="en-GB" sz="1600" i="1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	</a:t>
                </a:r>
                <a:r>
                  <a:rPr lang="en-GB" sz="16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6x </a:t>
                </a:r>
                <a:r>
                  <a:rPr lang="en-GB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</a:t>
                </a:r>
                <a:r>
                  <a:rPr lang="en-GB" sz="16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2 = </a:t>
                </a:r>
                <a:r>
                  <a:rPr lang="en-GB" sz="1600" i="1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3x</a:t>
                </a:r>
                <a:endParaRPr lang="en-GB" sz="1600" i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600"/>
                  </a:spcAft>
                </a:pPr>
                <a:endParaRPr lang="en-GB" sz="1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4C585A2-D725-4186-A08E-4A523AE1D5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697" y="2851283"/>
                <a:ext cx="3275672" cy="3971087"/>
              </a:xfrm>
              <a:prstGeom prst="rect">
                <a:avLst/>
              </a:prstGeom>
              <a:blipFill>
                <a:blip r:embed="rId5"/>
                <a:stretch>
                  <a:fillRect l="-559" t="-307" r="-3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85583751-A308-4A52-8E76-F0BF602F798F}"/>
              </a:ext>
            </a:extLst>
          </p:cNvPr>
          <p:cNvSpPr/>
          <p:nvPr/>
        </p:nvSpPr>
        <p:spPr>
          <a:xfrm>
            <a:off x="3232358" y="2837219"/>
            <a:ext cx="3510765" cy="4114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COLLECTING LIKE TERMS</a:t>
            </a:r>
          </a:p>
          <a:p>
            <a:pPr>
              <a:spcAft>
                <a:spcPts val="600"/>
              </a:spcAft>
            </a:pPr>
            <a:r>
              <a:rPr lang="en-GB" sz="1400" dirty="0"/>
              <a:t>‘Like terms’ are terms </a:t>
            </a:r>
            <a:r>
              <a:rPr lang="en-GB" sz="1400" u="sng" dirty="0"/>
              <a:t>whose </a:t>
            </a:r>
            <a:r>
              <a:rPr lang="en-GB" sz="1400" b="1" u="sng" dirty="0"/>
              <a:t>variables</a:t>
            </a:r>
            <a:r>
              <a:rPr lang="en-GB" sz="1400" u="sng" dirty="0"/>
              <a:t> (and their powers) </a:t>
            </a:r>
            <a:r>
              <a:rPr lang="en-GB" sz="1400" dirty="0"/>
              <a:t>are the same, the </a:t>
            </a:r>
            <a:r>
              <a:rPr lang="en-GB" sz="1400" b="1" dirty="0"/>
              <a:t>coefficients</a:t>
            </a:r>
            <a:r>
              <a:rPr lang="en-GB" sz="1400" dirty="0"/>
              <a:t> can be different.</a:t>
            </a:r>
          </a:p>
          <a:p>
            <a:endParaRPr lang="en-GB" sz="1400" i="1" dirty="0">
              <a:cs typeface="Times New Roman" panose="02020603050405020304" pitchFamily="18" charset="0"/>
            </a:endParaRPr>
          </a:p>
          <a:p>
            <a:endParaRPr lang="en-GB" sz="1400" i="1" dirty="0">
              <a:cs typeface="Times New Roman" panose="02020603050405020304" pitchFamily="18" charset="0"/>
            </a:endParaRPr>
          </a:p>
          <a:p>
            <a:endParaRPr lang="en-GB" sz="1400" i="1" dirty="0">
              <a:cs typeface="Times New Roman" panose="02020603050405020304" pitchFamily="18" charset="0"/>
            </a:endParaRPr>
          </a:p>
          <a:p>
            <a:endParaRPr lang="en-GB" sz="1400" i="1" dirty="0">
              <a:cs typeface="Times New Roman" panose="02020603050405020304" pitchFamily="18" charset="0"/>
            </a:endParaRPr>
          </a:p>
          <a:p>
            <a:endParaRPr lang="en-GB" sz="1400" i="1" dirty="0">
              <a:cs typeface="Times New Roman" panose="02020603050405020304" pitchFamily="18" charset="0"/>
            </a:endParaRPr>
          </a:p>
          <a:p>
            <a:endParaRPr lang="en-GB" sz="1400" i="1" dirty="0">
              <a:cs typeface="Times New Roman" panose="02020603050405020304" pitchFamily="18" charset="0"/>
            </a:endParaRPr>
          </a:p>
          <a:p>
            <a:endParaRPr lang="en-GB" sz="1400" i="1" dirty="0">
              <a:cs typeface="Times New Roman" panose="02020603050405020304" pitchFamily="18" charset="0"/>
            </a:endParaRPr>
          </a:p>
          <a:p>
            <a:endParaRPr lang="en-GB" sz="1400" i="1" dirty="0">
              <a:cs typeface="Times New Roman" panose="02020603050405020304" pitchFamily="18" charset="0"/>
            </a:endParaRPr>
          </a:p>
          <a:p>
            <a:endParaRPr lang="en-GB" sz="1400" i="1" dirty="0">
              <a:cs typeface="Times New Roman" panose="02020603050405020304" pitchFamily="18" charset="0"/>
            </a:endParaRPr>
          </a:p>
          <a:p>
            <a:r>
              <a:rPr lang="en-GB" sz="1400" i="1" dirty="0">
                <a:cs typeface="Times New Roman" panose="02020603050405020304" pitchFamily="18" charset="0"/>
              </a:rPr>
              <a:t>Example:  </a:t>
            </a:r>
          </a:p>
          <a:p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x + x + 2x 			</a:t>
            </a:r>
            <a:r>
              <a:rPr lang="en-GB" sz="140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4x</a:t>
            </a:r>
          </a:p>
          <a:p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1400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+ 4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+ 3x </a:t>
            </a:r>
            <a:r>
              <a:rPr lang="en-GB" sz="1400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- 5 		</a:t>
            </a:r>
            <a:r>
              <a:rPr lang="en-GB" sz="140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4x -1</a:t>
            </a:r>
          </a:p>
          <a:p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1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+ 3y </a:t>
            </a:r>
            <a:r>
              <a:rPr lang="en-GB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+ 2x </a:t>
            </a:r>
            <a:r>
              <a:rPr lang="en-GB" sz="1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- 2y </a:t>
            </a:r>
            <a:r>
              <a:rPr lang="en-GB" sz="1400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+ 3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GB" sz="140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3x + y + 3</a:t>
            </a:r>
          </a:p>
          <a:p>
            <a:r>
              <a:rPr lang="en-GB" sz="1400" i="1" baseline="30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9x² </a:t>
            </a:r>
            <a:r>
              <a:rPr lang="en-GB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− 2x </a:t>
            </a:r>
            <a:r>
              <a:rPr lang="en-GB" sz="1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− 5x² </a:t>
            </a:r>
            <a:r>
              <a:rPr lang="en-GB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- 5x 	</a:t>
            </a:r>
            <a:r>
              <a:rPr lang="en-GB" sz="140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4x</a:t>
            </a:r>
            <a:r>
              <a:rPr lang="en-GB" sz="1400" i="1" baseline="30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140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7x</a:t>
            </a:r>
            <a:r>
              <a:rPr lang="en-GB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400" i="1" baseline="30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9A65A7F-81BF-463C-93C2-BAD1B2154FFD}"/>
                  </a:ext>
                </a:extLst>
              </p:cNvPr>
              <p:cNvSpPr/>
              <p:nvPr/>
            </p:nvSpPr>
            <p:spPr>
              <a:xfrm>
                <a:off x="6814548" y="2825726"/>
                <a:ext cx="3904860" cy="41062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GB" sz="14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WRITING EXPRESSIONS AND EQUATIONS</a:t>
                </a:r>
              </a:p>
              <a:p>
                <a:pPr>
                  <a:spcAft>
                    <a:spcPts val="600"/>
                  </a:spcAft>
                  <a:defRPr/>
                </a:pPr>
                <a:r>
                  <a:rPr lang="en-US" sz="1400" dirty="0"/>
                  <a:t>The word phrases can be translated into algebraic expressions or equations with variables.</a:t>
                </a:r>
              </a:p>
              <a:p>
                <a:r>
                  <a:rPr lang="en-GB" sz="1200" i="1" dirty="0"/>
                  <a:t>Examples: 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200" i="1" dirty="0"/>
                  <a:t>Eight less than the </a:t>
                </a:r>
                <a:r>
                  <a:rPr lang="en-US" sz="1200" b="1" i="1" dirty="0"/>
                  <a:t>quotient</a:t>
                </a:r>
                <a:r>
                  <a:rPr lang="en-US" sz="1200" i="1" dirty="0"/>
                  <a:t> of a number and two </a:t>
                </a:r>
              </a:p>
              <a:p>
                <a:r>
                  <a:rPr lang="en-US" sz="1200" i="1" dirty="0">
                    <a:solidFill>
                      <a:schemeClr val="bg1">
                        <a:lumMod val="50000"/>
                      </a:schemeClr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12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2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endParaRPr lang="en-GB" sz="1200" b="0" i="1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200" i="1" dirty="0"/>
                  <a:t>Nine times the </a:t>
                </a:r>
                <a:r>
                  <a:rPr lang="en-US" sz="1200" b="1" i="1" dirty="0"/>
                  <a:t>sum</a:t>
                </a:r>
                <a:r>
                  <a:rPr lang="en-US" sz="1200" i="1" dirty="0"/>
                  <a:t>  of a number and fifteen </a:t>
                </a:r>
              </a:p>
              <a:p>
                <a:r>
                  <a:rPr lang="en-US" sz="1200" i="1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9(n + 15)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200" i="1" dirty="0"/>
                  <a:t>The sum of  </a:t>
                </a:r>
                <a:r>
                  <a:rPr lang="en-US" sz="1200" b="1" i="1" dirty="0"/>
                  <a:t>twice</a:t>
                </a:r>
                <a:r>
                  <a:rPr lang="en-US" sz="1200" i="1" dirty="0"/>
                  <a:t> a number and seven 	</a:t>
                </a:r>
              </a:p>
              <a:p>
                <a:r>
                  <a:rPr lang="en-US" sz="1200" i="1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2x + 7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200" i="1" dirty="0"/>
                  <a:t>One plus the </a:t>
                </a:r>
                <a:r>
                  <a:rPr lang="en-US" sz="1200" b="1" i="1" dirty="0"/>
                  <a:t>product</a:t>
                </a:r>
                <a:r>
                  <a:rPr lang="en-US" sz="1200" i="1" dirty="0"/>
                  <a:t> of a number and five 	</a:t>
                </a:r>
              </a:p>
              <a:p>
                <a:r>
                  <a:rPr lang="en-US" sz="1200" i="1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1 + 5x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200" i="1" dirty="0"/>
                  <a:t>A number </a:t>
                </a:r>
                <a:r>
                  <a:rPr lang="en-US" sz="1200" b="1" i="1" dirty="0"/>
                  <a:t>less than </a:t>
                </a:r>
                <a:r>
                  <a:rPr lang="en-US" sz="1200" i="1" dirty="0"/>
                  <a:t>twenty-five 		</a:t>
                </a:r>
              </a:p>
              <a:p>
                <a:r>
                  <a:rPr lang="en-US" sz="1200" i="1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25 - x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1200" i="1" dirty="0"/>
                  <a:t>I think of a number (</a:t>
                </a:r>
                <a:r>
                  <a:rPr lang="en-GB" sz="1200" i="1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1200" i="1" dirty="0"/>
                  <a:t>). When I multiply the number by two (</a:t>
                </a:r>
                <a:r>
                  <a:rPr lang="en-GB" sz="1200" i="1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2x</a:t>
                </a:r>
                <a:r>
                  <a:rPr lang="en-GB" sz="1200" i="1" dirty="0"/>
                  <a:t>) and add 3 (</a:t>
                </a:r>
                <a:r>
                  <a:rPr lang="en-GB" sz="1200" i="1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2x + 3</a:t>
                </a:r>
                <a:r>
                  <a:rPr lang="en-GB" sz="1200" i="1" dirty="0"/>
                  <a:t>), the answer is 11 </a:t>
                </a:r>
              </a:p>
              <a:p>
                <a:r>
                  <a:rPr lang="en-GB" sz="1200" i="1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2x + 3 = 11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1200" i="1" dirty="0"/>
                  <a:t>I think of a number (</a:t>
                </a:r>
                <a:r>
                  <a:rPr lang="en-GB" sz="1200" i="1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1200" i="1" dirty="0"/>
                  <a:t>). When I add 3 (</a:t>
                </a:r>
                <a:r>
                  <a:rPr lang="en-GB" sz="1200" i="1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x+3</a:t>
                </a:r>
                <a:r>
                  <a:rPr lang="en-GB" sz="1200" i="1" dirty="0"/>
                  <a:t>) and multiply the result by 2 (</a:t>
                </a:r>
                <a:r>
                  <a:rPr lang="en-GB" sz="1200" i="1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2(x + 3)</a:t>
                </a:r>
                <a:r>
                  <a:rPr lang="en-GB" sz="1200" i="1" dirty="0"/>
                  <a:t>), the answers is 11 </a:t>
                </a:r>
              </a:p>
              <a:p>
                <a:r>
                  <a:rPr lang="en-GB" sz="1200" i="1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2(x+3) = 11</a:t>
                </a: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9A65A7F-81BF-463C-93C2-BAD1B2154F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4548" y="2825726"/>
                <a:ext cx="3904860" cy="4106289"/>
              </a:xfrm>
              <a:prstGeom prst="rect">
                <a:avLst/>
              </a:prstGeom>
              <a:blipFill>
                <a:blip r:embed="rId6"/>
                <a:stretch>
                  <a:fillRect l="-469" t="-2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AB3B7A84-8AD2-4891-8356-4E03543C1083}"/>
              </a:ext>
            </a:extLst>
          </p:cNvPr>
          <p:cNvSpPr/>
          <p:nvPr/>
        </p:nvSpPr>
        <p:spPr>
          <a:xfrm>
            <a:off x="0" y="7360749"/>
            <a:ext cx="10693400" cy="200513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6A96033-E400-443E-BA43-AE7F44A65574}"/>
              </a:ext>
            </a:extLst>
          </p:cNvPr>
          <p:cNvSpPr/>
          <p:nvPr/>
        </p:nvSpPr>
        <p:spPr>
          <a:xfrm>
            <a:off x="0" y="0"/>
            <a:ext cx="10693400" cy="38385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3BA559-028A-40FB-BE76-6C587A30D56B}"/>
              </a:ext>
            </a:extLst>
          </p:cNvPr>
          <p:cNvSpPr txBox="1"/>
          <p:nvPr/>
        </p:nvSpPr>
        <p:spPr>
          <a:xfrm>
            <a:off x="2340867" y="82542"/>
            <a:ext cx="5976664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2000" b="1" baseline="30000" dirty="0">
                <a:solidFill>
                  <a:schemeClr val="bg1"/>
                </a:solidFill>
                <a:latin typeface="Arial"/>
                <a:cs typeface="Arial"/>
              </a:rPr>
              <a:t>Year 7 Mathematics Knowledge Organiser – Basic Algebra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B00BC10-425E-4466-B5E1-47A138EC31A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57810" y="3711617"/>
            <a:ext cx="2501713" cy="205385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94FBB32-513C-4EDF-98AA-A06EBC3898A5}"/>
              </a:ext>
            </a:extLst>
          </p:cNvPr>
          <p:cNvSpPr/>
          <p:nvPr/>
        </p:nvSpPr>
        <p:spPr>
          <a:xfrm>
            <a:off x="3215362" y="7024134"/>
            <a:ext cx="28362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5725" indent="-85725"/>
            <a:r>
              <a:rPr lang="en-GB" sz="1400" i="1" dirty="0">
                <a:solidFill>
                  <a:schemeClr val="accent5">
                    <a:lumMod val="50000"/>
                  </a:schemeClr>
                </a:solidFill>
              </a:rPr>
              <a:t>Task1: Simplify </a:t>
            </a:r>
            <a:r>
              <a:rPr lang="en-GB" sz="1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GB" sz="1400" i="1" baseline="30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1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GB" sz="1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GB" sz="1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+ 3x</a:t>
            </a:r>
            <a:r>
              <a:rPr lang="en-GB" sz="1400" i="1" baseline="30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1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GB" sz="14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GB" sz="1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B7E6B8-AD88-41C1-BA42-8AFAFDED4ADC}"/>
              </a:ext>
            </a:extLst>
          </p:cNvPr>
          <p:cNvSpPr/>
          <p:nvPr/>
        </p:nvSpPr>
        <p:spPr>
          <a:xfrm>
            <a:off x="6777849" y="6869361"/>
            <a:ext cx="39415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-85725"/>
            <a:r>
              <a:rPr lang="en-GB" sz="1400" i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Task2: Write an equation: I think of a number. When I add 7 and divide the result by 2, the answers is 5.</a:t>
            </a:r>
          </a:p>
        </p:txBody>
      </p:sp>
    </p:spTree>
    <p:extLst>
      <p:ext uri="{BB962C8B-B14F-4D97-AF65-F5344CB8AC3E}">
        <p14:creationId xmlns:p14="http://schemas.microsoft.com/office/powerpoint/2010/main" val="253655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Box 74">
            <a:extLst>
              <a:ext uri="{FF2B5EF4-FFF2-40B4-BE49-F238E27FC236}">
                <a16:creationId xmlns:a16="http://schemas.microsoft.com/office/drawing/2014/main" id="{8909E3D8-667E-4955-AC72-6DC2D15D2A6A}"/>
              </a:ext>
            </a:extLst>
          </p:cNvPr>
          <p:cNvSpPr txBox="1"/>
          <p:nvPr/>
        </p:nvSpPr>
        <p:spPr>
          <a:xfrm>
            <a:off x="3633951" y="4488826"/>
            <a:ext cx="3537544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b="1" dirty="0"/>
              <a:t>FACTORISING 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1400" dirty="0"/>
              <a:t>Find the HCF of the terms in the brackets (highest number and the highest power of the variable)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1400" dirty="0"/>
              <a:t>Put the HCF in front of the brackets</a:t>
            </a:r>
          </a:p>
          <a:p>
            <a:pPr marL="180975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Check your answers by expanding brackets</a:t>
            </a:r>
          </a:p>
          <a:p>
            <a:pPr>
              <a:spcAft>
                <a:spcPts val="600"/>
              </a:spcAft>
            </a:pPr>
            <a:r>
              <a:rPr lang="en-GB" sz="1400" i="1" dirty="0"/>
              <a:t>Examples: Factorise</a:t>
            </a:r>
          </a:p>
          <a:p>
            <a:pPr>
              <a:spcAft>
                <a:spcPts val="600"/>
              </a:spcAft>
            </a:pPr>
            <a:r>
              <a:rPr lang="en-US" sz="1400" i="1" dirty="0">
                <a:ln w="9000" cmpd="sng">
                  <a:noFill/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	4x + 12 =	</a:t>
            </a:r>
            <a:r>
              <a:rPr lang="en-US" sz="1400" i="1" dirty="0">
                <a:ln w="9000" cmpd="sng">
                  <a:noFill/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4(x + 3)</a:t>
            </a:r>
          </a:p>
          <a:p>
            <a:pPr>
              <a:spcAft>
                <a:spcPts val="600"/>
              </a:spcAft>
            </a:pPr>
            <a:r>
              <a:rPr lang="en-GB" alt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7x</a:t>
            </a:r>
            <a:r>
              <a:rPr lang="en-GB" altLang="en-US" sz="1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GB" alt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+ 3x = 	</a:t>
            </a:r>
            <a:r>
              <a:rPr lang="en-GB" altLang="en-US" sz="140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x(7x + 3)</a:t>
            </a:r>
          </a:p>
          <a:p>
            <a:pPr>
              <a:spcAft>
                <a:spcPts val="600"/>
              </a:spcAft>
            </a:pPr>
            <a:r>
              <a:rPr lang="en-US" sz="1400" i="1" dirty="0">
                <a:ln w="9000" cmpd="sng">
                  <a:noFill/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	8x</a:t>
            </a:r>
            <a:r>
              <a:rPr lang="en-US" sz="1400" i="1" baseline="30000" dirty="0">
                <a:ln w="9000" cmpd="sng">
                  <a:noFill/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400" i="1" dirty="0">
                <a:ln w="9000" cmpd="sng">
                  <a:noFill/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+ 16x =	</a:t>
            </a:r>
            <a:r>
              <a:rPr lang="en-US" sz="1400" i="1" dirty="0">
                <a:ln w="9000" cmpd="sng">
                  <a:noFill/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8x(x + 2)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1E9C05-8B01-4441-90E4-08958D0F907A}"/>
              </a:ext>
            </a:extLst>
          </p:cNvPr>
          <p:cNvSpPr txBox="1"/>
          <p:nvPr/>
        </p:nvSpPr>
        <p:spPr>
          <a:xfrm>
            <a:off x="3629901" y="1564949"/>
            <a:ext cx="341209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b="1" dirty="0"/>
              <a:t>EXPANDING SINGLE BRACKETS</a:t>
            </a:r>
          </a:p>
          <a:p>
            <a:pPr marL="180975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Multiply everything in the brackets by a number or variable in front of the bracket</a:t>
            </a:r>
          </a:p>
          <a:p>
            <a:r>
              <a:rPr lang="en-GB" sz="1400" i="1" dirty="0"/>
              <a:t>Examples: Expand</a:t>
            </a:r>
          </a:p>
          <a:p>
            <a:endParaRPr lang="en-GB" sz="1400" dirty="0"/>
          </a:p>
          <a:p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4(a + 6) = </a:t>
            </a:r>
            <a:r>
              <a:rPr lang="en-GB" sz="140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4a + 24</a:t>
            </a:r>
          </a:p>
          <a:p>
            <a:endParaRPr lang="en-GB" sz="1400" dirty="0"/>
          </a:p>
          <a:p>
            <a:r>
              <a:rPr lang="en-GB" sz="1400" dirty="0"/>
              <a:t>	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-2(b – 4) = </a:t>
            </a:r>
            <a:r>
              <a:rPr lang="en-GB" sz="140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-2b </a:t>
            </a:r>
            <a:r>
              <a:rPr lang="en-GB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sz="140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</a:p>
          <a:p>
            <a:endParaRPr lang="en-GB" sz="1400" dirty="0"/>
          </a:p>
          <a:p>
            <a:r>
              <a:rPr lang="en-GB" sz="1400" dirty="0"/>
              <a:t>	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c(2c – 5) = </a:t>
            </a:r>
            <a:r>
              <a:rPr lang="en-GB" sz="140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2c</a:t>
            </a:r>
            <a:r>
              <a:rPr lang="en-GB" sz="1400" i="1" baseline="30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140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5c</a:t>
            </a:r>
          </a:p>
          <a:p>
            <a:endParaRPr lang="en-GB" sz="1400" dirty="0"/>
          </a:p>
          <a:p>
            <a:r>
              <a:rPr lang="en-GB" sz="1400" dirty="0"/>
              <a:t>	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2d(3d – e) = </a:t>
            </a:r>
            <a:r>
              <a:rPr lang="en-GB" sz="140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6d</a:t>
            </a:r>
            <a:r>
              <a:rPr lang="en-GB" sz="1400" i="1" baseline="30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140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1345" y="102782"/>
            <a:ext cx="5976664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2000" b="1" baseline="30000" dirty="0">
                <a:solidFill>
                  <a:schemeClr val="bg1"/>
                </a:solidFill>
                <a:latin typeface="Arial"/>
                <a:cs typeface="Arial"/>
              </a:rPr>
              <a:t>KS4 Mathematics Knowledge Organiser – Percentages – Part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F109E9-A1A9-4B87-8286-59909996F82E}"/>
              </a:ext>
            </a:extLst>
          </p:cNvPr>
          <p:cNvSpPr txBox="1"/>
          <p:nvPr/>
        </p:nvSpPr>
        <p:spPr>
          <a:xfrm>
            <a:off x="1934826" y="60071"/>
            <a:ext cx="7534550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2000" b="1" baseline="30000" dirty="0">
                <a:solidFill>
                  <a:schemeClr val="bg1"/>
                </a:solidFill>
                <a:latin typeface="Arial"/>
                <a:cs typeface="Arial"/>
              </a:rPr>
              <a:t>KS4 Mathematics Knowledge Organiser – Algebra – Expanding and factorising– Part 1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E493E2E-7C6F-4D5C-A593-6ABA6A49E0FF}"/>
              </a:ext>
            </a:extLst>
          </p:cNvPr>
          <p:cNvCxnSpPr>
            <a:cxnSpLocks/>
          </p:cNvCxnSpPr>
          <p:nvPr/>
        </p:nvCxnSpPr>
        <p:spPr>
          <a:xfrm>
            <a:off x="3589426" y="1535341"/>
            <a:ext cx="1" cy="5393865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17D692C-A957-40EE-9735-06D89CD16766}"/>
              </a:ext>
            </a:extLst>
          </p:cNvPr>
          <p:cNvSpPr txBox="1"/>
          <p:nvPr/>
        </p:nvSpPr>
        <p:spPr>
          <a:xfrm>
            <a:off x="679647" y="383856"/>
            <a:ext cx="100041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Expanding brackets </a:t>
            </a:r>
            <a:r>
              <a:rPr lang="en-GB" sz="1400" dirty="0"/>
              <a:t>means to remove the brackets.</a:t>
            </a:r>
          </a:p>
          <a:p>
            <a:r>
              <a:rPr lang="en-GB" sz="1400" b="1" dirty="0"/>
              <a:t>Factorising</a:t>
            </a:r>
            <a:r>
              <a:rPr lang="en-GB" sz="1400" dirty="0"/>
              <a:t> means putting brackets back into expressions.</a:t>
            </a:r>
          </a:p>
          <a:p>
            <a:r>
              <a:rPr lang="en-GB" altLang="en-US" sz="1400" b="1" dirty="0"/>
              <a:t>Factors</a:t>
            </a:r>
            <a:r>
              <a:rPr lang="en-GB" altLang="en-US" sz="1400" dirty="0"/>
              <a:t> of a number are the numbers that divide the original number without remainder.</a:t>
            </a:r>
          </a:p>
          <a:p>
            <a:r>
              <a:rPr lang="en-GB" altLang="en-US" sz="1400" dirty="0"/>
              <a:t>Writing a number as a product of factors is called a </a:t>
            </a:r>
            <a:r>
              <a:rPr lang="en-GB" altLang="en-US" sz="1400" b="1" dirty="0"/>
              <a:t>factorisation</a:t>
            </a:r>
            <a:r>
              <a:rPr lang="en-GB" altLang="en-US" sz="1400" dirty="0"/>
              <a:t> of the number.</a:t>
            </a:r>
          </a:p>
          <a:p>
            <a:r>
              <a:rPr lang="en-GB" altLang="en-US" sz="1400" dirty="0"/>
              <a:t>The </a:t>
            </a:r>
            <a:r>
              <a:rPr lang="en-GB" altLang="en-US" sz="1400" b="1" dirty="0"/>
              <a:t>Highest Common Factor (HCF) </a:t>
            </a:r>
            <a:r>
              <a:rPr lang="en-GB" altLang="en-US" sz="1400" dirty="0"/>
              <a:t>is the largest common factor (the factor that two or more numbers have in common).</a:t>
            </a:r>
            <a:endParaRPr lang="en-GB" sz="1400" dirty="0"/>
          </a:p>
        </p:txBody>
      </p:sp>
      <p:pic>
        <p:nvPicPr>
          <p:cNvPr id="54" name="Picture 53" descr="A close up of a device&#10;&#10;Description automatically generated">
            <a:extLst>
              <a:ext uri="{FF2B5EF4-FFF2-40B4-BE49-F238E27FC236}">
                <a16:creationId xmlns:a16="http://schemas.microsoft.com/office/drawing/2014/main" id="{4B9B22F5-D2E4-425A-BB2D-8899F5023D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" y="414618"/>
            <a:ext cx="670039" cy="502529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D33BC68-2106-468A-9009-DF2D9502F8E0}"/>
              </a:ext>
            </a:extLst>
          </p:cNvPr>
          <p:cNvCxnSpPr/>
          <p:nvPr/>
        </p:nvCxnSpPr>
        <p:spPr>
          <a:xfrm>
            <a:off x="0" y="1535341"/>
            <a:ext cx="1069340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rrow: Curved Down 17">
            <a:extLst>
              <a:ext uri="{FF2B5EF4-FFF2-40B4-BE49-F238E27FC236}">
                <a16:creationId xmlns:a16="http://schemas.microsoft.com/office/drawing/2014/main" id="{EFA6EF92-E78F-48B7-9593-6BDDE547E911}"/>
              </a:ext>
            </a:extLst>
          </p:cNvPr>
          <p:cNvSpPr/>
          <p:nvPr/>
        </p:nvSpPr>
        <p:spPr>
          <a:xfrm>
            <a:off x="4210800" y="2752991"/>
            <a:ext cx="165173" cy="68214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Arrow: Curved Down 18">
            <a:extLst>
              <a:ext uri="{FF2B5EF4-FFF2-40B4-BE49-F238E27FC236}">
                <a16:creationId xmlns:a16="http://schemas.microsoft.com/office/drawing/2014/main" id="{C329C795-EB70-405F-BB0F-5485338D5D1A}"/>
              </a:ext>
            </a:extLst>
          </p:cNvPr>
          <p:cNvSpPr/>
          <p:nvPr/>
        </p:nvSpPr>
        <p:spPr>
          <a:xfrm>
            <a:off x="4210800" y="2693471"/>
            <a:ext cx="468405" cy="119036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86901A94-4765-4FDB-89EA-F3ECCDD43378}"/>
              </a:ext>
            </a:extLst>
          </p:cNvPr>
          <p:cNvSpPr/>
          <p:nvPr/>
        </p:nvSpPr>
        <p:spPr>
          <a:xfrm>
            <a:off x="4221674" y="3180227"/>
            <a:ext cx="165173" cy="68214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8EA689C6-4119-43AF-BDB8-D6E7B4EC4911}"/>
              </a:ext>
            </a:extLst>
          </p:cNvPr>
          <p:cNvSpPr/>
          <p:nvPr/>
        </p:nvSpPr>
        <p:spPr>
          <a:xfrm>
            <a:off x="4221674" y="3120708"/>
            <a:ext cx="468405" cy="119036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907C6390-113E-4AF5-B8FA-AA243207C646}"/>
              </a:ext>
            </a:extLst>
          </p:cNvPr>
          <p:cNvSpPr/>
          <p:nvPr/>
        </p:nvSpPr>
        <p:spPr>
          <a:xfrm>
            <a:off x="4210800" y="3609224"/>
            <a:ext cx="165173" cy="59517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8884C2D4-ACD4-441C-A56C-0C6C47CAF981}"/>
              </a:ext>
            </a:extLst>
          </p:cNvPr>
          <p:cNvSpPr/>
          <p:nvPr/>
        </p:nvSpPr>
        <p:spPr>
          <a:xfrm>
            <a:off x="4210800" y="3549705"/>
            <a:ext cx="468405" cy="119036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27610F3-1FA1-4835-9184-787C05B679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1005" y="2709215"/>
            <a:ext cx="871230" cy="42663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A466B0E-FD3B-4391-8F84-58DABE352B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6922" y="3158438"/>
            <a:ext cx="871230" cy="422142"/>
          </a:xfrm>
          <a:prstGeom prst="rect">
            <a:avLst/>
          </a:prstGeom>
        </p:spPr>
      </p:pic>
      <p:sp>
        <p:nvSpPr>
          <p:cNvPr id="50" name="Arrow: Curved Down 49">
            <a:extLst>
              <a:ext uri="{FF2B5EF4-FFF2-40B4-BE49-F238E27FC236}">
                <a16:creationId xmlns:a16="http://schemas.microsoft.com/office/drawing/2014/main" id="{FFE77F4A-9BA8-4267-A25B-6BEF9BCFDC00}"/>
              </a:ext>
            </a:extLst>
          </p:cNvPr>
          <p:cNvSpPr/>
          <p:nvPr/>
        </p:nvSpPr>
        <p:spPr>
          <a:xfrm>
            <a:off x="4293386" y="4034070"/>
            <a:ext cx="165173" cy="59516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Arrow: Curved Down 50">
            <a:extLst>
              <a:ext uri="{FF2B5EF4-FFF2-40B4-BE49-F238E27FC236}">
                <a16:creationId xmlns:a16="http://schemas.microsoft.com/office/drawing/2014/main" id="{02562DAC-E4E5-4D7F-8E17-9224BD64FFE2}"/>
              </a:ext>
            </a:extLst>
          </p:cNvPr>
          <p:cNvSpPr/>
          <p:nvPr/>
        </p:nvSpPr>
        <p:spPr>
          <a:xfrm>
            <a:off x="4293386" y="3974550"/>
            <a:ext cx="468405" cy="119036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88A5BEA-466C-41D1-B4E7-217A7A37C689}"/>
              </a:ext>
            </a:extLst>
          </p:cNvPr>
          <p:cNvCxnSpPr>
            <a:cxnSpLocks/>
          </p:cNvCxnSpPr>
          <p:nvPr/>
        </p:nvCxnSpPr>
        <p:spPr>
          <a:xfrm>
            <a:off x="7154105" y="1531817"/>
            <a:ext cx="1" cy="5393865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5EF2C51-7AE0-4328-89CA-A15EACBAEC04}"/>
              </a:ext>
            </a:extLst>
          </p:cNvPr>
          <p:cNvCxnSpPr>
            <a:cxnSpLocks/>
          </p:cNvCxnSpPr>
          <p:nvPr/>
        </p:nvCxnSpPr>
        <p:spPr>
          <a:xfrm>
            <a:off x="3616561" y="4460955"/>
            <a:ext cx="353754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2A7167E3-1984-4172-9727-3C1ED7877681}"/>
              </a:ext>
            </a:extLst>
          </p:cNvPr>
          <p:cNvSpPr/>
          <p:nvPr/>
        </p:nvSpPr>
        <p:spPr>
          <a:xfrm>
            <a:off x="0" y="7360749"/>
            <a:ext cx="10693400" cy="200513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4D4553C-C3BB-488C-84E5-9E88B496B2C8}"/>
              </a:ext>
            </a:extLst>
          </p:cNvPr>
          <p:cNvSpPr/>
          <p:nvPr/>
        </p:nvSpPr>
        <p:spPr>
          <a:xfrm>
            <a:off x="0" y="0"/>
            <a:ext cx="10693400" cy="38385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B5FBE93-FD8E-4713-94C6-69BD6B6D4D00}"/>
              </a:ext>
            </a:extLst>
          </p:cNvPr>
          <p:cNvSpPr txBox="1"/>
          <p:nvPr/>
        </p:nvSpPr>
        <p:spPr>
          <a:xfrm>
            <a:off x="2340867" y="82542"/>
            <a:ext cx="5976664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2000" b="1" baseline="30000" dirty="0">
                <a:solidFill>
                  <a:schemeClr val="bg1"/>
                </a:solidFill>
                <a:latin typeface="Arial"/>
                <a:cs typeface="Arial"/>
              </a:rPr>
              <a:t>Year 7 Mathematics Knowledge Organiser – Basic algebra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3311917-58E5-42D9-B5C5-75AB4244A2EB}"/>
                  </a:ext>
                </a:extLst>
              </p:cNvPr>
              <p:cNvSpPr txBox="1"/>
              <p:nvPr/>
            </p:nvSpPr>
            <p:spPr>
              <a:xfrm rot="10800000">
                <a:off x="9299582" y="5229904"/>
                <a:ext cx="1416612" cy="211936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400" i="1" dirty="0">
                    <a:solidFill>
                      <a:schemeClr val="accent5">
                        <a:lumMod val="50000"/>
                      </a:schemeClr>
                    </a:solidFill>
                  </a:rPr>
                  <a:t>Answers:</a:t>
                </a:r>
              </a:p>
              <a:p>
                <a:pPr marL="228600" indent="-228600">
                  <a:buAutoNum type="arabicPeriod"/>
                </a:pPr>
                <a:r>
                  <a:rPr lang="en-GB" sz="1400" i="1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5x</a:t>
                </a:r>
                <a:r>
                  <a:rPr lang="en-GB" sz="1400" i="1" baseline="30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GB" sz="1400" i="1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+ 2xy</a:t>
                </a:r>
              </a:p>
              <a:p>
                <a:pPr marL="228600" indent="-22860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+7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400" b="0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sz="1400" b="0" i="1" dirty="0">
                  <a:solidFill>
                    <a:schemeClr val="accent5">
                      <a:lumMod val="50000"/>
                    </a:schemeClr>
                  </a:solidFill>
                </a:endParaRPr>
              </a:p>
              <a:p>
                <a:pPr marL="228600" indent="-228600">
                  <a:buAutoNum type="arabicPeriod"/>
                </a:pPr>
                <a:r>
                  <a:rPr lang="en-GB" sz="1400" i="1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 = 2k + 0.5</a:t>
                </a:r>
              </a:p>
              <a:p>
                <a:pPr marL="228600" indent="-228600">
                  <a:buAutoNum type="arabicPeriod"/>
                </a:pPr>
                <a:r>
                  <a:rPr lang="en-GB" sz="1400" i="1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-4x + 6</a:t>
                </a:r>
              </a:p>
              <a:p>
                <a:pPr marL="228600" indent="-228600">
                  <a:buAutoNum type="arabicPeriod"/>
                </a:pPr>
                <a:r>
                  <a:rPr lang="en-GB" sz="1400" i="1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3x</a:t>
                </a:r>
                <a:r>
                  <a:rPr lang="en-GB" sz="1400" i="1" baseline="30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GB" sz="1400" i="1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+ 3x</a:t>
                </a:r>
              </a:p>
              <a:p>
                <a:pPr marL="228600" indent="-228600">
                  <a:buAutoNum type="arabicPeriod"/>
                </a:pPr>
                <a:r>
                  <a:rPr lang="en-GB" sz="1400" i="1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3(x – 2)</a:t>
                </a:r>
              </a:p>
              <a:p>
                <a:pPr marL="228600" indent="-228600">
                  <a:buAutoNum type="arabicPeriod"/>
                </a:pPr>
                <a:r>
                  <a:rPr lang="en-GB" sz="1400" i="1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2x(2x + 3)</a:t>
                </a:r>
              </a:p>
              <a:p>
                <a:pPr marL="228600" indent="-228600">
                  <a:buAutoNum type="arabicPeriod"/>
                </a:pPr>
                <a:r>
                  <a:rPr lang="en-GB" sz="1400" i="1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3× 2 – 1 = 5 </a:t>
                </a: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3311917-58E5-42D9-B5C5-75AB4244A2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9299582" y="5229904"/>
                <a:ext cx="1416612" cy="2119363"/>
              </a:xfrm>
              <a:prstGeom prst="rect">
                <a:avLst/>
              </a:prstGeom>
              <a:blipFill>
                <a:blip r:embed="rId6"/>
                <a:stretch>
                  <a:fillRect t="-2011" r="-1293" b="-2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2F01CCE8-16C2-4172-BF6C-238696AEBD10}"/>
                  </a:ext>
                </a:extLst>
              </p:cNvPr>
              <p:cNvSpPr/>
              <p:nvPr/>
            </p:nvSpPr>
            <p:spPr>
              <a:xfrm>
                <a:off x="-15285" y="1525815"/>
                <a:ext cx="3666626" cy="49362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GB" sz="1400" b="1" dirty="0"/>
                  <a:t>WRITING FORMULAE</a:t>
                </a:r>
              </a:p>
              <a:p>
                <a:r>
                  <a:rPr lang="en-GB" sz="1400" i="1" dirty="0"/>
                  <a:t>Example: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1400" i="1" dirty="0"/>
                  <a:t>Guy, Eric and Luke go Christmas shopping.</a:t>
                </a:r>
              </a:p>
              <a:p>
                <a:pPr marL="180975"/>
                <a:r>
                  <a:rPr lang="en-GB" sz="1400" i="1" dirty="0"/>
                  <a:t>Write an expression for how much money each man has left after shopping.</a:t>
                </a:r>
              </a:p>
              <a:p>
                <a:pPr marL="409575" indent="-228600">
                  <a:buAutoNum type="alphaLcParenBoth"/>
                </a:pPr>
                <a:r>
                  <a:rPr lang="en-GB" sz="1400" i="1" dirty="0"/>
                  <a:t>Guy had £20 and spends £y on presents.  </a:t>
                </a:r>
              </a:p>
              <a:p>
                <a:pPr marL="180975"/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20-y</a:t>
                </a:r>
              </a:p>
              <a:p>
                <a:pPr marL="180975"/>
                <a:r>
                  <a:rPr lang="en-GB" sz="1400" i="1" dirty="0"/>
                  <a:t>(b) Eric had £m and spends £12 on presents. </a:t>
                </a:r>
              </a:p>
              <a:p>
                <a:pPr marL="180975"/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m-12</a:t>
                </a:r>
              </a:p>
              <a:p>
                <a:pPr marL="444500" indent="-263525"/>
                <a:r>
                  <a:rPr lang="en-GB" sz="1400" i="1" dirty="0"/>
                  <a:t>(c) Luke had £a and spends half £b on presents         </a:t>
                </a:r>
              </a:p>
              <a:p>
                <a:pPr marL="444500" indent="-263525">
                  <a:spcAft>
                    <a:spcPts val="600"/>
                  </a:spcAft>
                </a:pP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a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  <a:p>
                <a:pPr marL="171450" indent="-1714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GB" sz="1400" i="1" dirty="0"/>
                  <a:t>Adult tickets to the cinema cost £7. Child tickets cost £4. Write an expression for the total cost of taking a adults and c children to the cinema. 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7a + 4c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1400" i="1" dirty="0">
                    <a:solidFill>
                      <a:srgbClr val="000000"/>
                    </a:solidFill>
                  </a:rPr>
                  <a:t>A phone company charges a monthly fee of £10.25 and £0.12 per minute. Write a formula for the monthly bill, </a:t>
                </a:r>
                <a:r>
                  <a:rPr lang="en-GB" sz="1400" b="1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GB" sz="1400" i="1" dirty="0">
                    <a:solidFill>
                      <a:srgbClr val="000000"/>
                    </a:solidFill>
                  </a:rPr>
                  <a:t> for </a:t>
                </a:r>
                <a:r>
                  <a:rPr lang="en-GB" sz="1400" b="1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GB" sz="1400" i="1" dirty="0">
                    <a:solidFill>
                      <a:srgbClr val="000000"/>
                    </a:solidFill>
                  </a:rPr>
                  <a:t> minutes.</a:t>
                </a:r>
              </a:p>
              <a:p>
                <a:pPr indent="173038"/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b = 10.25 + 0.12m 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GB" sz="1400" i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2F01CCE8-16C2-4172-BF6C-238696AEBD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285" y="1525815"/>
                <a:ext cx="3666626" cy="4936223"/>
              </a:xfrm>
              <a:prstGeom prst="rect">
                <a:avLst/>
              </a:prstGeom>
              <a:blipFill>
                <a:blip r:embed="rId7"/>
                <a:stretch>
                  <a:fillRect l="-498" t="-123" r="-1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>
            <a:extLst>
              <a:ext uri="{FF2B5EF4-FFF2-40B4-BE49-F238E27FC236}">
                <a16:creationId xmlns:a16="http://schemas.microsoft.com/office/drawing/2014/main" id="{66AE9622-CBD4-4AC3-A47A-B30B7A871AD8}"/>
              </a:ext>
            </a:extLst>
          </p:cNvPr>
          <p:cNvSpPr/>
          <p:nvPr/>
        </p:nvSpPr>
        <p:spPr>
          <a:xfrm>
            <a:off x="-18513" y="6191198"/>
            <a:ext cx="364453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-85725"/>
            <a:r>
              <a:rPr lang="en-GB" sz="1400" i="1" dirty="0">
                <a:solidFill>
                  <a:schemeClr val="accent5">
                    <a:lumMod val="50000"/>
                  </a:schemeClr>
                </a:solidFill>
              </a:rPr>
              <a:t>Task3: A delivery company charges according to the weight of each parcel. </a:t>
            </a:r>
          </a:p>
          <a:p>
            <a:pPr marL="85725"/>
            <a:r>
              <a:rPr lang="en-GB" sz="1400" i="1" dirty="0">
                <a:solidFill>
                  <a:schemeClr val="accent5">
                    <a:lumMod val="50000"/>
                  </a:schemeClr>
                </a:solidFill>
              </a:rPr>
              <a:t>They charge £2 per kilogram, plus 50p handling fee. Write an expression for the cost C of sending a parcel that weighs k kilograms.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D60022-4BC3-4FAF-8286-C4A136E6D47D}"/>
              </a:ext>
            </a:extLst>
          </p:cNvPr>
          <p:cNvSpPr/>
          <p:nvPr/>
        </p:nvSpPr>
        <p:spPr>
          <a:xfrm>
            <a:off x="7154105" y="5616439"/>
            <a:ext cx="21217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i="1" dirty="0">
                <a:solidFill>
                  <a:schemeClr val="accent5">
                    <a:lumMod val="50000"/>
                  </a:schemeClr>
                </a:solidFill>
              </a:rPr>
              <a:t>Task4: Expand </a:t>
            </a:r>
            <a:r>
              <a:rPr lang="en-GB" sz="1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-2(2x -3) </a:t>
            </a:r>
          </a:p>
          <a:p>
            <a:r>
              <a:rPr lang="en-GB" sz="1400" i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Task5: Expand </a:t>
            </a:r>
            <a:r>
              <a:rPr lang="en-GB" sz="1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3x(x + 1)</a:t>
            </a:r>
          </a:p>
          <a:p>
            <a:r>
              <a:rPr lang="en-GB" sz="1400" i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Task6: Factorise </a:t>
            </a:r>
            <a:r>
              <a:rPr lang="en-GB" sz="1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 - 6</a:t>
            </a:r>
          </a:p>
          <a:p>
            <a:r>
              <a:rPr lang="en-GB" sz="1400" i="1" dirty="0">
                <a:solidFill>
                  <a:schemeClr val="accent5">
                    <a:lumMod val="50000"/>
                  </a:schemeClr>
                </a:solidFill>
              </a:rPr>
              <a:t>Task7: Factorise </a:t>
            </a:r>
            <a:r>
              <a:rPr lang="en-GB" sz="1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4x</a:t>
            </a:r>
            <a:r>
              <a:rPr lang="en-GB" sz="1400" i="1" baseline="30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1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+ 6x</a:t>
            </a:r>
          </a:p>
          <a:p>
            <a:pPr marL="533400" indent="-533400"/>
            <a:r>
              <a:rPr lang="en-GB" sz="1400" i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Task8: Find the value of expression </a:t>
            </a:r>
            <a:r>
              <a:rPr lang="en-GB" sz="1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 – 1 </a:t>
            </a:r>
            <a:r>
              <a:rPr lang="en-GB" sz="1400" i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when </a:t>
            </a:r>
            <a:r>
              <a:rPr lang="en-GB" sz="1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2 	</a:t>
            </a:r>
          </a:p>
          <a:p>
            <a:endParaRPr lang="en-GB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99805A-80F4-43F8-938B-3B5F5721A155}"/>
              </a:ext>
            </a:extLst>
          </p:cNvPr>
          <p:cNvSpPr txBox="1"/>
          <p:nvPr/>
        </p:nvSpPr>
        <p:spPr>
          <a:xfrm>
            <a:off x="7176454" y="1508299"/>
            <a:ext cx="353524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b="1" dirty="0"/>
              <a:t>SUBSTITUTION</a:t>
            </a:r>
          </a:p>
          <a:p>
            <a:r>
              <a:rPr lang="en-GB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If we are told what number a variable represents, we can </a:t>
            </a:r>
            <a:r>
              <a:rPr lang="en-GB" sz="1400" b="1" dirty="0">
                <a:latin typeface="Calibri" panose="020F0502020204030204" pitchFamily="34" charset="0"/>
                <a:cs typeface="Times New Roman" panose="02020603050405020304" pitchFamily="18" charset="0"/>
              </a:rPr>
              <a:t>substitute </a:t>
            </a:r>
            <a:r>
              <a:rPr lang="en-GB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this into expressions to find their value.</a:t>
            </a:r>
            <a:endParaRPr lang="en-GB" sz="1400" dirty="0"/>
          </a:p>
          <a:p>
            <a:endParaRPr lang="en-GB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5AF74A7-27E9-4375-AD00-2950204376C4}"/>
                  </a:ext>
                </a:extLst>
              </p:cNvPr>
              <p:cNvSpPr/>
              <p:nvPr/>
            </p:nvSpPr>
            <p:spPr>
              <a:xfrm>
                <a:off x="7144487" y="2493046"/>
                <a:ext cx="3657075" cy="27585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i="1" dirty="0">
                    <a:cs typeface="Times New Roman" panose="02020603050405020304" pitchFamily="18" charset="0"/>
                  </a:rPr>
                  <a:t>Examples: 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sz="1400" i="1" dirty="0">
                    <a:cs typeface="Times New Roman" panose="02020603050405020304" pitchFamily="18" charset="0"/>
                  </a:rPr>
                  <a:t>Find the value of expressions when </a:t>
                </a:r>
                <a:r>
                  <a:rPr lang="en-GB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= 5, y = 4</a:t>
                </a:r>
              </a:p>
              <a:p>
                <a:pPr indent="182563">
                  <a:spcAft>
                    <a:spcPts val="600"/>
                  </a:spcAft>
                </a:pPr>
                <a:r>
                  <a:rPr lang="en-GB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7x = 		</a:t>
                </a:r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7× 5 = 35</a:t>
                </a:r>
                <a:r>
                  <a:rPr lang="en-GB" sz="1400" dirty="0"/>
                  <a:t>            		</a:t>
                </a:r>
              </a:p>
              <a:p>
                <a:pPr indent="182563">
                  <a:spcAft>
                    <a:spcPts val="600"/>
                  </a:spcAft>
                </a:pPr>
                <a:r>
                  <a:rPr lang="en-GB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3(x + 1) = 	</a:t>
                </a:r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× (5 + 1) = 3 × 6 = 18</a:t>
                </a:r>
              </a:p>
              <a:p>
                <a:pPr indent="182563">
                  <a:spcAft>
                    <a:spcPts val="600"/>
                  </a:spcAft>
                </a:pPr>
                <a:r>
                  <a:rPr lang="en-GB" sz="1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2(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GB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2(</m:t>
                        </m:r>
                        <m:r>
                          <a:rPr lang="en-GB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GB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GB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GB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2</a:t>
                </a:r>
              </a:p>
              <a:p>
                <a:pPr indent="182563">
                  <a:spcAft>
                    <a:spcPts val="600"/>
                  </a:spcAft>
                </a:pPr>
                <a:r>
                  <a:rPr lang="en-GB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1400" i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GB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		</a:t>
                </a:r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GB" sz="1400" i="1" baseline="30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25</a:t>
                </a:r>
              </a:p>
              <a:p>
                <a:pPr indent="182563">
                  <a:spcAft>
                    <a:spcPts val="600"/>
                  </a:spcAft>
                </a:pPr>
                <a:r>
                  <a:rPr lang="en-GB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2x</a:t>
                </a:r>
                <a:r>
                  <a:rPr lang="en-GB" sz="1400" i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GB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		</a:t>
                </a:r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2× 5</a:t>
                </a:r>
                <a:r>
                  <a:rPr lang="en-GB" sz="1400" i="1" baseline="30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 × 25 = 50</a:t>
                </a:r>
              </a:p>
              <a:p>
                <a:pPr indent="182563">
                  <a:spcAft>
                    <a:spcPts val="600"/>
                  </a:spcAft>
                </a:pPr>
                <a:r>
                  <a:rPr lang="en-GB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(2x)</a:t>
                </a:r>
                <a:r>
                  <a:rPr lang="en-GB" sz="1400" i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GB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		</a:t>
                </a:r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 × 5)</a:t>
                </a:r>
                <a:r>
                  <a:rPr lang="en-GB" sz="1400" i="1" baseline="30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10</a:t>
                </a:r>
                <a:r>
                  <a:rPr lang="en-GB" sz="1400" i="1" baseline="30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100</a:t>
                </a:r>
              </a:p>
              <a:p>
                <a:pPr indent="182563">
                  <a:spcAft>
                    <a:spcPts val="600"/>
                  </a:spcAft>
                </a:pPr>
                <a:r>
                  <a:rPr lang="en-GB" sz="14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GB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	</a:t>
                </a:r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5 × 4 = 20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5AF74A7-27E9-4375-AD00-2950204376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4487" y="2493046"/>
                <a:ext cx="3657075" cy="2758512"/>
              </a:xfrm>
              <a:prstGeom prst="rect">
                <a:avLst/>
              </a:prstGeom>
              <a:blipFill>
                <a:blip r:embed="rId8"/>
                <a:stretch>
                  <a:fillRect l="-500" t="-442" b="-13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6540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847D44E54C4748BC492F9720AFBC92" ma:contentTypeVersion="14" ma:contentTypeDescription="Create a new document." ma:contentTypeScope="" ma:versionID="bbefd494e0bab0f5742644705a14b36e">
  <xsd:schema xmlns:xsd="http://www.w3.org/2001/XMLSchema" xmlns:xs="http://www.w3.org/2001/XMLSchema" xmlns:p="http://schemas.microsoft.com/office/2006/metadata/properties" xmlns:ns2="8e7627a9-192a-497a-b415-05f6d8fd8a0e" xmlns:ns3="5216ce24-b70b-41e7-a212-1409ee204357" targetNamespace="http://schemas.microsoft.com/office/2006/metadata/properties" ma:root="true" ma:fieldsID="0e235c50d888f2417786e7fe5474fdf8" ns2:_="" ns3:_="">
    <xsd:import namespace="8e7627a9-192a-497a-b415-05f6d8fd8a0e"/>
    <xsd:import namespace="5216ce24-b70b-41e7-a212-1409ee2043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Location" minOccurs="0"/>
                <xsd:element ref="ns2:Comments" minOccurs="0"/>
                <xsd:element ref="ns2:_Flow_SignoffStatu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7627a9-192a-497a-b415-05f6d8fd8a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Comments" ma:index="16" nillable="true" ma:displayName="Comments" ma:description="M" ma:format="Dropdown" ma:internalName="Comments">
      <xsd:simpleType>
        <xsd:restriction base="dms:Text">
          <xsd:maxLength value="255"/>
        </xsd:restriction>
      </xsd:simpleType>
    </xsd:element>
    <xsd:element name="_Flow_SignoffStatus" ma:index="17" nillable="true" ma:displayName="Sign-off status" ma:internalName="_x0024_Resources_x003a_core_x002c_Signoff_Status_x003b_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16ce24-b70b-41e7-a212-1409ee20435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8e7627a9-192a-497a-b415-05f6d8fd8a0e" xsi:nil="true"/>
    <_Flow_SignoffStatus xmlns="8e7627a9-192a-497a-b415-05f6d8fd8a0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99FEB7-4D93-4B50-9077-ECCFF8B2BF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7627a9-192a-497a-b415-05f6d8fd8a0e"/>
    <ds:schemaRef ds:uri="5216ce24-b70b-41e7-a212-1409ee2043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671552-F311-4FE1-B8A1-B17065898F2C}">
  <ds:schemaRefs>
    <ds:schemaRef ds:uri="5216ce24-b70b-41e7-a212-1409ee204357"/>
    <ds:schemaRef ds:uri="8e7627a9-192a-497a-b415-05f6d8fd8a0e"/>
    <ds:schemaRef ds:uri="http://schemas.microsoft.com/office/infopath/2007/PartnerControls"/>
    <ds:schemaRef ds:uri="http://purl.org/dc/dcmitype/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251050A-4D40-4B94-92F2-24E7BE0FE5F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2813</TotalTime>
  <Words>1189</Words>
  <Application>Microsoft Office PowerPoint</Application>
  <PresentationFormat>Custom</PresentationFormat>
  <Paragraphs>126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 Naseem Kaukab - Maths Teacher</dc:creator>
  <cp:keywords/>
  <dc:description/>
  <cp:lastModifiedBy>M Naseem Kaukab - Maths Teacher</cp:lastModifiedBy>
  <cp:revision>160</cp:revision>
  <dcterms:created xsi:type="dcterms:W3CDTF">2020-01-23T16:15:52Z</dcterms:created>
  <dcterms:modified xsi:type="dcterms:W3CDTF">2020-11-12T11:00:18Z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0x0101008D847D44E54C4748BC492F9720AFBC92</vt:lpwstr>
  </property>
</Properties>
</file>