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8"/>
  </p:notesMasterIdLst>
  <p:sldIdLst>
    <p:sldId id="267" r:id="rId5"/>
    <p:sldId id="268" r:id="rId6"/>
    <p:sldId id="269" r:id="rId7"/>
  </p:sldIdLst>
  <p:sldSz cx="10693400" cy="75612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nna Kaukab" initials="MK" lastIdx="2" clrIdx="0">
    <p:extLst>
      <p:ext uri="{19B8F6BF-5375-455C-9EA6-DF929625EA0E}">
        <p15:presenceInfo xmlns:p15="http://schemas.microsoft.com/office/powerpoint/2012/main" userId="6017c3b3362fb2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9EE2"/>
    <a:srgbClr val="CDE23B"/>
    <a:srgbClr val="BED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1" autoAdjust="0"/>
    <p:restoredTop sz="93686" autoAdjust="0"/>
  </p:normalViewPr>
  <p:slideViewPr>
    <p:cSldViewPr>
      <p:cViewPr>
        <p:scale>
          <a:sx n="90" d="100"/>
          <a:sy n="90" d="100"/>
        </p:scale>
        <p:origin x="444" y="-1236"/>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DBF04-4E9D-4894-8097-880E388D0839}" type="datetimeFigureOut">
              <a:rPr lang="en-GB" smtClean="0"/>
              <a:t>06/04/2021</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B14A2-0333-463B-8125-186DA2DE33FF}" type="slidenum">
              <a:rPr lang="en-GB" smtClean="0"/>
              <a:t>‹#›</a:t>
            </a:fld>
            <a:endParaRPr lang="en-GB"/>
          </a:p>
        </p:txBody>
      </p:sp>
    </p:spTree>
    <p:extLst>
      <p:ext uri="{BB962C8B-B14F-4D97-AF65-F5344CB8AC3E}">
        <p14:creationId xmlns:p14="http://schemas.microsoft.com/office/powerpoint/2010/main" val="328800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21B14A2-0333-463B-8125-186DA2DE33FF}" type="slidenum">
              <a:rPr lang="en-GB" smtClean="0"/>
              <a:t>1</a:t>
            </a:fld>
            <a:endParaRPr lang="en-GB"/>
          </a:p>
        </p:txBody>
      </p:sp>
    </p:spTree>
    <p:extLst>
      <p:ext uri="{BB962C8B-B14F-4D97-AF65-F5344CB8AC3E}">
        <p14:creationId xmlns:p14="http://schemas.microsoft.com/office/powerpoint/2010/main" val="1027781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1237457"/>
            <a:ext cx="9089390" cy="2632440"/>
          </a:xfrm>
        </p:spPr>
        <p:txBody>
          <a:bodyPr anchor="b"/>
          <a:lstStyle>
            <a:lvl1pPr algn="ctr">
              <a:defRPr sz="6615"/>
            </a:lvl1pPr>
          </a:lstStyle>
          <a:p>
            <a:r>
              <a:rPr lang="en-US"/>
              <a:t>Click to edit Master title style</a:t>
            </a:r>
            <a:endParaRPr lang="en-US" dirty="0"/>
          </a:p>
        </p:txBody>
      </p:sp>
      <p:sp>
        <p:nvSpPr>
          <p:cNvPr id="3" name="Subtitle 2"/>
          <p:cNvSpPr>
            <a:spLocks noGrp="1"/>
          </p:cNvSpPr>
          <p:nvPr>
            <p:ph type="subTitle" idx="1"/>
          </p:nvPr>
        </p:nvSpPr>
        <p:spPr>
          <a:xfrm>
            <a:off x="1336675" y="3971414"/>
            <a:ext cx="8020050" cy="1825554"/>
          </a:xfrm>
        </p:spPr>
        <p:txBody>
          <a:bodyPr/>
          <a:lstStyle>
            <a:lvl1pPr marL="0" indent="0" algn="ctr">
              <a:buNone/>
              <a:defRPr sz="2646"/>
            </a:lvl1pPr>
            <a:lvl2pPr marL="504063" indent="0" algn="ctr">
              <a:buNone/>
              <a:defRPr sz="2205"/>
            </a:lvl2pPr>
            <a:lvl3pPr marL="1008126" indent="0" algn="ctr">
              <a:buNone/>
              <a:defRPr sz="1985"/>
            </a:lvl3pPr>
            <a:lvl4pPr marL="1512189" indent="0" algn="ctr">
              <a:buNone/>
              <a:defRPr sz="1764"/>
            </a:lvl4pPr>
            <a:lvl5pPr marL="2016252" indent="0" algn="ctr">
              <a:buNone/>
              <a:defRPr sz="1764"/>
            </a:lvl5pPr>
            <a:lvl6pPr marL="2520315" indent="0" algn="ctr">
              <a:buNone/>
              <a:defRPr sz="1764"/>
            </a:lvl6pPr>
            <a:lvl7pPr marL="3024378" indent="0" algn="ctr">
              <a:buNone/>
              <a:defRPr sz="1764"/>
            </a:lvl7pPr>
            <a:lvl8pPr marL="3528441" indent="0" algn="ctr">
              <a:buNone/>
              <a:defRPr sz="1764"/>
            </a:lvl8pPr>
            <a:lvl9pPr marL="4032504"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93A3C7-89B9-4EF6-B57F-D39F49CA3890}" type="datetimeFigureOut">
              <a:rPr lang="en-GB" smtClean="0"/>
              <a:t>06/04/2021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330746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3A3C7-89B9-4EF6-B57F-D39F49CA3890}" type="datetimeFigureOut">
              <a:rPr lang="en-GB" smtClean="0"/>
              <a:t>06/04/2021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279486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2465" y="402567"/>
            <a:ext cx="2305764" cy="64078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172" y="402567"/>
            <a:ext cx="6783626" cy="6407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3A3C7-89B9-4EF6-B57F-D39F49CA3890}" type="datetimeFigureOut">
              <a:rPr lang="en-GB" smtClean="0"/>
              <a:t>06/04/2021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3698041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93A3C7-89B9-4EF6-B57F-D39F49CA3890}" type="datetimeFigureOut">
              <a:rPr lang="en-GB" smtClean="0"/>
              <a:t>06/04/2021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259030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602" y="1885067"/>
            <a:ext cx="9223058" cy="3145275"/>
          </a:xfrm>
        </p:spPr>
        <p:txBody>
          <a:bodyPr anchor="b"/>
          <a:lstStyle>
            <a:lvl1pPr>
              <a:defRPr sz="6615"/>
            </a:lvl1pPr>
          </a:lstStyle>
          <a:p>
            <a:r>
              <a:rPr lang="en-US"/>
              <a:t>Click to edit Master title style</a:t>
            </a:r>
            <a:endParaRPr lang="en-US" dirty="0"/>
          </a:p>
        </p:txBody>
      </p:sp>
      <p:sp>
        <p:nvSpPr>
          <p:cNvPr id="3" name="Text Placeholder 2"/>
          <p:cNvSpPr>
            <a:spLocks noGrp="1"/>
          </p:cNvSpPr>
          <p:nvPr>
            <p:ph type="body" idx="1"/>
          </p:nvPr>
        </p:nvSpPr>
        <p:spPr>
          <a:xfrm>
            <a:off x="729602" y="5060097"/>
            <a:ext cx="9223058" cy="1654026"/>
          </a:xfrm>
        </p:spPr>
        <p:txBody>
          <a:bodyPr/>
          <a:lstStyle>
            <a:lvl1pPr marL="0" indent="0">
              <a:buNone/>
              <a:defRPr sz="2646">
                <a:solidFill>
                  <a:schemeClr val="tx1"/>
                </a:solidFill>
              </a:defRPr>
            </a:lvl1pPr>
            <a:lvl2pPr marL="504063" indent="0">
              <a:buNone/>
              <a:defRPr sz="2205">
                <a:solidFill>
                  <a:schemeClr val="tx1">
                    <a:tint val="75000"/>
                  </a:schemeClr>
                </a:solidFill>
              </a:defRPr>
            </a:lvl2pPr>
            <a:lvl3pPr marL="1008126" indent="0">
              <a:buNone/>
              <a:defRPr sz="1985">
                <a:solidFill>
                  <a:schemeClr val="tx1">
                    <a:tint val="75000"/>
                  </a:schemeClr>
                </a:solidFill>
              </a:defRPr>
            </a:lvl3pPr>
            <a:lvl4pPr marL="1512189" indent="0">
              <a:buNone/>
              <a:defRPr sz="1764">
                <a:solidFill>
                  <a:schemeClr val="tx1">
                    <a:tint val="75000"/>
                  </a:schemeClr>
                </a:solidFill>
              </a:defRPr>
            </a:lvl4pPr>
            <a:lvl5pPr marL="2016252" indent="0">
              <a:buNone/>
              <a:defRPr sz="1764">
                <a:solidFill>
                  <a:schemeClr val="tx1">
                    <a:tint val="75000"/>
                  </a:schemeClr>
                </a:solidFill>
              </a:defRPr>
            </a:lvl5pPr>
            <a:lvl6pPr marL="2520315" indent="0">
              <a:buNone/>
              <a:defRPr sz="1764">
                <a:solidFill>
                  <a:schemeClr val="tx1">
                    <a:tint val="75000"/>
                  </a:schemeClr>
                </a:solidFill>
              </a:defRPr>
            </a:lvl6pPr>
            <a:lvl7pPr marL="3024378" indent="0">
              <a:buNone/>
              <a:defRPr sz="1764">
                <a:solidFill>
                  <a:schemeClr val="tx1">
                    <a:tint val="75000"/>
                  </a:schemeClr>
                </a:solidFill>
              </a:defRPr>
            </a:lvl7pPr>
            <a:lvl8pPr marL="3528441" indent="0">
              <a:buNone/>
              <a:defRPr sz="1764">
                <a:solidFill>
                  <a:schemeClr val="tx1">
                    <a:tint val="75000"/>
                  </a:schemeClr>
                </a:solidFill>
              </a:defRPr>
            </a:lvl8pPr>
            <a:lvl9pPr marL="4032504"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93A3C7-89B9-4EF6-B57F-D39F49CA3890}" type="datetimeFigureOut">
              <a:rPr lang="en-GB" smtClean="0"/>
              <a:t>06/04/2021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577234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171" y="2012836"/>
            <a:ext cx="4544695" cy="479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3534" y="2012836"/>
            <a:ext cx="4544695" cy="4797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3A3C7-89B9-4EF6-B57F-D39F49CA3890}" type="datetimeFigureOut">
              <a:rPr lang="en-GB" smtClean="0"/>
              <a:t>06/04/2021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355193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564" y="402569"/>
            <a:ext cx="9223058" cy="1461495"/>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565" y="1853560"/>
            <a:ext cx="4523809" cy="908401"/>
          </a:xfrm>
        </p:spPr>
        <p:txBody>
          <a:bodyPr anchor="b"/>
          <a:lstStyle>
            <a:lvl1pPr marL="0" indent="0">
              <a:buNone/>
              <a:defRPr sz="2646" b="1"/>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en-US"/>
              <a:t>Click to edit Master text styles</a:t>
            </a:r>
          </a:p>
        </p:txBody>
      </p:sp>
      <p:sp>
        <p:nvSpPr>
          <p:cNvPr id="4" name="Content Placeholder 3"/>
          <p:cNvSpPr>
            <a:spLocks noGrp="1"/>
          </p:cNvSpPr>
          <p:nvPr>
            <p:ph sz="half" idx="2"/>
          </p:nvPr>
        </p:nvSpPr>
        <p:spPr>
          <a:xfrm>
            <a:off x="736565" y="2761961"/>
            <a:ext cx="4523809" cy="4062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3534" y="1853560"/>
            <a:ext cx="4546088" cy="908401"/>
          </a:xfrm>
        </p:spPr>
        <p:txBody>
          <a:bodyPr anchor="b"/>
          <a:lstStyle>
            <a:lvl1pPr marL="0" indent="0">
              <a:buNone/>
              <a:defRPr sz="2646" b="1"/>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3534" y="2761961"/>
            <a:ext cx="4546088" cy="40624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93A3C7-89B9-4EF6-B57F-D39F49CA3890}" type="datetimeFigureOut">
              <a:rPr lang="en-GB" smtClean="0"/>
              <a:t>06/04/2021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273034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93A3C7-89B9-4EF6-B57F-D39F49CA3890}" type="datetimeFigureOut">
              <a:rPr lang="en-GB" smtClean="0"/>
              <a:t>06/04/2021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20508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3A3C7-89B9-4EF6-B57F-D39F49CA3890}" type="datetimeFigureOut">
              <a:rPr lang="en-GB" smtClean="0"/>
              <a:t>06/04/2021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309387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564" y="504084"/>
            <a:ext cx="3448900" cy="1764295"/>
          </a:xfrm>
        </p:spPr>
        <p:txBody>
          <a:bodyPr anchor="b"/>
          <a:lstStyle>
            <a:lvl1pPr>
              <a:defRPr sz="3528"/>
            </a:lvl1pPr>
          </a:lstStyle>
          <a:p>
            <a:r>
              <a:rPr lang="en-US"/>
              <a:t>Click to edit Master title style</a:t>
            </a:r>
            <a:endParaRPr lang="en-US" dirty="0"/>
          </a:p>
        </p:txBody>
      </p:sp>
      <p:sp>
        <p:nvSpPr>
          <p:cNvPr id="3" name="Content Placeholder 2"/>
          <p:cNvSpPr>
            <a:spLocks noGrp="1"/>
          </p:cNvSpPr>
          <p:nvPr>
            <p:ph idx="1"/>
          </p:nvPr>
        </p:nvSpPr>
        <p:spPr>
          <a:xfrm>
            <a:off x="4546088" y="1088683"/>
            <a:ext cx="5413534" cy="5373398"/>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564" y="2268379"/>
            <a:ext cx="3448900" cy="4202453"/>
          </a:xfrm>
        </p:spPr>
        <p:txBody>
          <a:bodyPr/>
          <a:lstStyle>
            <a:lvl1pPr marL="0" indent="0">
              <a:buNone/>
              <a:defRPr sz="1764"/>
            </a:lvl1pPr>
            <a:lvl2pPr marL="504063" indent="0">
              <a:buNone/>
              <a:defRPr sz="1544"/>
            </a:lvl2pPr>
            <a:lvl3pPr marL="1008126" indent="0">
              <a:buNone/>
              <a:defRPr sz="1323"/>
            </a:lvl3pPr>
            <a:lvl4pPr marL="1512189" indent="0">
              <a:buNone/>
              <a:defRPr sz="1103"/>
            </a:lvl4pPr>
            <a:lvl5pPr marL="2016252" indent="0">
              <a:buNone/>
              <a:defRPr sz="1103"/>
            </a:lvl5pPr>
            <a:lvl6pPr marL="2520315" indent="0">
              <a:buNone/>
              <a:defRPr sz="1103"/>
            </a:lvl6pPr>
            <a:lvl7pPr marL="3024378" indent="0">
              <a:buNone/>
              <a:defRPr sz="1103"/>
            </a:lvl7pPr>
            <a:lvl8pPr marL="3528441" indent="0">
              <a:buNone/>
              <a:defRPr sz="1103"/>
            </a:lvl8pPr>
            <a:lvl9pPr marL="4032504" indent="0">
              <a:buNone/>
              <a:defRPr sz="1103"/>
            </a:lvl9pPr>
          </a:lstStyle>
          <a:p>
            <a:pPr lvl="0"/>
            <a:r>
              <a:rPr lang="en-US"/>
              <a:t>Click to edit Master text styles</a:t>
            </a:r>
          </a:p>
        </p:txBody>
      </p:sp>
      <p:sp>
        <p:nvSpPr>
          <p:cNvPr id="5" name="Date Placeholder 4"/>
          <p:cNvSpPr>
            <a:spLocks noGrp="1"/>
          </p:cNvSpPr>
          <p:nvPr>
            <p:ph type="dt" sz="half" idx="10"/>
          </p:nvPr>
        </p:nvSpPr>
        <p:spPr/>
        <p:txBody>
          <a:bodyPr/>
          <a:lstStyle/>
          <a:p>
            <a:fld id="{CA93A3C7-89B9-4EF6-B57F-D39F49CA3890}" type="datetimeFigureOut">
              <a:rPr lang="en-GB" smtClean="0"/>
              <a:t>06/04/2021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197794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564" y="504084"/>
            <a:ext cx="3448900" cy="1764295"/>
          </a:xfrm>
        </p:spPr>
        <p:txBody>
          <a:bodyPr anchor="b"/>
          <a:lstStyle>
            <a:lvl1pPr>
              <a:defRPr sz="3528"/>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6088" y="1088683"/>
            <a:ext cx="5413534" cy="5373398"/>
          </a:xfrm>
        </p:spPr>
        <p:txBody>
          <a:bodyPr anchor="t"/>
          <a:lstStyle>
            <a:lvl1pPr marL="0" indent="0">
              <a:buNone/>
              <a:defRPr sz="3528"/>
            </a:lvl1pPr>
            <a:lvl2pPr marL="504063" indent="0">
              <a:buNone/>
              <a:defRPr sz="3087"/>
            </a:lvl2pPr>
            <a:lvl3pPr marL="1008126" indent="0">
              <a:buNone/>
              <a:defRPr sz="2646"/>
            </a:lvl3pPr>
            <a:lvl4pPr marL="1512189" indent="0">
              <a:buNone/>
              <a:defRPr sz="2205"/>
            </a:lvl4pPr>
            <a:lvl5pPr marL="2016252" indent="0">
              <a:buNone/>
              <a:defRPr sz="2205"/>
            </a:lvl5pPr>
            <a:lvl6pPr marL="2520315" indent="0">
              <a:buNone/>
              <a:defRPr sz="2205"/>
            </a:lvl6pPr>
            <a:lvl7pPr marL="3024378" indent="0">
              <a:buNone/>
              <a:defRPr sz="2205"/>
            </a:lvl7pPr>
            <a:lvl8pPr marL="3528441" indent="0">
              <a:buNone/>
              <a:defRPr sz="2205"/>
            </a:lvl8pPr>
            <a:lvl9pPr marL="4032504"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564" y="2268379"/>
            <a:ext cx="3448900" cy="4202453"/>
          </a:xfrm>
        </p:spPr>
        <p:txBody>
          <a:bodyPr/>
          <a:lstStyle>
            <a:lvl1pPr marL="0" indent="0">
              <a:buNone/>
              <a:defRPr sz="1764"/>
            </a:lvl1pPr>
            <a:lvl2pPr marL="504063" indent="0">
              <a:buNone/>
              <a:defRPr sz="1544"/>
            </a:lvl2pPr>
            <a:lvl3pPr marL="1008126" indent="0">
              <a:buNone/>
              <a:defRPr sz="1323"/>
            </a:lvl3pPr>
            <a:lvl4pPr marL="1512189" indent="0">
              <a:buNone/>
              <a:defRPr sz="1103"/>
            </a:lvl4pPr>
            <a:lvl5pPr marL="2016252" indent="0">
              <a:buNone/>
              <a:defRPr sz="1103"/>
            </a:lvl5pPr>
            <a:lvl6pPr marL="2520315" indent="0">
              <a:buNone/>
              <a:defRPr sz="1103"/>
            </a:lvl6pPr>
            <a:lvl7pPr marL="3024378" indent="0">
              <a:buNone/>
              <a:defRPr sz="1103"/>
            </a:lvl7pPr>
            <a:lvl8pPr marL="3528441" indent="0">
              <a:buNone/>
              <a:defRPr sz="1103"/>
            </a:lvl8pPr>
            <a:lvl9pPr marL="4032504" indent="0">
              <a:buNone/>
              <a:defRPr sz="1103"/>
            </a:lvl9pPr>
          </a:lstStyle>
          <a:p>
            <a:pPr lvl="0"/>
            <a:r>
              <a:rPr lang="en-US"/>
              <a:t>Click to edit Master text styles</a:t>
            </a:r>
          </a:p>
        </p:txBody>
      </p:sp>
      <p:sp>
        <p:nvSpPr>
          <p:cNvPr id="5" name="Date Placeholder 4"/>
          <p:cNvSpPr>
            <a:spLocks noGrp="1"/>
          </p:cNvSpPr>
          <p:nvPr>
            <p:ph type="dt" sz="half" idx="10"/>
          </p:nvPr>
        </p:nvSpPr>
        <p:spPr/>
        <p:txBody>
          <a:bodyPr/>
          <a:lstStyle/>
          <a:p>
            <a:fld id="{CA93A3C7-89B9-4EF6-B57F-D39F49CA3890}" type="datetimeFigureOut">
              <a:rPr lang="en-GB" smtClean="0"/>
              <a:t>06/04/2021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4FAFF-7743-4363-8B6F-22691F5872F8}" type="slidenum">
              <a:rPr lang="en-GB" smtClean="0"/>
              <a:t>‹#›</a:t>
            </a:fld>
            <a:endParaRPr lang="en-GB"/>
          </a:p>
        </p:txBody>
      </p:sp>
    </p:spTree>
    <p:extLst>
      <p:ext uri="{BB962C8B-B14F-4D97-AF65-F5344CB8AC3E}">
        <p14:creationId xmlns:p14="http://schemas.microsoft.com/office/powerpoint/2010/main" val="229664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171" y="402569"/>
            <a:ext cx="9223058" cy="146149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171" y="2012836"/>
            <a:ext cx="9223058" cy="47975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171" y="7008172"/>
            <a:ext cx="2406015" cy="402567"/>
          </a:xfrm>
          <a:prstGeom prst="rect">
            <a:avLst/>
          </a:prstGeom>
        </p:spPr>
        <p:txBody>
          <a:bodyPr vert="horz" lIns="91440" tIns="45720" rIns="91440" bIns="45720" rtlCol="0" anchor="ctr"/>
          <a:lstStyle>
            <a:lvl1pPr algn="l">
              <a:defRPr sz="1323">
                <a:solidFill>
                  <a:schemeClr val="tx1">
                    <a:tint val="75000"/>
                  </a:schemeClr>
                </a:solidFill>
              </a:defRPr>
            </a:lvl1pPr>
          </a:lstStyle>
          <a:p>
            <a:fld id="{CA93A3C7-89B9-4EF6-B57F-D39F49CA3890}" type="datetimeFigureOut">
              <a:rPr lang="en-GB" smtClean="0"/>
              <a:t>06/04/2021</a:t>
            </a:fld>
            <a:endParaRPr lang="en-GB"/>
          </a:p>
        </p:txBody>
      </p:sp>
      <p:sp>
        <p:nvSpPr>
          <p:cNvPr id="5" name="Footer Placeholder 4"/>
          <p:cNvSpPr>
            <a:spLocks noGrp="1"/>
          </p:cNvSpPr>
          <p:nvPr>
            <p:ph type="ftr" sz="quarter" idx="3"/>
          </p:nvPr>
        </p:nvSpPr>
        <p:spPr>
          <a:xfrm>
            <a:off x="3542189" y="7008172"/>
            <a:ext cx="3609023" cy="402567"/>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2214" y="7008172"/>
            <a:ext cx="2406015" cy="402567"/>
          </a:xfrm>
          <a:prstGeom prst="rect">
            <a:avLst/>
          </a:prstGeom>
        </p:spPr>
        <p:txBody>
          <a:bodyPr vert="horz" lIns="91440" tIns="45720" rIns="91440" bIns="45720" rtlCol="0" anchor="ctr"/>
          <a:lstStyle>
            <a:lvl1pPr algn="r">
              <a:defRPr sz="1323">
                <a:solidFill>
                  <a:schemeClr val="tx1">
                    <a:tint val="75000"/>
                  </a:schemeClr>
                </a:solidFill>
              </a:defRPr>
            </a:lvl1pPr>
          </a:lstStyle>
          <a:p>
            <a:fld id="{0BA4FAFF-7743-4363-8B6F-22691F5872F8}" type="slidenum">
              <a:rPr lang="en-GB" smtClean="0"/>
              <a:t>‹#›</a:t>
            </a:fld>
            <a:endParaRPr lang="en-GB"/>
          </a:p>
        </p:txBody>
      </p:sp>
    </p:spTree>
    <p:extLst>
      <p:ext uri="{BB962C8B-B14F-4D97-AF65-F5344CB8AC3E}">
        <p14:creationId xmlns:p14="http://schemas.microsoft.com/office/powerpoint/2010/main" val="114297397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8126" rtl="0" eaLnBrk="1" latinLnBrk="0" hangingPunct="1">
        <a:lnSpc>
          <a:spcPct val="90000"/>
        </a:lnSpc>
        <a:spcBef>
          <a:spcPct val="0"/>
        </a:spcBef>
        <a:buNone/>
        <a:defRPr sz="4851" kern="1200">
          <a:solidFill>
            <a:schemeClr val="tx1"/>
          </a:solidFill>
          <a:latin typeface="+mj-lt"/>
          <a:ea typeface="+mj-ea"/>
          <a:cs typeface="+mj-cs"/>
        </a:defRPr>
      </a:lvl1pPr>
    </p:titleStyle>
    <p:bodyStyle>
      <a:lvl1pPr marL="252032" indent="-252032" algn="l" defTabSz="1008126" rtl="0" eaLnBrk="1" latinLnBrk="0" hangingPunct="1">
        <a:lnSpc>
          <a:spcPct val="90000"/>
        </a:lnSpc>
        <a:spcBef>
          <a:spcPts val="1103"/>
        </a:spcBef>
        <a:buFont typeface="Arial" panose="020B0604020202020204" pitchFamily="34" charset="0"/>
        <a:buChar char="•"/>
        <a:defRPr sz="3087" kern="1200">
          <a:solidFill>
            <a:schemeClr val="tx1"/>
          </a:solidFill>
          <a:latin typeface="+mn-lt"/>
          <a:ea typeface="+mn-ea"/>
          <a:cs typeface="+mn-cs"/>
        </a:defRPr>
      </a:lvl1pPr>
      <a:lvl2pPr marL="756095" indent="-252032" algn="l" defTabSz="1008126"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158" indent="-252032" algn="l" defTabSz="1008126"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4221"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4pPr>
      <a:lvl5pPr marL="2268284"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5pPr>
      <a:lvl6pPr marL="2772347"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6pPr>
      <a:lvl7pPr marL="3276410"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7pPr>
      <a:lvl8pPr marL="3780473"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8pPr>
      <a:lvl9pPr marL="4284536" indent="-252032" algn="l" defTabSz="1008126" rtl="0" eaLnBrk="1" latinLnBrk="0" hangingPunct="1">
        <a:lnSpc>
          <a:spcPct val="90000"/>
        </a:lnSpc>
        <a:spcBef>
          <a:spcPts val="551"/>
        </a:spcBef>
        <a:buFont typeface="Arial" panose="020B0604020202020204" pitchFamily="34" charset="0"/>
        <a:buChar char="•"/>
        <a:defRPr sz="1985" kern="1200">
          <a:solidFill>
            <a:schemeClr val="tx1"/>
          </a:solidFill>
          <a:latin typeface="+mn-lt"/>
          <a:ea typeface="+mn-ea"/>
          <a:cs typeface="+mn-cs"/>
        </a:defRPr>
      </a:lvl9pPr>
    </p:bodyStyle>
    <p:otherStyle>
      <a:defPPr>
        <a:defRPr lang="en-US"/>
      </a:defPPr>
      <a:lvl1pPr marL="0" algn="l" defTabSz="1008126" rtl="0" eaLnBrk="1" latinLnBrk="0" hangingPunct="1">
        <a:defRPr sz="1985" kern="1200">
          <a:solidFill>
            <a:schemeClr val="tx1"/>
          </a:solidFill>
          <a:latin typeface="+mn-lt"/>
          <a:ea typeface="+mn-ea"/>
          <a:cs typeface="+mn-cs"/>
        </a:defRPr>
      </a:lvl1pPr>
      <a:lvl2pPr marL="504063" algn="l" defTabSz="1008126" rtl="0" eaLnBrk="1" latinLnBrk="0" hangingPunct="1">
        <a:defRPr sz="1985" kern="1200">
          <a:solidFill>
            <a:schemeClr val="tx1"/>
          </a:solidFill>
          <a:latin typeface="+mn-lt"/>
          <a:ea typeface="+mn-ea"/>
          <a:cs typeface="+mn-cs"/>
        </a:defRPr>
      </a:lvl2pPr>
      <a:lvl3pPr marL="1008126" algn="l" defTabSz="1008126" rtl="0" eaLnBrk="1" latinLnBrk="0" hangingPunct="1">
        <a:defRPr sz="1985" kern="1200">
          <a:solidFill>
            <a:schemeClr val="tx1"/>
          </a:solidFill>
          <a:latin typeface="+mn-lt"/>
          <a:ea typeface="+mn-ea"/>
          <a:cs typeface="+mn-cs"/>
        </a:defRPr>
      </a:lvl3pPr>
      <a:lvl4pPr marL="1512189" algn="l" defTabSz="1008126" rtl="0" eaLnBrk="1" latinLnBrk="0" hangingPunct="1">
        <a:defRPr sz="1985" kern="1200">
          <a:solidFill>
            <a:schemeClr val="tx1"/>
          </a:solidFill>
          <a:latin typeface="+mn-lt"/>
          <a:ea typeface="+mn-ea"/>
          <a:cs typeface="+mn-cs"/>
        </a:defRPr>
      </a:lvl4pPr>
      <a:lvl5pPr marL="2016252" algn="l" defTabSz="1008126" rtl="0" eaLnBrk="1" latinLnBrk="0" hangingPunct="1">
        <a:defRPr sz="1985" kern="1200">
          <a:solidFill>
            <a:schemeClr val="tx1"/>
          </a:solidFill>
          <a:latin typeface="+mn-lt"/>
          <a:ea typeface="+mn-ea"/>
          <a:cs typeface="+mn-cs"/>
        </a:defRPr>
      </a:lvl5pPr>
      <a:lvl6pPr marL="2520315" algn="l" defTabSz="1008126" rtl="0" eaLnBrk="1" latinLnBrk="0" hangingPunct="1">
        <a:defRPr sz="1985" kern="1200">
          <a:solidFill>
            <a:schemeClr val="tx1"/>
          </a:solidFill>
          <a:latin typeface="+mn-lt"/>
          <a:ea typeface="+mn-ea"/>
          <a:cs typeface="+mn-cs"/>
        </a:defRPr>
      </a:lvl6pPr>
      <a:lvl7pPr marL="3024378" algn="l" defTabSz="1008126" rtl="0" eaLnBrk="1" latinLnBrk="0" hangingPunct="1">
        <a:defRPr sz="1985" kern="1200">
          <a:solidFill>
            <a:schemeClr val="tx1"/>
          </a:solidFill>
          <a:latin typeface="+mn-lt"/>
          <a:ea typeface="+mn-ea"/>
          <a:cs typeface="+mn-cs"/>
        </a:defRPr>
      </a:lvl7pPr>
      <a:lvl8pPr marL="3528441" algn="l" defTabSz="1008126" rtl="0" eaLnBrk="1" latinLnBrk="0" hangingPunct="1">
        <a:defRPr sz="1985" kern="1200">
          <a:solidFill>
            <a:schemeClr val="tx1"/>
          </a:solidFill>
          <a:latin typeface="+mn-lt"/>
          <a:ea typeface="+mn-ea"/>
          <a:cs typeface="+mn-cs"/>
        </a:defRPr>
      </a:lvl8pPr>
      <a:lvl9pPr marL="4032504" algn="l" defTabSz="1008126"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1345" y="102782"/>
            <a:ext cx="5976664"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KS4 Mathematics Knowledge Organiser – Percentages – Part 1</a:t>
            </a:r>
            <a:endParaRPr lang="en-US" dirty="0">
              <a:solidFill>
                <a:schemeClr val="bg1"/>
              </a:solidFill>
            </a:endParaRPr>
          </a:p>
        </p:txBody>
      </p:sp>
      <p:sp>
        <p:nvSpPr>
          <p:cNvPr id="14" name="TextBox 13">
            <a:extLst>
              <a:ext uri="{FF2B5EF4-FFF2-40B4-BE49-F238E27FC236}">
                <a16:creationId xmlns:a16="http://schemas.microsoft.com/office/drawing/2014/main" id="{92F109E9-A1A9-4B87-8286-59909996F82E}"/>
              </a:ext>
            </a:extLst>
          </p:cNvPr>
          <p:cNvSpPr txBox="1"/>
          <p:nvPr/>
        </p:nvSpPr>
        <p:spPr>
          <a:xfrm>
            <a:off x="1934826" y="60071"/>
            <a:ext cx="7534550"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KS4 Mathematics Knowledge Organiser – Algebra – Part 1</a:t>
            </a:r>
            <a:endParaRPr lang="en-US" dirty="0">
              <a:solidFill>
                <a:schemeClr val="bg1"/>
              </a:solidFill>
            </a:endParaRPr>
          </a:p>
        </p:txBody>
      </p:sp>
      <p:cxnSp>
        <p:nvCxnSpPr>
          <p:cNvPr id="80" name="Straight Connector 79">
            <a:extLst>
              <a:ext uri="{FF2B5EF4-FFF2-40B4-BE49-F238E27FC236}">
                <a16:creationId xmlns:a16="http://schemas.microsoft.com/office/drawing/2014/main" id="{CE493E2E-7C6F-4D5C-A593-6ABA6A49E0FF}"/>
              </a:ext>
            </a:extLst>
          </p:cNvPr>
          <p:cNvCxnSpPr>
            <a:cxnSpLocks/>
          </p:cNvCxnSpPr>
          <p:nvPr/>
        </p:nvCxnSpPr>
        <p:spPr>
          <a:xfrm>
            <a:off x="3158811" y="2685687"/>
            <a:ext cx="0" cy="451054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17D692C-A957-40EE-9735-06D89CD16766}"/>
              </a:ext>
            </a:extLst>
          </p:cNvPr>
          <p:cNvSpPr txBox="1"/>
          <p:nvPr/>
        </p:nvSpPr>
        <p:spPr>
          <a:xfrm>
            <a:off x="3186806" y="443289"/>
            <a:ext cx="7577042" cy="1969770"/>
          </a:xfrm>
          <a:prstGeom prst="rect">
            <a:avLst/>
          </a:prstGeom>
          <a:noFill/>
        </p:spPr>
        <p:txBody>
          <a:bodyPr wrap="square" rtlCol="0">
            <a:spAutoFit/>
          </a:bodyPr>
          <a:lstStyle/>
          <a:p>
            <a:pPr marL="180975" indent="-180975">
              <a:spcAft>
                <a:spcPts val="600"/>
              </a:spcAft>
              <a:defRPr/>
            </a:pPr>
            <a:r>
              <a:rPr lang="en-GB" sz="1400" b="1" dirty="0">
                <a:effectLst>
                  <a:outerShdw blurRad="38100" dist="38100" dir="2700000" algn="tl">
                    <a:srgbClr val="FFFFFF"/>
                  </a:outerShdw>
                </a:effectLst>
              </a:rPr>
              <a:t>EQUATION</a:t>
            </a:r>
            <a:r>
              <a:rPr lang="en-GB" sz="1400" dirty="0">
                <a:effectLst>
                  <a:outerShdw blurRad="38100" dist="38100" dir="2700000" algn="tl">
                    <a:srgbClr val="FFFFFF"/>
                  </a:outerShdw>
                </a:effectLst>
              </a:rPr>
              <a:t> is algebraic expression with equal sign, which can be solved (value of variable is found).</a:t>
            </a:r>
          </a:p>
          <a:p>
            <a:pPr marL="180975" indent="-180975">
              <a:spcAft>
                <a:spcPts val="600"/>
              </a:spcAft>
              <a:defRPr/>
            </a:pPr>
            <a:r>
              <a:rPr lang="en-GB" sz="1400" b="1" dirty="0">
                <a:effectLst>
                  <a:outerShdw blurRad="38100" dist="38100" dir="2700000" algn="tl">
                    <a:srgbClr val="FFFFFF"/>
                  </a:outerShdw>
                </a:effectLst>
              </a:rPr>
              <a:t>INVERSE OPERATIONS </a:t>
            </a:r>
            <a:r>
              <a:rPr lang="en-GB" sz="1400" dirty="0">
                <a:effectLst>
                  <a:outerShdw blurRad="38100" dist="38100" dir="2700000" algn="tl">
                    <a:srgbClr val="FFFFFF"/>
                  </a:outerShdw>
                </a:effectLst>
              </a:rPr>
              <a:t>are opposite operations – one reverses the effect of the other.</a:t>
            </a:r>
          </a:p>
          <a:p>
            <a:pPr marL="180975" indent="-180975">
              <a:defRPr/>
            </a:pPr>
            <a:r>
              <a:rPr lang="en-GB" sz="1400" dirty="0">
                <a:effectLst>
                  <a:outerShdw blurRad="38100" dist="38100" dir="2700000" algn="tl">
                    <a:srgbClr val="FFFFFF"/>
                  </a:outerShdw>
                </a:effectLst>
              </a:rPr>
              <a:t>Two basic pairs of inverse operations are </a:t>
            </a:r>
          </a:p>
          <a:p>
            <a:pPr marL="180975" indent="-180975">
              <a:defRPr/>
            </a:pPr>
            <a:r>
              <a:rPr lang="en-GB" sz="1400" b="1" dirty="0">
                <a:solidFill>
                  <a:srgbClr val="7030A0"/>
                </a:solidFill>
                <a:effectLst>
                  <a:outerShdw blurRad="38100" dist="38100" dir="2700000" algn="tl">
                    <a:srgbClr val="FFFFFF"/>
                  </a:outerShdw>
                </a:effectLst>
              </a:rPr>
              <a:t>ADDITION</a:t>
            </a:r>
            <a:r>
              <a:rPr lang="en-GB" sz="1400" dirty="0">
                <a:effectLst>
                  <a:outerShdw blurRad="38100" dist="38100" dir="2700000" algn="tl">
                    <a:srgbClr val="FFFFFF"/>
                  </a:outerShdw>
                </a:effectLst>
              </a:rPr>
              <a:t> and </a:t>
            </a:r>
            <a:r>
              <a:rPr lang="en-GB" sz="1400" b="1" dirty="0">
                <a:solidFill>
                  <a:srgbClr val="7030A0"/>
                </a:solidFill>
                <a:effectLst>
                  <a:outerShdw blurRad="38100" dist="38100" dir="2700000" algn="tl">
                    <a:srgbClr val="FFFFFF"/>
                  </a:outerShdw>
                </a:effectLst>
              </a:rPr>
              <a:t>SUBTRACTION</a:t>
            </a:r>
            <a:r>
              <a:rPr lang="en-GB" sz="1400" dirty="0">
                <a:effectLst>
                  <a:outerShdw blurRad="38100" dist="38100" dir="2700000" algn="tl">
                    <a:srgbClr val="FFFFFF"/>
                  </a:outerShdw>
                </a:effectLst>
              </a:rPr>
              <a:t>							</a:t>
            </a:r>
            <a:r>
              <a:rPr lang="en-GB" sz="1400" i="1" dirty="0">
                <a:effectLst>
                  <a:outerShdw blurRad="38100" dist="38100" dir="2700000" algn="tl">
                    <a:srgbClr val="FFFFFF"/>
                  </a:outerShdw>
                </a:effectLst>
              </a:rPr>
              <a:t>Example: 	10 + 2 - 2 = 10</a:t>
            </a:r>
          </a:p>
          <a:p>
            <a:pPr marL="180975" indent="-180975">
              <a:defRPr/>
            </a:pPr>
            <a:r>
              <a:rPr lang="en-GB" sz="1400" dirty="0">
                <a:effectLst>
                  <a:outerShdw blurRad="38100" dist="38100" dir="2700000" algn="tl">
                    <a:srgbClr val="FFFFFF"/>
                  </a:outerShdw>
                </a:effectLst>
              </a:rPr>
              <a:t>														</a:t>
            </a:r>
          </a:p>
          <a:p>
            <a:pPr marL="180975" indent="-180975">
              <a:defRPr/>
            </a:pPr>
            <a:endParaRPr lang="en-GB" sz="1400" dirty="0">
              <a:effectLst>
                <a:outerShdw blurRad="38100" dist="38100" dir="2700000" algn="tl">
                  <a:srgbClr val="FFFFFF"/>
                </a:outerShdw>
              </a:effectLst>
            </a:endParaRPr>
          </a:p>
          <a:p>
            <a:pPr marL="180975" indent="-180975">
              <a:defRPr/>
            </a:pPr>
            <a:endParaRPr lang="en-GB" sz="1400" dirty="0">
              <a:effectLst>
                <a:outerShdw blurRad="38100" dist="38100" dir="2700000" algn="tl">
                  <a:srgbClr val="FFFFFF"/>
                </a:outerShdw>
              </a:effectLst>
            </a:endParaRPr>
          </a:p>
          <a:p>
            <a:pPr marL="180975" indent="-180975">
              <a:defRPr/>
            </a:pPr>
            <a:r>
              <a:rPr lang="en-GB" sz="1400" b="1" dirty="0">
                <a:solidFill>
                  <a:srgbClr val="7030A0"/>
                </a:solidFill>
                <a:effectLst>
                  <a:outerShdw blurRad="38100" dist="38100" dir="2700000" algn="tl">
                    <a:srgbClr val="FFFFFF"/>
                  </a:outerShdw>
                </a:effectLst>
              </a:rPr>
              <a:t>MULTIPLICATION</a:t>
            </a:r>
            <a:r>
              <a:rPr lang="en-GB" sz="1400" dirty="0">
                <a:effectLst>
                  <a:outerShdw blurRad="38100" dist="38100" dir="2700000" algn="tl">
                    <a:srgbClr val="FFFFFF"/>
                  </a:outerShdw>
                </a:effectLst>
              </a:rPr>
              <a:t> and </a:t>
            </a:r>
            <a:r>
              <a:rPr lang="en-GB" sz="1400" b="1" dirty="0">
                <a:solidFill>
                  <a:srgbClr val="7030A0"/>
                </a:solidFill>
                <a:effectLst>
                  <a:outerShdw blurRad="38100" dist="38100" dir="2700000" algn="tl">
                    <a:srgbClr val="FFFFFF"/>
                  </a:outerShdw>
                </a:effectLst>
              </a:rPr>
              <a:t>DIVISION</a:t>
            </a:r>
            <a:r>
              <a:rPr lang="en-GB" sz="1400" dirty="0">
                <a:effectLst>
                  <a:outerShdw blurRad="38100" dist="38100" dir="2700000" algn="tl">
                    <a:srgbClr val="FFFFFF"/>
                  </a:outerShdw>
                </a:effectLst>
              </a:rPr>
              <a:t>							</a:t>
            </a:r>
            <a:r>
              <a:rPr lang="en-GB" sz="1400" i="1" dirty="0">
                <a:effectLst>
                  <a:outerShdw blurRad="38100" dist="38100" dir="2700000" algn="tl">
                    <a:srgbClr val="FFFFFF"/>
                  </a:outerShdw>
                </a:effectLst>
              </a:rPr>
              <a:t>Example: 	10 × 2 ÷ 2 = 10</a:t>
            </a:r>
          </a:p>
        </p:txBody>
      </p:sp>
      <p:pic>
        <p:nvPicPr>
          <p:cNvPr id="54" name="Picture 53" descr="A close up of a device&#10;&#10;Description automatically generated">
            <a:extLst>
              <a:ext uri="{FF2B5EF4-FFF2-40B4-BE49-F238E27FC236}">
                <a16:creationId xmlns:a16="http://schemas.microsoft.com/office/drawing/2014/main" id="{4B9B22F5-D2E4-425A-BB2D-8899F5023D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9" y="414618"/>
            <a:ext cx="670039" cy="502529"/>
          </a:xfrm>
          <a:prstGeom prst="rect">
            <a:avLst/>
          </a:prstGeom>
        </p:spPr>
      </p:pic>
      <p:cxnSp>
        <p:nvCxnSpPr>
          <p:cNvPr id="13" name="Straight Connector 12">
            <a:extLst>
              <a:ext uri="{FF2B5EF4-FFF2-40B4-BE49-F238E27FC236}">
                <a16:creationId xmlns:a16="http://schemas.microsoft.com/office/drawing/2014/main" id="{CD33BC68-2106-468A-9009-DF2D9502F8E0}"/>
              </a:ext>
            </a:extLst>
          </p:cNvPr>
          <p:cNvCxnSpPr/>
          <p:nvPr/>
        </p:nvCxnSpPr>
        <p:spPr>
          <a:xfrm>
            <a:off x="9609" y="2676773"/>
            <a:ext cx="10693400"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88A5BEA-466C-41D1-B4E7-217A7A37C689}"/>
              </a:ext>
            </a:extLst>
          </p:cNvPr>
          <p:cNvCxnSpPr>
            <a:cxnSpLocks/>
          </p:cNvCxnSpPr>
          <p:nvPr/>
        </p:nvCxnSpPr>
        <p:spPr>
          <a:xfrm>
            <a:off x="6869520" y="2762809"/>
            <a:ext cx="1" cy="4473731"/>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pic>
        <p:nvPicPr>
          <p:cNvPr id="48" name="Content Placeholder 3">
            <a:extLst>
              <a:ext uri="{FF2B5EF4-FFF2-40B4-BE49-F238E27FC236}">
                <a16:creationId xmlns:a16="http://schemas.microsoft.com/office/drawing/2014/main" id="{AAAF98B7-DFA2-4105-8A61-1AFB937C624E}"/>
              </a:ext>
            </a:extLst>
          </p:cNvPr>
          <p:cNvPicPr>
            <a:picLocks noChangeAspect="1"/>
          </p:cNvPicPr>
          <p:nvPr/>
        </p:nvPicPr>
        <p:blipFill>
          <a:blip r:embed="rId4"/>
          <a:stretch>
            <a:fillRect/>
          </a:stretch>
        </p:blipFill>
        <p:spPr>
          <a:xfrm>
            <a:off x="740771" y="584386"/>
            <a:ext cx="2492397" cy="1872859"/>
          </a:xfrm>
          <a:prstGeom prst="rect">
            <a:avLst/>
          </a:prstGeom>
        </p:spPr>
      </p:pic>
      <p:sp>
        <p:nvSpPr>
          <p:cNvPr id="19" name="Rectangle 18">
            <a:extLst>
              <a:ext uri="{FF2B5EF4-FFF2-40B4-BE49-F238E27FC236}">
                <a16:creationId xmlns:a16="http://schemas.microsoft.com/office/drawing/2014/main" id="{AB3B7A84-8AD2-4891-8356-4E03543C1083}"/>
              </a:ext>
            </a:extLst>
          </p:cNvPr>
          <p:cNvSpPr/>
          <p:nvPr/>
        </p:nvSpPr>
        <p:spPr>
          <a:xfrm>
            <a:off x="0" y="7360749"/>
            <a:ext cx="10693400" cy="20051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1" name="Rectangle 20">
            <a:extLst>
              <a:ext uri="{FF2B5EF4-FFF2-40B4-BE49-F238E27FC236}">
                <a16:creationId xmlns:a16="http://schemas.microsoft.com/office/drawing/2014/main" id="{D6A96033-E400-443E-BA43-AE7F44A65574}"/>
              </a:ext>
            </a:extLst>
          </p:cNvPr>
          <p:cNvSpPr/>
          <p:nvPr/>
        </p:nvSpPr>
        <p:spPr>
          <a:xfrm>
            <a:off x="0" y="0"/>
            <a:ext cx="10693400" cy="38385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723BA559-028A-40FB-BE76-6C587A30D56B}"/>
              </a:ext>
            </a:extLst>
          </p:cNvPr>
          <p:cNvSpPr txBox="1"/>
          <p:nvPr/>
        </p:nvSpPr>
        <p:spPr>
          <a:xfrm>
            <a:off x="2340867" y="82542"/>
            <a:ext cx="5976664"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Year 7 Mathematics Knowledge Organiser – Solving equations</a:t>
            </a:r>
            <a:endParaRPr lang="en-US" dirty="0">
              <a:solidFill>
                <a:schemeClr val="bg1"/>
              </a:solidFill>
            </a:endParaRPr>
          </a:p>
        </p:txBody>
      </p:sp>
      <p:sp>
        <p:nvSpPr>
          <p:cNvPr id="22" name="Text Box 6">
            <a:extLst>
              <a:ext uri="{FF2B5EF4-FFF2-40B4-BE49-F238E27FC236}">
                <a16:creationId xmlns:a16="http://schemas.microsoft.com/office/drawing/2014/main" id="{8430FBDD-D0A3-46EB-A46B-702311A9B7B0}"/>
              </a:ext>
            </a:extLst>
          </p:cNvPr>
          <p:cNvSpPr txBox="1">
            <a:spLocks noChangeArrowheads="1"/>
          </p:cNvSpPr>
          <p:nvPr/>
        </p:nvSpPr>
        <p:spPr bwMode="auto">
          <a:xfrm>
            <a:off x="-36765" y="3924702"/>
            <a:ext cx="3007197" cy="149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1400" dirty="0">
                <a:latin typeface="Calibri" panose="020F0502020204030204" pitchFamily="34" charset="0"/>
                <a:cs typeface="Calibri" panose="020F0502020204030204" pitchFamily="34" charset="0"/>
              </a:rPr>
              <a:t>An equation is like a balance scale because it shows that two quantities are equal.</a:t>
            </a:r>
          </a:p>
          <a:p>
            <a:pPr algn="ctr">
              <a:spcBef>
                <a:spcPct val="50000"/>
              </a:spcBef>
              <a:buNone/>
            </a:pPr>
            <a:r>
              <a:rPr lang="en-GB" altLang="en-US" sz="1400" dirty="0">
                <a:latin typeface="Calibri" panose="020F0502020204030204" pitchFamily="34" charset="0"/>
                <a:cs typeface="Calibri" panose="020F0502020204030204" pitchFamily="34" charset="0"/>
              </a:rPr>
              <a:t>What you do to one side of the equation must also be done to the other side to keep it balanced.</a:t>
            </a:r>
          </a:p>
        </p:txBody>
      </p:sp>
      <p:pic>
        <p:nvPicPr>
          <p:cNvPr id="24" name="Picture 7" descr="in00953_">
            <a:extLst>
              <a:ext uri="{FF2B5EF4-FFF2-40B4-BE49-F238E27FC236}">
                <a16:creationId xmlns:a16="http://schemas.microsoft.com/office/drawing/2014/main" id="{5B1C6F45-AF02-47DB-9904-C4954C79A2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616" y="2948547"/>
            <a:ext cx="1096757" cy="980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3C092F2-CBED-4EF8-97A6-BDEF9944BA56}"/>
              </a:ext>
            </a:extLst>
          </p:cNvPr>
          <p:cNvSpPr txBox="1"/>
          <p:nvPr/>
        </p:nvSpPr>
        <p:spPr>
          <a:xfrm>
            <a:off x="-23554" y="2697013"/>
            <a:ext cx="3168347" cy="307777"/>
          </a:xfrm>
          <a:prstGeom prst="rect">
            <a:avLst/>
          </a:prstGeom>
          <a:noFill/>
        </p:spPr>
        <p:txBody>
          <a:bodyPr wrap="square" rtlCol="0">
            <a:spAutoFit/>
          </a:bodyPr>
          <a:lstStyle/>
          <a:p>
            <a:r>
              <a:rPr lang="en-GB" sz="1400" b="1" dirty="0"/>
              <a:t>SOLVING ONE STEP EQUATIONS</a:t>
            </a:r>
          </a:p>
        </p:txBody>
      </p:sp>
      <p:sp>
        <p:nvSpPr>
          <p:cNvPr id="7" name="TextBox 6">
            <a:extLst>
              <a:ext uri="{FF2B5EF4-FFF2-40B4-BE49-F238E27FC236}">
                <a16:creationId xmlns:a16="http://schemas.microsoft.com/office/drawing/2014/main" id="{25D8FECE-F30E-4974-A8FB-2390310E7B26}"/>
              </a:ext>
            </a:extLst>
          </p:cNvPr>
          <p:cNvSpPr txBox="1"/>
          <p:nvPr/>
        </p:nvSpPr>
        <p:spPr>
          <a:xfrm>
            <a:off x="5911139" y="1424742"/>
            <a:ext cx="417363" cy="307777"/>
          </a:xfrm>
          <a:prstGeom prst="rect">
            <a:avLst/>
          </a:prstGeom>
          <a:noFill/>
        </p:spPr>
        <p:txBody>
          <a:bodyPr wrap="square" rtlCol="0">
            <a:spAutoFit/>
          </a:bodyPr>
          <a:lstStyle/>
          <a:p>
            <a:r>
              <a:rPr lang="en-GB" sz="1400" dirty="0"/>
              <a:t>10</a:t>
            </a:r>
          </a:p>
        </p:txBody>
      </p:sp>
      <p:sp>
        <p:nvSpPr>
          <p:cNvPr id="25" name="TextBox 24">
            <a:extLst>
              <a:ext uri="{FF2B5EF4-FFF2-40B4-BE49-F238E27FC236}">
                <a16:creationId xmlns:a16="http://schemas.microsoft.com/office/drawing/2014/main" id="{756885B8-42D8-4540-9C0C-CA49805D721A}"/>
              </a:ext>
            </a:extLst>
          </p:cNvPr>
          <p:cNvSpPr txBox="1"/>
          <p:nvPr/>
        </p:nvSpPr>
        <p:spPr>
          <a:xfrm>
            <a:off x="7683934" y="1435318"/>
            <a:ext cx="417363" cy="307777"/>
          </a:xfrm>
          <a:prstGeom prst="rect">
            <a:avLst/>
          </a:prstGeom>
          <a:noFill/>
        </p:spPr>
        <p:txBody>
          <a:bodyPr wrap="square" rtlCol="0">
            <a:spAutoFit/>
          </a:bodyPr>
          <a:lstStyle/>
          <a:p>
            <a:r>
              <a:rPr lang="en-GB" sz="1400" dirty="0"/>
              <a:t>12</a:t>
            </a:r>
          </a:p>
        </p:txBody>
      </p:sp>
      <p:sp>
        <p:nvSpPr>
          <p:cNvPr id="26" name="TextBox 25">
            <a:extLst>
              <a:ext uri="{FF2B5EF4-FFF2-40B4-BE49-F238E27FC236}">
                <a16:creationId xmlns:a16="http://schemas.microsoft.com/office/drawing/2014/main" id="{17ACA449-E9CF-48A5-8206-D75982F89781}"/>
              </a:ext>
            </a:extLst>
          </p:cNvPr>
          <p:cNvSpPr txBox="1"/>
          <p:nvPr/>
        </p:nvSpPr>
        <p:spPr>
          <a:xfrm>
            <a:off x="5905264" y="2213051"/>
            <a:ext cx="417363" cy="307777"/>
          </a:xfrm>
          <a:prstGeom prst="rect">
            <a:avLst/>
          </a:prstGeom>
          <a:noFill/>
        </p:spPr>
        <p:txBody>
          <a:bodyPr wrap="square" rtlCol="0">
            <a:spAutoFit/>
          </a:bodyPr>
          <a:lstStyle/>
          <a:p>
            <a:r>
              <a:rPr lang="en-GB" sz="1400" dirty="0"/>
              <a:t>10</a:t>
            </a:r>
          </a:p>
        </p:txBody>
      </p:sp>
      <p:sp>
        <p:nvSpPr>
          <p:cNvPr id="27" name="TextBox 26">
            <a:extLst>
              <a:ext uri="{FF2B5EF4-FFF2-40B4-BE49-F238E27FC236}">
                <a16:creationId xmlns:a16="http://schemas.microsoft.com/office/drawing/2014/main" id="{7D138148-C9B9-4CAF-9046-E8F61A08D91B}"/>
              </a:ext>
            </a:extLst>
          </p:cNvPr>
          <p:cNvSpPr txBox="1"/>
          <p:nvPr/>
        </p:nvSpPr>
        <p:spPr>
          <a:xfrm>
            <a:off x="7678767" y="2169124"/>
            <a:ext cx="417363" cy="307777"/>
          </a:xfrm>
          <a:prstGeom prst="rect">
            <a:avLst/>
          </a:prstGeom>
          <a:noFill/>
        </p:spPr>
        <p:txBody>
          <a:bodyPr wrap="square" rtlCol="0">
            <a:spAutoFit/>
          </a:bodyPr>
          <a:lstStyle/>
          <a:p>
            <a:r>
              <a:rPr lang="en-GB" sz="1400" dirty="0"/>
              <a:t>20</a:t>
            </a:r>
          </a:p>
        </p:txBody>
      </p:sp>
      <p:cxnSp>
        <p:nvCxnSpPr>
          <p:cNvPr id="17" name="Straight Arrow Connector 16">
            <a:extLst>
              <a:ext uri="{FF2B5EF4-FFF2-40B4-BE49-F238E27FC236}">
                <a16:creationId xmlns:a16="http://schemas.microsoft.com/office/drawing/2014/main" id="{077AD7C0-FFF8-437D-8928-0F8902DC1E18}"/>
              </a:ext>
            </a:extLst>
          </p:cNvPr>
          <p:cNvCxnSpPr>
            <a:cxnSpLocks/>
          </p:cNvCxnSpPr>
          <p:nvPr/>
        </p:nvCxnSpPr>
        <p:spPr>
          <a:xfrm>
            <a:off x="6322627" y="1468550"/>
            <a:ext cx="4325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73680780-DF32-4649-BD95-F8ADC2951CE2}"/>
              </a:ext>
            </a:extLst>
          </p:cNvPr>
          <p:cNvCxnSpPr>
            <a:cxnSpLocks/>
          </p:cNvCxnSpPr>
          <p:nvPr/>
        </p:nvCxnSpPr>
        <p:spPr>
          <a:xfrm flipH="1">
            <a:off x="7255229" y="1698909"/>
            <a:ext cx="4282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a16="http://schemas.microsoft.com/office/drawing/2014/main" id="{1B525B7F-0FBA-4912-B100-C653713B5AC6}"/>
              </a:ext>
            </a:extLst>
          </p:cNvPr>
          <p:cNvSpPr txBox="1"/>
          <p:nvPr/>
        </p:nvSpPr>
        <p:spPr>
          <a:xfrm>
            <a:off x="6797856" y="1224410"/>
            <a:ext cx="412815" cy="307777"/>
          </a:xfrm>
          <a:prstGeom prst="rect">
            <a:avLst/>
          </a:prstGeom>
          <a:noFill/>
          <a:ln>
            <a:solidFill>
              <a:schemeClr val="tx1"/>
            </a:solidFill>
          </a:ln>
        </p:spPr>
        <p:txBody>
          <a:bodyPr wrap="square" rtlCol="0">
            <a:spAutoFit/>
          </a:bodyPr>
          <a:lstStyle/>
          <a:p>
            <a:r>
              <a:rPr lang="en-GB" sz="1400" dirty="0"/>
              <a:t>+2</a:t>
            </a:r>
          </a:p>
        </p:txBody>
      </p:sp>
      <p:sp>
        <p:nvSpPr>
          <p:cNvPr id="43" name="TextBox 42">
            <a:extLst>
              <a:ext uri="{FF2B5EF4-FFF2-40B4-BE49-F238E27FC236}">
                <a16:creationId xmlns:a16="http://schemas.microsoft.com/office/drawing/2014/main" id="{C6D90CBF-7120-4BE5-B0E2-7CD9870482E5}"/>
              </a:ext>
            </a:extLst>
          </p:cNvPr>
          <p:cNvSpPr txBox="1"/>
          <p:nvPr/>
        </p:nvSpPr>
        <p:spPr>
          <a:xfrm>
            <a:off x="6811991" y="1603634"/>
            <a:ext cx="409148" cy="307777"/>
          </a:xfrm>
          <a:prstGeom prst="rect">
            <a:avLst/>
          </a:prstGeom>
          <a:noFill/>
          <a:ln>
            <a:solidFill>
              <a:schemeClr val="tx1"/>
            </a:solidFill>
          </a:ln>
        </p:spPr>
        <p:txBody>
          <a:bodyPr wrap="square" rtlCol="0">
            <a:spAutoFit/>
          </a:bodyPr>
          <a:lstStyle/>
          <a:p>
            <a:r>
              <a:rPr lang="en-GB" sz="1400" dirty="0"/>
              <a:t>-2</a:t>
            </a:r>
          </a:p>
        </p:txBody>
      </p:sp>
      <p:sp>
        <p:nvSpPr>
          <p:cNvPr id="47" name="Text Box 4">
            <a:extLst>
              <a:ext uri="{FF2B5EF4-FFF2-40B4-BE49-F238E27FC236}">
                <a16:creationId xmlns:a16="http://schemas.microsoft.com/office/drawing/2014/main" id="{FA0D431A-B05E-4C9E-B166-0F312AFBC618}"/>
              </a:ext>
            </a:extLst>
          </p:cNvPr>
          <p:cNvSpPr txBox="1">
            <a:spLocks noChangeArrowheads="1"/>
          </p:cNvSpPr>
          <p:nvPr/>
        </p:nvSpPr>
        <p:spPr bwMode="auto">
          <a:xfrm>
            <a:off x="9610" y="5471988"/>
            <a:ext cx="3135181"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1400" dirty="0">
                <a:latin typeface="+mn-lt"/>
              </a:rPr>
              <a:t>To solve one step equations, you need to ask three questions about the equation:</a:t>
            </a:r>
          </a:p>
          <a:p>
            <a:pPr marL="182563" indent="-182563">
              <a:spcBef>
                <a:spcPct val="0"/>
              </a:spcBef>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What is the variable? </a:t>
            </a:r>
          </a:p>
          <a:p>
            <a:pPr marL="182563" indent="-182563">
              <a:spcBef>
                <a:spcPct val="0"/>
              </a:spcBef>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What operation is performed on the variable?</a:t>
            </a:r>
          </a:p>
          <a:p>
            <a:pPr marL="182563" indent="-182563">
              <a:spcBef>
                <a:spcPct val="0"/>
              </a:spcBef>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What is the inverse operation? 	</a:t>
            </a:r>
          </a:p>
          <a:p>
            <a:pPr eaLnBrk="1" hangingPunct="1">
              <a:spcBef>
                <a:spcPct val="0"/>
              </a:spcBef>
              <a:buFontTx/>
              <a:buNone/>
            </a:pPr>
            <a:endParaRPr lang="en-US" altLang="en-US" sz="1400" dirty="0">
              <a:latin typeface="+mn-lt"/>
            </a:endParaRPr>
          </a:p>
        </p:txBody>
      </p:sp>
      <p:sp>
        <p:nvSpPr>
          <p:cNvPr id="38" name="TextBox 37">
            <a:extLst>
              <a:ext uri="{FF2B5EF4-FFF2-40B4-BE49-F238E27FC236}">
                <a16:creationId xmlns:a16="http://schemas.microsoft.com/office/drawing/2014/main" id="{D1FD6702-A69C-47B3-BAB6-0DC481E57307}"/>
              </a:ext>
            </a:extLst>
          </p:cNvPr>
          <p:cNvSpPr txBox="1"/>
          <p:nvPr/>
        </p:nvSpPr>
        <p:spPr>
          <a:xfrm>
            <a:off x="3158810" y="2689800"/>
            <a:ext cx="3459877"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x + 2 = -5</a:t>
            </a:r>
          </a:p>
        </p:txBody>
      </p:sp>
      <p:sp>
        <p:nvSpPr>
          <p:cNvPr id="51" name="Text Box 4">
            <a:extLst>
              <a:ext uri="{FF2B5EF4-FFF2-40B4-BE49-F238E27FC236}">
                <a16:creationId xmlns:a16="http://schemas.microsoft.com/office/drawing/2014/main" id="{5A237C8B-E972-4516-BE51-E3FAD3445B89}"/>
              </a:ext>
            </a:extLst>
          </p:cNvPr>
          <p:cNvSpPr txBox="1">
            <a:spLocks noChangeArrowheads="1"/>
          </p:cNvSpPr>
          <p:nvPr/>
        </p:nvSpPr>
        <p:spPr bwMode="auto">
          <a:xfrm>
            <a:off x="3158810" y="3250162"/>
            <a:ext cx="3925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variable? 				</a:t>
            </a:r>
            <a:r>
              <a:rPr lang="en-US" altLang="en-US" sz="1200" i="1" dirty="0">
                <a:solidFill>
                  <a:schemeClr val="tx1">
                    <a:lumMod val="50000"/>
                    <a:lumOff val="50000"/>
                  </a:schemeClr>
                </a:solidFill>
                <a:cs typeface="Times New Roman" panose="02020603050405020304" pitchFamily="18" charset="0"/>
              </a:rPr>
              <a:t>x</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operation is performed on the variable?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+ 2</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inverse operation?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-2</a:t>
            </a:r>
            <a:r>
              <a:rPr lang="en-US" altLang="en-US" sz="1200" i="1" dirty="0">
                <a:latin typeface="Calibri" panose="020F0502020204030204" pitchFamily="34" charset="0"/>
                <a:cs typeface="Calibri" panose="020F0502020204030204" pitchFamily="34" charset="0"/>
              </a:rPr>
              <a:t>	</a:t>
            </a:r>
          </a:p>
        </p:txBody>
      </p:sp>
      <p:sp>
        <p:nvSpPr>
          <p:cNvPr id="39" name="TextBox 38">
            <a:extLst>
              <a:ext uri="{FF2B5EF4-FFF2-40B4-BE49-F238E27FC236}">
                <a16:creationId xmlns:a16="http://schemas.microsoft.com/office/drawing/2014/main" id="{169AB298-8E09-483F-AD0A-8B8C803C29C8}"/>
              </a:ext>
            </a:extLst>
          </p:cNvPr>
          <p:cNvSpPr txBox="1"/>
          <p:nvPr/>
        </p:nvSpPr>
        <p:spPr>
          <a:xfrm>
            <a:off x="3189297" y="3949568"/>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40" name="Rectangle 39">
            <a:extLst>
              <a:ext uri="{FF2B5EF4-FFF2-40B4-BE49-F238E27FC236}">
                <a16:creationId xmlns:a16="http://schemas.microsoft.com/office/drawing/2014/main" id="{D65D14CA-A9F8-4122-BE10-A647DFD03C4E}"/>
              </a:ext>
            </a:extLst>
          </p:cNvPr>
          <p:cNvSpPr/>
          <p:nvPr/>
        </p:nvSpPr>
        <p:spPr>
          <a:xfrm>
            <a:off x="3780793" y="3918791"/>
            <a:ext cx="478152" cy="36933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+ 2</a:t>
            </a:r>
          </a:p>
        </p:txBody>
      </p:sp>
      <p:cxnSp>
        <p:nvCxnSpPr>
          <p:cNvPr id="52" name="Straight Arrow Connector 51">
            <a:extLst>
              <a:ext uri="{FF2B5EF4-FFF2-40B4-BE49-F238E27FC236}">
                <a16:creationId xmlns:a16="http://schemas.microsoft.com/office/drawing/2014/main" id="{F176A60E-13E7-4B43-8194-D48E99DF87A7}"/>
              </a:ext>
            </a:extLst>
          </p:cNvPr>
          <p:cNvCxnSpPr>
            <a:cxnSpLocks/>
            <a:stCxn id="39" idx="3"/>
            <a:endCxn id="40" idx="1"/>
          </p:cNvCxnSpPr>
          <p:nvPr/>
        </p:nvCxnSpPr>
        <p:spPr>
          <a:xfrm>
            <a:off x="3458150" y="4103457"/>
            <a:ext cx="322643"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FBCC378-005C-4A00-894D-C0B2337A9625}"/>
              </a:ext>
            </a:extLst>
          </p:cNvPr>
          <p:cNvSpPr txBox="1"/>
          <p:nvPr/>
        </p:nvSpPr>
        <p:spPr>
          <a:xfrm>
            <a:off x="4565955" y="3949568"/>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-5</a:t>
            </a:r>
          </a:p>
        </p:txBody>
      </p:sp>
      <p:cxnSp>
        <p:nvCxnSpPr>
          <p:cNvPr id="57" name="Straight Arrow Connector 56">
            <a:extLst>
              <a:ext uri="{FF2B5EF4-FFF2-40B4-BE49-F238E27FC236}">
                <a16:creationId xmlns:a16="http://schemas.microsoft.com/office/drawing/2014/main" id="{805D86BA-8153-4FD3-AB3C-B7B8BB55F814}"/>
              </a:ext>
            </a:extLst>
          </p:cNvPr>
          <p:cNvCxnSpPr>
            <a:cxnSpLocks/>
            <a:stCxn id="40" idx="3"/>
            <a:endCxn id="58" idx="1"/>
          </p:cNvCxnSpPr>
          <p:nvPr/>
        </p:nvCxnSpPr>
        <p:spPr>
          <a:xfrm>
            <a:off x="4258945" y="4103457"/>
            <a:ext cx="307010"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0" name="Arrow: Curved Up 59">
            <a:extLst>
              <a:ext uri="{FF2B5EF4-FFF2-40B4-BE49-F238E27FC236}">
                <a16:creationId xmlns:a16="http://schemas.microsoft.com/office/drawing/2014/main" id="{0447FF9B-4A24-4F54-91EA-55A87DAD5B53}"/>
              </a:ext>
            </a:extLst>
          </p:cNvPr>
          <p:cNvSpPr/>
          <p:nvPr/>
        </p:nvSpPr>
        <p:spPr>
          <a:xfrm flipH="1">
            <a:off x="3489906" y="4288844"/>
            <a:ext cx="1044662" cy="20276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endParaRPr>
          </a:p>
        </p:txBody>
      </p:sp>
      <p:sp>
        <p:nvSpPr>
          <p:cNvPr id="61" name="TextBox 60">
            <a:extLst>
              <a:ext uri="{FF2B5EF4-FFF2-40B4-BE49-F238E27FC236}">
                <a16:creationId xmlns:a16="http://schemas.microsoft.com/office/drawing/2014/main" id="{A11050E6-6D30-4CA3-82E6-22655812CFA9}"/>
              </a:ext>
            </a:extLst>
          </p:cNvPr>
          <p:cNvSpPr txBox="1"/>
          <p:nvPr/>
        </p:nvSpPr>
        <p:spPr>
          <a:xfrm>
            <a:off x="3841717" y="4236338"/>
            <a:ext cx="478152" cy="307777"/>
          </a:xfrm>
          <a:prstGeom prst="rect">
            <a:avLst/>
          </a:prstGeom>
          <a:noFill/>
        </p:spPr>
        <p:txBody>
          <a:bodyPr wrap="square" rtlCol="0">
            <a:spAutoFit/>
          </a:bodyPr>
          <a:lstStyle/>
          <a:p>
            <a:r>
              <a:rPr lang="en-GB" sz="1400" dirty="0">
                <a:solidFill>
                  <a:srgbClr val="7030A0"/>
                </a:solidFill>
              </a:rPr>
              <a:t>- 2</a:t>
            </a:r>
          </a:p>
        </p:txBody>
      </p:sp>
      <p:cxnSp>
        <p:nvCxnSpPr>
          <p:cNvPr id="42" name="Straight Arrow Connector 41">
            <a:extLst>
              <a:ext uri="{FF2B5EF4-FFF2-40B4-BE49-F238E27FC236}">
                <a16:creationId xmlns:a16="http://schemas.microsoft.com/office/drawing/2014/main" id="{CC4C3077-06DA-4880-81D5-DF9731C965BB}"/>
              </a:ext>
            </a:extLst>
          </p:cNvPr>
          <p:cNvCxnSpPr>
            <a:cxnSpLocks/>
          </p:cNvCxnSpPr>
          <p:nvPr/>
        </p:nvCxnSpPr>
        <p:spPr>
          <a:xfrm>
            <a:off x="7250931" y="1476368"/>
            <a:ext cx="4325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B91F222D-49D3-47FB-9583-570EFDAC0B09}"/>
              </a:ext>
            </a:extLst>
          </p:cNvPr>
          <p:cNvCxnSpPr>
            <a:cxnSpLocks/>
          </p:cNvCxnSpPr>
          <p:nvPr/>
        </p:nvCxnSpPr>
        <p:spPr>
          <a:xfrm flipH="1">
            <a:off x="6322627" y="1698909"/>
            <a:ext cx="4282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37C9B923-0487-455E-8379-C7151DC32A7C}"/>
              </a:ext>
            </a:extLst>
          </p:cNvPr>
          <p:cNvCxnSpPr>
            <a:cxnSpLocks/>
          </p:cNvCxnSpPr>
          <p:nvPr/>
        </p:nvCxnSpPr>
        <p:spPr>
          <a:xfrm>
            <a:off x="6318329" y="2215864"/>
            <a:ext cx="4325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87492B6D-AFDB-464F-B9E3-CB517BF3320B}"/>
              </a:ext>
            </a:extLst>
          </p:cNvPr>
          <p:cNvCxnSpPr>
            <a:cxnSpLocks/>
          </p:cNvCxnSpPr>
          <p:nvPr/>
        </p:nvCxnSpPr>
        <p:spPr>
          <a:xfrm flipH="1">
            <a:off x="7250931" y="2446223"/>
            <a:ext cx="4282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CA418939-65F6-4DF4-9807-A007D0481CDE}"/>
              </a:ext>
            </a:extLst>
          </p:cNvPr>
          <p:cNvSpPr txBox="1"/>
          <p:nvPr/>
        </p:nvSpPr>
        <p:spPr>
          <a:xfrm>
            <a:off x="6793558" y="1971724"/>
            <a:ext cx="412815" cy="307777"/>
          </a:xfrm>
          <a:prstGeom prst="rect">
            <a:avLst/>
          </a:prstGeom>
          <a:noFill/>
          <a:ln>
            <a:solidFill>
              <a:schemeClr val="tx1"/>
            </a:solidFill>
          </a:ln>
        </p:spPr>
        <p:txBody>
          <a:bodyPr wrap="square" rtlCol="0">
            <a:spAutoFit/>
          </a:bodyPr>
          <a:lstStyle/>
          <a:p>
            <a:r>
              <a:rPr lang="en-GB" sz="1400" dirty="0"/>
              <a:t>×2</a:t>
            </a:r>
          </a:p>
        </p:txBody>
      </p:sp>
      <p:sp>
        <p:nvSpPr>
          <p:cNvPr id="56" name="TextBox 55">
            <a:extLst>
              <a:ext uri="{FF2B5EF4-FFF2-40B4-BE49-F238E27FC236}">
                <a16:creationId xmlns:a16="http://schemas.microsoft.com/office/drawing/2014/main" id="{0D6C4FFF-E5E4-4FCF-9711-26DAEFF2710A}"/>
              </a:ext>
            </a:extLst>
          </p:cNvPr>
          <p:cNvSpPr txBox="1"/>
          <p:nvPr/>
        </p:nvSpPr>
        <p:spPr>
          <a:xfrm>
            <a:off x="6807693" y="2350948"/>
            <a:ext cx="409148" cy="307777"/>
          </a:xfrm>
          <a:prstGeom prst="rect">
            <a:avLst/>
          </a:prstGeom>
          <a:noFill/>
          <a:ln>
            <a:solidFill>
              <a:schemeClr val="tx1"/>
            </a:solidFill>
          </a:ln>
        </p:spPr>
        <p:txBody>
          <a:bodyPr wrap="square" rtlCol="0">
            <a:spAutoFit/>
          </a:bodyPr>
          <a:lstStyle/>
          <a:p>
            <a:r>
              <a:rPr lang="en-GB" sz="1400" dirty="0"/>
              <a:t>÷2</a:t>
            </a:r>
          </a:p>
        </p:txBody>
      </p:sp>
      <p:cxnSp>
        <p:nvCxnSpPr>
          <p:cNvPr id="59" name="Straight Arrow Connector 58">
            <a:extLst>
              <a:ext uri="{FF2B5EF4-FFF2-40B4-BE49-F238E27FC236}">
                <a16:creationId xmlns:a16="http://schemas.microsoft.com/office/drawing/2014/main" id="{1D2B38A9-8CAD-40B4-B7AF-E1A52BFA872E}"/>
              </a:ext>
            </a:extLst>
          </p:cNvPr>
          <p:cNvCxnSpPr>
            <a:cxnSpLocks/>
          </p:cNvCxnSpPr>
          <p:nvPr/>
        </p:nvCxnSpPr>
        <p:spPr>
          <a:xfrm>
            <a:off x="7246633" y="2223682"/>
            <a:ext cx="4325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B6E55F75-56D6-4B78-9945-13F01FC3E45B}"/>
              </a:ext>
            </a:extLst>
          </p:cNvPr>
          <p:cNvCxnSpPr>
            <a:cxnSpLocks/>
          </p:cNvCxnSpPr>
          <p:nvPr/>
        </p:nvCxnSpPr>
        <p:spPr>
          <a:xfrm flipH="1">
            <a:off x="6318329" y="2446223"/>
            <a:ext cx="42824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BF137487-1CD7-421D-B3D3-71701554AC3F}"/>
              </a:ext>
            </a:extLst>
          </p:cNvPr>
          <p:cNvSpPr txBox="1"/>
          <p:nvPr/>
        </p:nvSpPr>
        <p:spPr>
          <a:xfrm>
            <a:off x="5368816" y="3911140"/>
            <a:ext cx="1268413" cy="738664"/>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x + 2 = -5</a:t>
            </a:r>
          </a:p>
          <a:p>
            <a:r>
              <a:rPr lang="en-GB" sz="1400" i="1" dirty="0">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-2      -2</a:t>
            </a:r>
          </a:p>
          <a:p>
            <a:r>
              <a:rPr lang="en-GB" sz="1400" i="1" dirty="0">
                <a:latin typeface="Times New Roman" panose="02020603050405020304" pitchFamily="18" charset="0"/>
                <a:cs typeface="Times New Roman" panose="02020603050405020304" pitchFamily="18" charset="0"/>
              </a:rPr>
              <a:t>       </a:t>
            </a:r>
            <a:r>
              <a:rPr lang="en-GB" sz="1400" b="1" i="1" u="sng" dirty="0">
                <a:latin typeface="Times New Roman" panose="02020603050405020304" pitchFamily="18" charset="0"/>
                <a:cs typeface="Times New Roman" panose="02020603050405020304" pitchFamily="18" charset="0"/>
              </a:rPr>
              <a:t>x = -7</a:t>
            </a:r>
          </a:p>
        </p:txBody>
      </p:sp>
      <p:sp>
        <p:nvSpPr>
          <p:cNvPr id="63" name="TextBox 62">
            <a:extLst>
              <a:ext uri="{FF2B5EF4-FFF2-40B4-BE49-F238E27FC236}">
                <a16:creationId xmlns:a16="http://schemas.microsoft.com/office/drawing/2014/main" id="{4531AC73-ADFF-4177-8DA3-67EAFD68CAD3}"/>
              </a:ext>
            </a:extLst>
          </p:cNvPr>
          <p:cNvSpPr txBox="1"/>
          <p:nvPr/>
        </p:nvSpPr>
        <p:spPr>
          <a:xfrm>
            <a:off x="7003270" y="2689800"/>
            <a:ext cx="3459877"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x - 5 = 7</a:t>
            </a:r>
          </a:p>
        </p:txBody>
      </p:sp>
      <p:sp>
        <p:nvSpPr>
          <p:cNvPr id="64" name="Text Box 4">
            <a:extLst>
              <a:ext uri="{FF2B5EF4-FFF2-40B4-BE49-F238E27FC236}">
                <a16:creationId xmlns:a16="http://schemas.microsoft.com/office/drawing/2014/main" id="{C137A8C1-57A1-41A1-9009-8C4513F2067E}"/>
              </a:ext>
            </a:extLst>
          </p:cNvPr>
          <p:cNvSpPr txBox="1">
            <a:spLocks noChangeArrowheads="1"/>
          </p:cNvSpPr>
          <p:nvPr/>
        </p:nvSpPr>
        <p:spPr bwMode="auto">
          <a:xfrm>
            <a:off x="7003270" y="3250162"/>
            <a:ext cx="3925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variable? 				</a:t>
            </a:r>
            <a:r>
              <a:rPr lang="en-US" altLang="en-US" sz="1200" i="1" dirty="0">
                <a:solidFill>
                  <a:schemeClr val="tx1">
                    <a:lumMod val="50000"/>
                    <a:lumOff val="50000"/>
                  </a:schemeClr>
                </a:solidFill>
                <a:cs typeface="Times New Roman" panose="02020603050405020304" pitchFamily="18" charset="0"/>
              </a:rPr>
              <a:t>x</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operation is performed on the variable?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- 5</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inverse operation?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+ 5</a:t>
            </a:r>
            <a:r>
              <a:rPr lang="en-US" altLang="en-US" sz="1200" i="1" dirty="0">
                <a:latin typeface="Calibri" panose="020F0502020204030204" pitchFamily="34" charset="0"/>
                <a:cs typeface="Calibri" panose="020F0502020204030204" pitchFamily="34" charset="0"/>
              </a:rPr>
              <a:t>	</a:t>
            </a:r>
          </a:p>
        </p:txBody>
      </p:sp>
      <p:sp>
        <p:nvSpPr>
          <p:cNvPr id="65" name="TextBox 64">
            <a:extLst>
              <a:ext uri="{FF2B5EF4-FFF2-40B4-BE49-F238E27FC236}">
                <a16:creationId xmlns:a16="http://schemas.microsoft.com/office/drawing/2014/main" id="{0121ADBA-DC2A-4DEC-BD14-86E5F3B3CC57}"/>
              </a:ext>
            </a:extLst>
          </p:cNvPr>
          <p:cNvSpPr txBox="1"/>
          <p:nvPr/>
        </p:nvSpPr>
        <p:spPr>
          <a:xfrm>
            <a:off x="7033757" y="3949568"/>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66" name="Rectangle 65">
            <a:extLst>
              <a:ext uri="{FF2B5EF4-FFF2-40B4-BE49-F238E27FC236}">
                <a16:creationId xmlns:a16="http://schemas.microsoft.com/office/drawing/2014/main" id="{3F8AE988-65EB-4A5D-BDF0-5C4326954D23}"/>
              </a:ext>
            </a:extLst>
          </p:cNvPr>
          <p:cNvSpPr/>
          <p:nvPr/>
        </p:nvSpPr>
        <p:spPr>
          <a:xfrm>
            <a:off x="7624359" y="3918790"/>
            <a:ext cx="478152" cy="36933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- 5</a:t>
            </a:r>
          </a:p>
        </p:txBody>
      </p:sp>
      <p:cxnSp>
        <p:nvCxnSpPr>
          <p:cNvPr id="67" name="Straight Arrow Connector 66">
            <a:extLst>
              <a:ext uri="{FF2B5EF4-FFF2-40B4-BE49-F238E27FC236}">
                <a16:creationId xmlns:a16="http://schemas.microsoft.com/office/drawing/2014/main" id="{76E504EA-55EA-4579-90A8-5DD550673961}"/>
              </a:ext>
            </a:extLst>
          </p:cNvPr>
          <p:cNvCxnSpPr>
            <a:cxnSpLocks/>
            <a:stCxn id="65" idx="3"/>
            <a:endCxn id="66" idx="1"/>
          </p:cNvCxnSpPr>
          <p:nvPr/>
        </p:nvCxnSpPr>
        <p:spPr>
          <a:xfrm flipV="1">
            <a:off x="7302610" y="4103456"/>
            <a:ext cx="321749" cy="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E8488F98-DDAB-40E4-84D8-A970690B6323}"/>
              </a:ext>
            </a:extLst>
          </p:cNvPr>
          <p:cNvSpPr txBox="1"/>
          <p:nvPr/>
        </p:nvSpPr>
        <p:spPr>
          <a:xfrm>
            <a:off x="8410415" y="3949568"/>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7</a:t>
            </a:r>
          </a:p>
        </p:txBody>
      </p:sp>
      <p:cxnSp>
        <p:nvCxnSpPr>
          <p:cNvPr id="69" name="Straight Arrow Connector 68">
            <a:extLst>
              <a:ext uri="{FF2B5EF4-FFF2-40B4-BE49-F238E27FC236}">
                <a16:creationId xmlns:a16="http://schemas.microsoft.com/office/drawing/2014/main" id="{58BA2F6C-ED3A-40FF-9206-71F2CA644653}"/>
              </a:ext>
            </a:extLst>
          </p:cNvPr>
          <p:cNvCxnSpPr>
            <a:cxnSpLocks/>
            <a:stCxn id="66" idx="3"/>
            <a:endCxn id="68" idx="1"/>
          </p:cNvCxnSpPr>
          <p:nvPr/>
        </p:nvCxnSpPr>
        <p:spPr>
          <a:xfrm>
            <a:off x="8102511" y="4103456"/>
            <a:ext cx="307904" cy="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0" name="Arrow: Curved Up 69">
            <a:extLst>
              <a:ext uri="{FF2B5EF4-FFF2-40B4-BE49-F238E27FC236}">
                <a16:creationId xmlns:a16="http://schemas.microsoft.com/office/drawing/2014/main" id="{09BCF6AA-EC34-4D6C-AEA6-DCB52115EC95}"/>
              </a:ext>
            </a:extLst>
          </p:cNvPr>
          <p:cNvSpPr/>
          <p:nvPr/>
        </p:nvSpPr>
        <p:spPr>
          <a:xfrm flipH="1">
            <a:off x="7334366" y="4288844"/>
            <a:ext cx="1044662" cy="20276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endParaRPr>
          </a:p>
        </p:txBody>
      </p:sp>
      <p:sp>
        <p:nvSpPr>
          <p:cNvPr id="71" name="TextBox 70">
            <a:extLst>
              <a:ext uri="{FF2B5EF4-FFF2-40B4-BE49-F238E27FC236}">
                <a16:creationId xmlns:a16="http://schemas.microsoft.com/office/drawing/2014/main" id="{E8378305-9198-4A8F-9093-572BFE907452}"/>
              </a:ext>
            </a:extLst>
          </p:cNvPr>
          <p:cNvSpPr txBox="1"/>
          <p:nvPr/>
        </p:nvSpPr>
        <p:spPr>
          <a:xfrm>
            <a:off x="7686177" y="4222152"/>
            <a:ext cx="478152" cy="307777"/>
          </a:xfrm>
          <a:prstGeom prst="rect">
            <a:avLst/>
          </a:prstGeom>
          <a:noFill/>
        </p:spPr>
        <p:txBody>
          <a:bodyPr wrap="square" rtlCol="0">
            <a:spAutoFit/>
          </a:bodyPr>
          <a:lstStyle/>
          <a:p>
            <a:r>
              <a:rPr lang="en-GB" sz="1400" dirty="0">
                <a:solidFill>
                  <a:srgbClr val="7030A0"/>
                </a:solidFill>
              </a:rPr>
              <a:t>+ 5</a:t>
            </a:r>
          </a:p>
        </p:txBody>
      </p:sp>
      <p:sp>
        <p:nvSpPr>
          <p:cNvPr id="72" name="TextBox 71">
            <a:extLst>
              <a:ext uri="{FF2B5EF4-FFF2-40B4-BE49-F238E27FC236}">
                <a16:creationId xmlns:a16="http://schemas.microsoft.com/office/drawing/2014/main" id="{7C4D9069-43C1-4158-8EB1-9BF4EE32CFE4}"/>
              </a:ext>
            </a:extLst>
          </p:cNvPr>
          <p:cNvSpPr txBox="1"/>
          <p:nvPr/>
        </p:nvSpPr>
        <p:spPr>
          <a:xfrm>
            <a:off x="9083262" y="3925159"/>
            <a:ext cx="1264675" cy="738664"/>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x - 5 = 7</a:t>
            </a:r>
          </a:p>
          <a:p>
            <a:r>
              <a:rPr lang="en-GB" sz="1400" i="1" dirty="0">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+5      +5</a:t>
            </a:r>
          </a:p>
          <a:p>
            <a:r>
              <a:rPr lang="en-GB" sz="1400" i="1" dirty="0">
                <a:latin typeface="Times New Roman" panose="02020603050405020304" pitchFamily="18" charset="0"/>
                <a:cs typeface="Times New Roman" panose="02020603050405020304" pitchFamily="18" charset="0"/>
              </a:rPr>
              <a:t>     </a:t>
            </a:r>
            <a:r>
              <a:rPr lang="en-GB" sz="1400" b="1" i="1" u="sng" dirty="0">
                <a:latin typeface="Times New Roman" panose="02020603050405020304" pitchFamily="18" charset="0"/>
                <a:cs typeface="Times New Roman" panose="02020603050405020304" pitchFamily="18" charset="0"/>
              </a:rPr>
              <a:t>x = 12</a:t>
            </a:r>
          </a:p>
        </p:txBody>
      </p:sp>
      <p:sp>
        <p:nvSpPr>
          <p:cNvPr id="73" name="TextBox 72">
            <a:extLst>
              <a:ext uri="{FF2B5EF4-FFF2-40B4-BE49-F238E27FC236}">
                <a16:creationId xmlns:a16="http://schemas.microsoft.com/office/drawing/2014/main" id="{EF82EA07-DCF0-4FBD-9889-D45219702929}"/>
              </a:ext>
            </a:extLst>
          </p:cNvPr>
          <p:cNvSpPr txBox="1"/>
          <p:nvPr/>
        </p:nvSpPr>
        <p:spPr>
          <a:xfrm>
            <a:off x="3158810" y="5447032"/>
            <a:ext cx="3459877"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cs typeface="Times New Roman" panose="02020603050405020304" pitchFamily="18" charset="0"/>
              </a:rPr>
              <a:t>4</a:t>
            </a:r>
            <a:r>
              <a:rPr lang="en-GB" sz="1400" b="1" i="1" dirty="0">
                <a:latin typeface="Times New Roman" panose="02020603050405020304" pitchFamily="18" charset="0"/>
                <a:cs typeface="Times New Roman" panose="02020603050405020304" pitchFamily="18" charset="0"/>
              </a:rPr>
              <a:t>x = 14</a:t>
            </a:r>
          </a:p>
        </p:txBody>
      </p:sp>
      <p:sp>
        <p:nvSpPr>
          <p:cNvPr id="75" name="Text Box 4">
            <a:extLst>
              <a:ext uri="{FF2B5EF4-FFF2-40B4-BE49-F238E27FC236}">
                <a16:creationId xmlns:a16="http://schemas.microsoft.com/office/drawing/2014/main" id="{B0B8DD3E-2641-4598-8B41-CD6B33D9FC4C}"/>
              </a:ext>
            </a:extLst>
          </p:cNvPr>
          <p:cNvSpPr txBox="1">
            <a:spLocks noChangeArrowheads="1"/>
          </p:cNvSpPr>
          <p:nvPr/>
        </p:nvSpPr>
        <p:spPr bwMode="auto">
          <a:xfrm>
            <a:off x="3144791" y="5871096"/>
            <a:ext cx="3925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variable? 				</a:t>
            </a:r>
            <a:r>
              <a:rPr lang="en-US" altLang="en-US" sz="1200" i="1" dirty="0">
                <a:solidFill>
                  <a:schemeClr val="tx1">
                    <a:lumMod val="50000"/>
                    <a:lumOff val="50000"/>
                  </a:schemeClr>
                </a:solidFill>
                <a:cs typeface="Times New Roman" panose="02020603050405020304" pitchFamily="18" charset="0"/>
              </a:rPr>
              <a:t>x</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operation is performed on the variable?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4</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inverse operation?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4</a:t>
            </a:r>
            <a:r>
              <a:rPr lang="en-US" altLang="en-US" sz="1200" i="1" dirty="0">
                <a:latin typeface="Calibri" panose="020F0502020204030204" pitchFamily="34" charset="0"/>
                <a:cs typeface="Calibri" panose="020F0502020204030204" pitchFamily="34" charset="0"/>
              </a:rPr>
              <a:t>	</a:t>
            </a:r>
          </a:p>
        </p:txBody>
      </p:sp>
      <p:sp>
        <p:nvSpPr>
          <p:cNvPr id="76" name="TextBox 75">
            <a:extLst>
              <a:ext uri="{FF2B5EF4-FFF2-40B4-BE49-F238E27FC236}">
                <a16:creationId xmlns:a16="http://schemas.microsoft.com/office/drawing/2014/main" id="{BED17FE7-677C-4CA3-88C4-566116A7F66C}"/>
              </a:ext>
            </a:extLst>
          </p:cNvPr>
          <p:cNvSpPr txBox="1"/>
          <p:nvPr/>
        </p:nvSpPr>
        <p:spPr>
          <a:xfrm>
            <a:off x="3175278" y="6570502"/>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77" name="Rectangle 76">
            <a:extLst>
              <a:ext uri="{FF2B5EF4-FFF2-40B4-BE49-F238E27FC236}">
                <a16:creationId xmlns:a16="http://schemas.microsoft.com/office/drawing/2014/main" id="{730880EF-D39A-48DA-B19C-28CDCBFA5051}"/>
              </a:ext>
            </a:extLst>
          </p:cNvPr>
          <p:cNvSpPr/>
          <p:nvPr/>
        </p:nvSpPr>
        <p:spPr>
          <a:xfrm>
            <a:off x="3766774" y="6539725"/>
            <a:ext cx="478152" cy="36933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4</a:t>
            </a:r>
          </a:p>
        </p:txBody>
      </p:sp>
      <p:cxnSp>
        <p:nvCxnSpPr>
          <p:cNvPr id="78" name="Straight Arrow Connector 77">
            <a:extLst>
              <a:ext uri="{FF2B5EF4-FFF2-40B4-BE49-F238E27FC236}">
                <a16:creationId xmlns:a16="http://schemas.microsoft.com/office/drawing/2014/main" id="{921B8432-6615-43D5-B4E8-02AEEC47C379}"/>
              </a:ext>
            </a:extLst>
          </p:cNvPr>
          <p:cNvCxnSpPr>
            <a:cxnSpLocks/>
            <a:stCxn id="76" idx="3"/>
            <a:endCxn id="77" idx="1"/>
          </p:cNvCxnSpPr>
          <p:nvPr/>
        </p:nvCxnSpPr>
        <p:spPr>
          <a:xfrm>
            <a:off x="3444131" y="6724391"/>
            <a:ext cx="322643"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7289DFF8-ABC0-413C-973F-C722306CDDA0}"/>
              </a:ext>
            </a:extLst>
          </p:cNvPr>
          <p:cNvSpPr txBox="1"/>
          <p:nvPr/>
        </p:nvSpPr>
        <p:spPr>
          <a:xfrm>
            <a:off x="4551936" y="6570502"/>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14</a:t>
            </a:r>
          </a:p>
        </p:txBody>
      </p:sp>
      <p:cxnSp>
        <p:nvCxnSpPr>
          <p:cNvPr id="81" name="Straight Arrow Connector 80">
            <a:extLst>
              <a:ext uri="{FF2B5EF4-FFF2-40B4-BE49-F238E27FC236}">
                <a16:creationId xmlns:a16="http://schemas.microsoft.com/office/drawing/2014/main" id="{A35DB585-E0AF-420A-B9EC-ABE375997C6C}"/>
              </a:ext>
            </a:extLst>
          </p:cNvPr>
          <p:cNvCxnSpPr>
            <a:cxnSpLocks/>
            <a:stCxn id="77" idx="3"/>
            <a:endCxn id="79" idx="1"/>
          </p:cNvCxnSpPr>
          <p:nvPr/>
        </p:nvCxnSpPr>
        <p:spPr>
          <a:xfrm>
            <a:off x="4244926" y="6724391"/>
            <a:ext cx="307010"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2" name="Arrow: Curved Up 81">
            <a:extLst>
              <a:ext uri="{FF2B5EF4-FFF2-40B4-BE49-F238E27FC236}">
                <a16:creationId xmlns:a16="http://schemas.microsoft.com/office/drawing/2014/main" id="{F98DCDFB-996A-4E9D-9A31-F2632B66044A}"/>
              </a:ext>
            </a:extLst>
          </p:cNvPr>
          <p:cNvSpPr/>
          <p:nvPr/>
        </p:nvSpPr>
        <p:spPr>
          <a:xfrm flipH="1">
            <a:off x="3475887" y="6909778"/>
            <a:ext cx="1044662" cy="20276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endParaRPr>
          </a:p>
        </p:txBody>
      </p:sp>
      <p:sp>
        <p:nvSpPr>
          <p:cNvPr id="83" name="TextBox 82">
            <a:extLst>
              <a:ext uri="{FF2B5EF4-FFF2-40B4-BE49-F238E27FC236}">
                <a16:creationId xmlns:a16="http://schemas.microsoft.com/office/drawing/2014/main" id="{AD3A6024-6F1F-419B-8387-701404A05411}"/>
              </a:ext>
            </a:extLst>
          </p:cNvPr>
          <p:cNvSpPr txBox="1"/>
          <p:nvPr/>
        </p:nvSpPr>
        <p:spPr>
          <a:xfrm>
            <a:off x="3827698" y="6857272"/>
            <a:ext cx="478152" cy="307777"/>
          </a:xfrm>
          <a:prstGeom prst="rect">
            <a:avLst/>
          </a:prstGeom>
          <a:noFill/>
        </p:spPr>
        <p:txBody>
          <a:bodyPr wrap="square" rtlCol="0">
            <a:spAutoFit/>
          </a:bodyPr>
          <a:lstStyle/>
          <a:p>
            <a:r>
              <a:rPr lang="en-GB" sz="1400" dirty="0">
                <a:solidFill>
                  <a:srgbClr val="7030A0"/>
                </a:solidFill>
              </a:rPr>
              <a:t>÷ 4</a:t>
            </a:r>
          </a:p>
        </p:txBody>
      </p:sp>
      <p:sp>
        <p:nvSpPr>
          <p:cNvPr id="84" name="TextBox 83">
            <a:extLst>
              <a:ext uri="{FF2B5EF4-FFF2-40B4-BE49-F238E27FC236}">
                <a16:creationId xmlns:a16="http://schemas.microsoft.com/office/drawing/2014/main" id="{535D45E6-4478-46D9-9DEF-81C2E06861FB}"/>
              </a:ext>
            </a:extLst>
          </p:cNvPr>
          <p:cNvSpPr txBox="1"/>
          <p:nvPr/>
        </p:nvSpPr>
        <p:spPr>
          <a:xfrm>
            <a:off x="5354797" y="6532074"/>
            <a:ext cx="1293550" cy="707886"/>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    4x  = 14</a:t>
            </a:r>
          </a:p>
          <a:p>
            <a:r>
              <a:rPr lang="en-GB" sz="1200" i="1" dirty="0">
                <a:solidFill>
                  <a:srgbClr val="7030A0"/>
                </a:solidFill>
                <a:latin typeface="Times New Roman" panose="02020603050405020304" pitchFamily="18" charset="0"/>
                <a:cs typeface="Times New Roman" panose="02020603050405020304" pitchFamily="18" charset="0"/>
              </a:rPr>
              <a:t>     ÷4</a:t>
            </a:r>
            <a:r>
              <a:rPr lang="en-GB" sz="1100" i="1" dirty="0">
                <a:solidFill>
                  <a:srgbClr val="7030A0"/>
                </a:solidFill>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÷4</a:t>
            </a:r>
          </a:p>
          <a:p>
            <a:r>
              <a:rPr lang="en-GB" sz="1400" i="1" dirty="0">
                <a:latin typeface="Times New Roman" panose="02020603050405020304" pitchFamily="18" charset="0"/>
                <a:cs typeface="Times New Roman" panose="02020603050405020304" pitchFamily="18" charset="0"/>
              </a:rPr>
              <a:t>       </a:t>
            </a:r>
            <a:r>
              <a:rPr lang="en-GB" sz="1400" b="1" i="1" u="sng" dirty="0">
                <a:latin typeface="Times New Roman" panose="02020603050405020304" pitchFamily="18" charset="0"/>
                <a:cs typeface="Times New Roman" panose="02020603050405020304" pitchFamily="18" charset="0"/>
              </a:rPr>
              <a:t>x = 3.5</a:t>
            </a:r>
          </a:p>
        </p:txBody>
      </p:sp>
      <mc:AlternateContent xmlns:mc="http://schemas.openxmlformats.org/markup-compatibility/2006" xmlns:a14="http://schemas.microsoft.com/office/drawing/2010/main">
        <mc:Choice Requires="a14">
          <p:sp>
            <p:nvSpPr>
              <p:cNvPr id="85" name="TextBox 84">
                <a:extLst>
                  <a:ext uri="{FF2B5EF4-FFF2-40B4-BE49-F238E27FC236}">
                    <a16:creationId xmlns:a16="http://schemas.microsoft.com/office/drawing/2014/main" id="{A82E129D-FC6A-4C6C-8664-33E312D5B5EF}"/>
                  </a:ext>
                </a:extLst>
              </p:cNvPr>
              <p:cNvSpPr txBox="1"/>
              <p:nvPr/>
            </p:nvSpPr>
            <p:spPr>
              <a:xfrm>
                <a:off x="7003270" y="5447032"/>
                <a:ext cx="3459877" cy="378630"/>
              </a:xfrm>
              <a:prstGeom prst="rect">
                <a:avLst/>
              </a:prstGeom>
              <a:noFill/>
            </p:spPr>
            <p:txBody>
              <a:bodyPr wrap="square" rtlCol="0">
                <a:spAutoFit/>
              </a:bodyPr>
              <a:lstStyle/>
              <a:p>
                <a:r>
                  <a:rPr lang="en-GB" sz="1400" i="1" dirty="0">
                    <a:cs typeface="Times New Roman" panose="02020603050405020304" pitchFamily="18" charset="0"/>
                  </a:rPr>
                  <a:t>Example: Solve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𝒙</m:t>
                        </m:r>
                      </m:num>
                      <m:den>
                        <m:r>
                          <a:rPr lang="en-GB" sz="1400" b="1" i="1" smtClean="0">
                            <a:latin typeface="Cambria Math" panose="02040503050406030204" pitchFamily="18" charset="0"/>
                            <a:cs typeface="Times New Roman" panose="02020603050405020304" pitchFamily="18" charset="0"/>
                          </a:rPr>
                          <m:t>𝟑</m:t>
                        </m:r>
                      </m:den>
                    </m:f>
                  </m:oMath>
                </a14:m>
                <a:r>
                  <a:rPr lang="en-GB" sz="1400" b="1" i="1" dirty="0">
                    <a:latin typeface="Times New Roman" panose="02020603050405020304" pitchFamily="18" charset="0"/>
                    <a:cs typeface="Times New Roman" panose="02020603050405020304" pitchFamily="18" charset="0"/>
                  </a:rPr>
                  <a:t>  = 4</a:t>
                </a:r>
              </a:p>
            </p:txBody>
          </p:sp>
        </mc:Choice>
        <mc:Fallback xmlns="">
          <p:sp>
            <p:nvSpPr>
              <p:cNvPr id="85" name="TextBox 84">
                <a:extLst>
                  <a:ext uri="{FF2B5EF4-FFF2-40B4-BE49-F238E27FC236}">
                    <a16:creationId xmlns:a16="http://schemas.microsoft.com/office/drawing/2014/main" id="{A82E129D-FC6A-4C6C-8664-33E312D5B5EF}"/>
                  </a:ext>
                </a:extLst>
              </p:cNvPr>
              <p:cNvSpPr txBox="1">
                <a:spLocks noRot="1" noChangeAspect="1" noMove="1" noResize="1" noEditPoints="1" noAdjustHandles="1" noChangeArrowheads="1" noChangeShapeType="1" noTextEdit="1"/>
              </p:cNvSpPr>
              <p:nvPr/>
            </p:nvSpPr>
            <p:spPr>
              <a:xfrm>
                <a:off x="7003270" y="5447032"/>
                <a:ext cx="3459877" cy="378630"/>
              </a:xfrm>
              <a:prstGeom prst="rect">
                <a:avLst/>
              </a:prstGeom>
              <a:blipFill>
                <a:blip r:embed="rId6"/>
                <a:stretch>
                  <a:fillRect l="-529" b="-4839"/>
                </a:stretch>
              </a:blipFill>
            </p:spPr>
            <p:txBody>
              <a:bodyPr/>
              <a:lstStyle/>
              <a:p>
                <a:r>
                  <a:rPr lang="en-GB">
                    <a:noFill/>
                  </a:rPr>
                  <a:t> </a:t>
                </a:r>
              </a:p>
            </p:txBody>
          </p:sp>
        </mc:Fallback>
      </mc:AlternateContent>
      <p:sp>
        <p:nvSpPr>
          <p:cNvPr id="86" name="Text Box 4">
            <a:extLst>
              <a:ext uri="{FF2B5EF4-FFF2-40B4-BE49-F238E27FC236}">
                <a16:creationId xmlns:a16="http://schemas.microsoft.com/office/drawing/2014/main" id="{AC2172A2-5DF2-40A1-9692-C39A984ADF57}"/>
              </a:ext>
            </a:extLst>
          </p:cNvPr>
          <p:cNvSpPr txBox="1">
            <a:spLocks noChangeArrowheads="1"/>
          </p:cNvSpPr>
          <p:nvPr/>
        </p:nvSpPr>
        <p:spPr bwMode="auto">
          <a:xfrm>
            <a:off x="6989251" y="5871096"/>
            <a:ext cx="392558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variable? 				</a:t>
            </a:r>
            <a:r>
              <a:rPr lang="en-US" altLang="en-US" sz="1200" i="1" dirty="0">
                <a:solidFill>
                  <a:schemeClr val="tx1">
                    <a:lumMod val="50000"/>
                    <a:lumOff val="50000"/>
                  </a:schemeClr>
                </a:solidFill>
                <a:cs typeface="Times New Roman" panose="02020603050405020304" pitchFamily="18" charset="0"/>
              </a:rPr>
              <a:t>x</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operation is performed on the variable?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3</a:t>
            </a:r>
          </a:p>
          <a:p>
            <a:pPr marL="182563" indent="-182563">
              <a:spcBef>
                <a:spcPct val="0"/>
              </a:spcBef>
              <a:buFont typeface="Arial" panose="020B0604020202020204" pitchFamily="34" charset="0"/>
              <a:buChar char="•"/>
            </a:pPr>
            <a:r>
              <a:rPr lang="en-US" altLang="en-US" sz="1200" i="1" dirty="0">
                <a:latin typeface="Calibri" panose="020F0502020204030204" pitchFamily="34" charset="0"/>
                <a:cs typeface="Calibri" panose="020F0502020204030204" pitchFamily="34" charset="0"/>
              </a:rPr>
              <a:t>What is the inverse operation? 			</a:t>
            </a:r>
            <a:r>
              <a:rPr lang="en-US" altLang="en-US" sz="1200" i="1" dirty="0">
                <a:solidFill>
                  <a:schemeClr val="tx1">
                    <a:lumMod val="50000"/>
                    <a:lumOff val="50000"/>
                  </a:schemeClr>
                </a:solidFill>
                <a:latin typeface="Calibri" panose="020F0502020204030204" pitchFamily="34" charset="0"/>
                <a:cs typeface="Calibri" panose="020F0502020204030204" pitchFamily="34" charset="0"/>
              </a:rPr>
              <a:t>× 3</a:t>
            </a:r>
            <a:r>
              <a:rPr lang="en-US" altLang="en-US" sz="1200" i="1" dirty="0">
                <a:latin typeface="Calibri" panose="020F0502020204030204" pitchFamily="34" charset="0"/>
                <a:cs typeface="Calibri" panose="020F0502020204030204" pitchFamily="34" charset="0"/>
              </a:rPr>
              <a:t>	</a:t>
            </a:r>
          </a:p>
        </p:txBody>
      </p:sp>
      <p:sp>
        <p:nvSpPr>
          <p:cNvPr id="87" name="TextBox 86">
            <a:extLst>
              <a:ext uri="{FF2B5EF4-FFF2-40B4-BE49-F238E27FC236}">
                <a16:creationId xmlns:a16="http://schemas.microsoft.com/office/drawing/2014/main" id="{CA2BDCE2-CF5E-49F3-8645-BB2E8D240EF5}"/>
              </a:ext>
            </a:extLst>
          </p:cNvPr>
          <p:cNvSpPr txBox="1"/>
          <p:nvPr/>
        </p:nvSpPr>
        <p:spPr>
          <a:xfrm>
            <a:off x="7019738" y="6570502"/>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88" name="Rectangle 87">
            <a:extLst>
              <a:ext uri="{FF2B5EF4-FFF2-40B4-BE49-F238E27FC236}">
                <a16:creationId xmlns:a16="http://schemas.microsoft.com/office/drawing/2014/main" id="{6E274435-743C-4BE6-9683-DC7C7913C98D}"/>
              </a:ext>
            </a:extLst>
          </p:cNvPr>
          <p:cNvSpPr/>
          <p:nvPr/>
        </p:nvSpPr>
        <p:spPr>
          <a:xfrm>
            <a:off x="7610340" y="6539724"/>
            <a:ext cx="478152" cy="369332"/>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3</a:t>
            </a:r>
          </a:p>
        </p:txBody>
      </p:sp>
      <p:cxnSp>
        <p:nvCxnSpPr>
          <p:cNvPr id="89" name="Straight Arrow Connector 88">
            <a:extLst>
              <a:ext uri="{FF2B5EF4-FFF2-40B4-BE49-F238E27FC236}">
                <a16:creationId xmlns:a16="http://schemas.microsoft.com/office/drawing/2014/main" id="{79F352A9-71B9-4867-ACC4-D922DDBEE388}"/>
              </a:ext>
            </a:extLst>
          </p:cNvPr>
          <p:cNvCxnSpPr>
            <a:cxnSpLocks/>
            <a:stCxn id="87" idx="3"/>
            <a:endCxn id="88" idx="1"/>
          </p:cNvCxnSpPr>
          <p:nvPr/>
        </p:nvCxnSpPr>
        <p:spPr>
          <a:xfrm flipV="1">
            <a:off x="7288591" y="6724390"/>
            <a:ext cx="321749" cy="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D1B5BF28-179F-403F-814F-039AD13A27CB}"/>
              </a:ext>
            </a:extLst>
          </p:cNvPr>
          <p:cNvSpPr txBox="1"/>
          <p:nvPr/>
        </p:nvSpPr>
        <p:spPr>
          <a:xfrm>
            <a:off x="8396396" y="6570502"/>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4</a:t>
            </a:r>
          </a:p>
        </p:txBody>
      </p:sp>
      <p:cxnSp>
        <p:nvCxnSpPr>
          <p:cNvPr id="91" name="Straight Arrow Connector 90">
            <a:extLst>
              <a:ext uri="{FF2B5EF4-FFF2-40B4-BE49-F238E27FC236}">
                <a16:creationId xmlns:a16="http://schemas.microsoft.com/office/drawing/2014/main" id="{0256572B-61CF-4E0D-ABE8-7BE6E11E27EF}"/>
              </a:ext>
            </a:extLst>
          </p:cNvPr>
          <p:cNvCxnSpPr>
            <a:cxnSpLocks/>
            <a:stCxn id="88" idx="3"/>
            <a:endCxn id="90" idx="1"/>
          </p:cNvCxnSpPr>
          <p:nvPr/>
        </p:nvCxnSpPr>
        <p:spPr>
          <a:xfrm>
            <a:off x="8088492" y="6724390"/>
            <a:ext cx="307904" cy="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2" name="Arrow: Curved Up 91">
            <a:extLst>
              <a:ext uri="{FF2B5EF4-FFF2-40B4-BE49-F238E27FC236}">
                <a16:creationId xmlns:a16="http://schemas.microsoft.com/office/drawing/2014/main" id="{F120D410-6778-406E-9541-6C018355E93E}"/>
              </a:ext>
            </a:extLst>
          </p:cNvPr>
          <p:cNvSpPr/>
          <p:nvPr/>
        </p:nvSpPr>
        <p:spPr>
          <a:xfrm flipH="1">
            <a:off x="7320347" y="6909778"/>
            <a:ext cx="1044662" cy="20276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endParaRPr>
          </a:p>
        </p:txBody>
      </p:sp>
      <p:sp>
        <p:nvSpPr>
          <p:cNvPr id="93" name="TextBox 92">
            <a:extLst>
              <a:ext uri="{FF2B5EF4-FFF2-40B4-BE49-F238E27FC236}">
                <a16:creationId xmlns:a16="http://schemas.microsoft.com/office/drawing/2014/main" id="{8ABBDCC2-8780-4284-80A8-4826BDE81E85}"/>
              </a:ext>
            </a:extLst>
          </p:cNvPr>
          <p:cNvSpPr txBox="1"/>
          <p:nvPr/>
        </p:nvSpPr>
        <p:spPr>
          <a:xfrm>
            <a:off x="7672158" y="6843086"/>
            <a:ext cx="478152" cy="307777"/>
          </a:xfrm>
          <a:prstGeom prst="rect">
            <a:avLst/>
          </a:prstGeom>
          <a:noFill/>
        </p:spPr>
        <p:txBody>
          <a:bodyPr wrap="square" rtlCol="0">
            <a:spAutoFit/>
          </a:bodyPr>
          <a:lstStyle/>
          <a:p>
            <a:r>
              <a:rPr lang="en-GB" sz="1400" dirty="0">
                <a:solidFill>
                  <a:srgbClr val="7030A0"/>
                </a:solidFill>
              </a:rPr>
              <a:t>× 3</a:t>
            </a:r>
          </a:p>
        </p:txBody>
      </p:sp>
      <mc:AlternateContent xmlns:mc="http://schemas.openxmlformats.org/markup-compatibility/2006" xmlns:a14="http://schemas.microsoft.com/office/drawing/2010/main">
        <mc:Choice Requires="a14">
          <p:sp>
            <p:nvSpPr>
              <p:cNvPr id="94" name="TextBox 93">
                <a:extLst>
                  <a:ext uri="{FF2B5EF4-FFF2-40B4-BE49-F238E27FC236}">
                    <a16:creationId xmlns:a16="http://schemas.microsoft.com/office/drawing/2014/main" id="{BDB35C1C-970E-4B71-9701-29A8973A85C6}"/>
                  </a:ext>
                </a:extLst>
              </p:cNvPr>
              <p:cNvSpPr txBox="1"/>
              <p:nvPr/>
            </p:nvSpPr>
            <p:spPr>
              <a:xfrm>
                <a:off x="9199257" y="6532074"/>
                <a:ext cx="1159798" cy="810350"/>
              </a:xfrm>
              <a:prstGeom prst="rect">
                <a:avLst/>
              </a:prstGeom>
              <a:solidFill>
                <a:srgbClr val="7030A0">
                  <a:alpha val="30000"/>
                </a:srgbClr>
              </a:solidFill>
            </p:spPr>
            <p:txBody>
              <a:bodyPr wrap="square" rtlCol="0">
                <a:spAutoFit/>
              </a:bodyPr>
              <a:lstStyle/>
              <a:p>
                <a:r>
                  <a:rPr lang="en-GB" sz="1400" dirty="0">
                    <a:cs typeface="Times New Roman" panose="02020603050405020304" pitchFamily="18" charset="0"/>
                  </a:rPr>
                  <a:t>     </a:t>
                </a:r>
                <a14:m>
                  <m:oMath xmlns:m="http://schemas.openxmlformats.org/officeDocument/2006/math">
                    <m:f>
                      <m:fPr>
                        <m:ctrlPr>
                          <a:rPr lang="en-GB" sz="1400" i="1" smtClean="0">
                            <a:latin typeface="Cambria Math" panose="02040503050406030204" pitchFamily="18" charset="0"/>
                            <a:cs typeface="Times New Roman" panose="02020603050405020304" pitchFamily="18" charset="0"/>
                          </a:rPr>
                        </m:ctrlPr>
                      </m:fPr>
                      <m:num>
                        <m:r>
                          <a:rPr lang="en-GB" sz="1400" b="0" i="1" smtClean="0">
                            <a:latin typeface="Cambria Math" panose="02040503050406030204" pitchFamily="18" charset="0"/>
                            <a:cs typeface="Times New Roman" panose="02020603050405020304" pitchFamily="18" charset="0"/>
                          </a:rPr>
                          <m:t>𝑥</m:t>
                        </m:r>
                      </m:num>
                      <m:den>
                        <m:r>
                          <a:rPr lang="en-GB" sz="1400" b="0" i="1" smtClean="0">
                            <a:latin typeface="Cambria Math" panose="02040503050406030204" pitchFamily="18" charset="0"/>
                            <a:cs typeface="Times New Roman" panose="02020603050405020304" pitchFamily="18" charset="0"/>
                          </a:rPr>
                          <m:t>3</m:t>
                        </m:r>
                      </m:den>
                    </m:f>
                  </m:oMath>
                </a14:m>
                <a:r>
                  <a:rPr lang="en-GB" sz="1400" i="1" dirty="0">
                    <a:latin typeface="Times New Roman" panose="02020603050405020304" pitchFamily="18" charset="0"/>
                    <a:cs typeface="Times New Roman" panose="02020603050405020304" pitchFamily="18" charset="0"/>
                  </a:rPr>
                  <a:t> = 4</a:t>
                </a:r>
              </a:p>
              <a:p>
                <a:r>
                  <a:rPr lang="en-GB" sz="1400" i="1" dirty="0">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×3    ×3</a:t>
                </a:r>
              </a:p>
              <a:p>
                <a:r>
                  <a:rPr lang="en-GB" sz="1400" i="1" dirty="0">
                    <a:latin typeface="Times New Roman" panose="02020603050405020304" pitchFamily="18" charset="0"/>
                    <a:cs typeface="Times New Roman" panose="02020603050405020304" pitchFamily="18" charset="0"/>
                  </a:rPr>
                  <a:t>     </a:t>
                </a:r>
                <a:r>
                  <a:rPr lang="en-GB" sz="1400" b="1" i="1" u="sng" dirty="0">
                    <a:latin typeface="Times New Roman" panose="02020603050405020304" pitchFamily="18" charset="0"/>
                    <a:cs typeface="Times New Roman" panose="02020603050405020304" pitchFamily="18" charset="0"/>
                  </a:rPr>
                  <a:t>x = 12</a:t>
                </a:r>
              </a:p>
            </p:txBody>
          </p:sp>
        </mc:Choice>
        <mc:Fallback xmlns="">
          <p:sp>
            <p:nvSpPr>
              <p:cNvPr id="94" name="TextBox 93">
                <a:extLst>
                  <a:ext uri="{FF2B5EF4-FFF2-40B4-BE49-F238E27FC236}">
                    <a16:creationId xmlns:a16="http://schemas.microsoft.com/office/drawing/2014/main" id="{BDB35C1C-970E-4B71-9701-29A8973A85C6}"/>
                  </a:ext>
                </a:extLst>
              </p:cNvPr>
              <p:cNvSpPr txBox="1">
                <a:spLocks noRot="1" noChangeAspect="1" noMove="1" noResize="1" noEditPoints="1" noAdjustHandles="1" noChangeArrowheads="1" noChangeShapeType="1" noTextEdit="1"/>
              </p:cNvSpPr>
              <p:nvPr/>
            </p:nvSpPr>
            <p:spPr>
              <a:xfrm>
                <a:off x="9199257" y="6532074"/>
                <a:ext cx="1159798" cy="810350"/>
              </a:xfrm>
              <a:prstGeom prst="rect">
                <a:avLst/>
              </a:prstGeom>
              <a:blipFill>
                <a:blip r:embed="rId7"/>
                <a:stretch>
                  <a:fillRect b="-7576"/>
                </a:stretch>
              </a:blipFill>
            </p:spPr>
            <p:txBody>
              <a:bodyPr/>
              <a:lstStyle/>
              <a:p>
                <a:r>
                  <a:rPr lang="en-GB">
                    <a:noFill/>
                  </a:rPr>
                  <a:t> </a:t>
                </a:r>
              </a:p>
            </p:txBody>
          </p:sp>
        </mc:Fallback>
      </mc:AlternateContent>
      <p:sp>
        <p:nvSpPr>
          <p:cNvPr id="32" name="TextBox 31">
            <a:extLst>
              <a:ext uri="{FF2B5EF4-FFF2-40B4-BE49-F238E27FC236}">
                <a16:creationId xmlns:a16="http://schemas.microsoft.com/office/drawing/2014/main" id="{AC27BE29-A011-4A56-A991-195E8EBDA1DE}"/>
              </a:ext>
            </a:extLst>
          </p:cNvPr>
          <p:cNvSpPr txBox="1"/>
          <p:nvPr/>
        </p:nvSpPr>
        <p:spPr>
          <a:xfrm>
            <a:off x="4090573" y="4785234"/>
            <a:ext cx="5688583" cy="523220"/>
          </a:xfrm>
          <a:prstGeom prst="rect">
            <a:avLst/>
          </a:prstGeom>
          <a:solidFill>
            <a:schemeClr val="bg1"/>
          </a:solidFill>
          <a:ln>
            <a:solidFill>
              <a:srgbClr val="7030A0"/>
            </a:solidFill>
          </a:ln>
        </p:spPr>
        <p:txBody>
          <a:bodyPr wrap="square" rtlCol="0">
            <a:spAutoFit/>
          </a:bodyPr>
          <a:lstStyle/>
          <a:p>
            <a:pPr algn="ctr"/>
            <a:r>
              <a:rPr lang="en-GB" sz="1400" dirty="0">
                <a:solidFill>
                  <a:srgbClr val="7030A0"/>
                </a:solidFill>
              </a:rPr>
              <a:t>Always indicate your steps (inverse operations).</a:t>
            </a:r>
          </a:p>
          <a:p>
            <a:pPr algn="ctr"/>
            <a:r>
              <a:rPr lang="en-GB" sz="1400" dirty="0">
                <a:solidFill>
                  <a:srgbClr val="7030A0"/>
                </a:solidFill>
              </a:rPr>
              <a:t>Write your steps one under another, preferably aligning the equal symbols. </a:t>
            </a:r>
          </a:p>
        </p:txBody>
      </p:sp>
      <p:graphicFrame>
        <p:nvGraphicFramePr>
          <p:cNvPr id="95" name="Table 94">
            <a:extLst>
              <a:ext uri="{FF2B5EF4-FFF2-40B4-BE49-F238E27FC236}">
                <a16:creationId xmlns:a16="http://schemas.microsoft.com/office/drawing/2014/main" id="{1A883882-8AC0-4C03-8B12-6952A1AE4573}"/>
              </a:ext>
            </a:extLst>
          </p:cNvPr>
          <p:cNvGraphicFramePr>
            <a:graphicFrameLocks noGrp="1"/>
          </p:cNvGraphicFramePr>
          <p:nvPr>
            <p:extLst>
              <p:ext uri="{D42A27DB-BD31-4B8C-83A1-F6EECF244321}">
                <p14:modId xmlns:p14="http://schemas.microsoft.com/office/powerpoint/2010/main" val="240278127"/>
              </p:ext>
            </p:extLst>
          </p:nvPr>
        </p:nvGraphicFramePr>
        <p:xfrm>
          <a:off x="9211542" y="5452615"/>
          <a:ext cx="1008111" cy="548640"/>
        </p:xfrm>
        <a:graphic>
          <a:graphicData uri="http://schemas.openxmlformats.org/drawingml/2006/table">
            <a:tbl>
              <a:tblPr firstRow="1" bandRow="1">
                <a:tableStyleId>{5940675A-B579-460E-94D1-54222C63F5DA}</a:tableStyleId>
              </a:tblPr>
              <a:tblGrid>
                <a:gridCol w="336037">
                  <a:extLst>
                    <a:ext uri="{9D8B030D-6E8A-4147-A177-3AD203B41FA5}">
                      <a16:colId xmlns:a16="http://schemas.microsoft.com/office/drawing/2014/main" val="544925537"/>
                    </a:ext>
                  </a:extLst>
                </a:gridCol>
                <a:gridCol w="336037">
                  <a:extLst>
                    <a:ext uri="{9D8B030D-6E8A-4147-A177-3AD203B41FA5}">
                      <a16:colId xmlns:a16="http://schemas.microsoft.com/office/drawing/2014/main" val="626950914"/>
                    </a:ext>
                  </a:extLst>
                </a:gridCol>
                <a:gridCol w="336037">
                  <a:extLst>
                    <a:ext uri="{9D8B030D-6E8A-4147-A177-3AD203B41FA5}">
                      <a16:colId xmlns:a16="http://schemas.microsoft.com/office/drawing/2014/main" val="2527058071"/>
                    </a:ext>
                  </a:extLst>
                </a:gridCol>
              </a:tblGrid>
              <a:tr h="180020">
                <a:tc gridSpan="3">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37785497"/>
                  </a:ext>
                </a:extLst>
              </a:tr>
              <a:tr h="180020">
                <a:tc>
                  <a:txBody>
                    <a:bodyPr/>
                    <a:lstStyle/>
                    <a:p>
                      <a:pPr algn="ctr"/>
                      <a:r>
                        <a:rPr lang="en-GB" sz="1200" i="1" dirty="0">
                          <a:latin typeface="Times New Roman" panose="02020603050405020304" pitchFamily="18" charset="0"/>
                          <a:cs typeface="Times New Roman" panose="02020603050405020304" pitchFamily="18" charset="0"/>
                        </a:rPr>
                        <a:t>4</a:t>
                      </a:r>
                    </a:p>
                  </a:txBody>
                  <a:tcPr/>
                </a:tc>
                <a:tc>
                  <a:txBody>
                    <a:bodyPr/>
                    <a:lstStyle/>
                    <a:p>
                      <a:pPr algn="ctr"/>
                      <a:r>
                        <a:rPr lang="en-GB" sz="1200" i="1" dirty="0">
                          <a:latin typeface="Times New Roman" panose="02020603050405020304" pitchFamily="18" charset="0"/>
                          <a:cs typeface="Times New Roman" panose="02020603050405020304" pitchFamily="18" charset="0"/>
                        </a:rPr>
                        <a:t>4</a:t>
                      </a:r>
                    </a:p>
                  </a:txBody>
                  <a:tcPr/>
                </a:tc>
                <a:tc>
                  <a:txBody>
                    <a:bodyPr/>
                    <a:lstStyle/>
                    <a:p>
                      <a:pPr algn="ctr"/>
                      <a:r>
                        <a:rPr lang="en-GB" sz="1200" i="1"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val="550150286"/>
                  </a:ext>
                </a:extLst>
              </a:tr>
            </a:tbl>
          </a:graphicData>
        </a:graphic>
      </p:graphicFrame>
      <p:graphicFrame>
        <p:nvGraphicFramePr>
          <p:cNvPr id="96" name="Table 95">
            <a:extLst>
              <a:ext uri="{FF2B5EF4-FFF2-40B4-BE49-F238E27FC236}">
                <a16:creationId xmlns:a16="http://schemas.microsoft.com/office/drawing/2014/main" id="{618FE94C-469C-4CC8-8DD7-AFD9A8748C62}"/>
              </a:ext>
            </a:extLst>
          </p:cNvPr>
          <p:cNvGraphicFramePr>
            <a:graphicFrameLocks noGrp="1"/>
          </p:cNvGraphicFramePr>
          <p:nvPr>
            <p:extLst>
              <p:ext uri="{D42A27DB-BD31-4B8C-83A1-F6EECF244321}">
                <p14:modId xmlns:p14="http://schemas.microsoft.com/office/powerpoint/2010/main" val="1610406387"/>
              </p:ext>
            </p:extLst>
          </p:nvPr>
        </p:nvGraphicFramePr>
        <p:xfrm>
          <a:off x="5203668" y="5383585"/>
          <a:ext cx="1404228" cy="548640"/>
        </p:xfrm>
        <a:graphic>
          <a:graphicData uri="http://schemas.openxmlformats.org/drawingml/2006/table">
            <a:tbl>
              <a:tblPr firstRow="1" bandRow="1">
                <a:tableStyleId>{5940675A-B579-460E-94D1-54222C63F5DA}</a:tableStyleId>
              </a:tblPr>
              <a:tblGrid>
                <a:gridCol w="351057">
                  <a:extLst>
                    <a:ext uri="{9D8B030D-6E8A-4147-A177-3AD203B41FA5}">
                      <a16:colId xmlns:a16="http://schemas.microsoft.com/office/drawing/2014/main" val="2632579369"/>
                    </a:ext>
                  </a:extLst>
                </a:gridCol>
                <a:gridCol w="351057">
                  <a:extLst>
                    <a:ext uri="{9D8B030D-6E8A-4147-A177-3AD203B41FA5}">
                      <a16:colId xmlns:a16="http://schemas.microsoft.com/office/drawing/2014/main" val="971973049"/>
                    </a:ext>
                  </a:extLst>
                </a:gridCol>
                <a:gridCol w="351057">
                  <a:extLst>
                    <a:ext uri="{9D8B030D-6E8A-4147-A177-3AD203B41FA5}">
                      <a16:colId xmlns:a16="http://schemas.microsoft.com/office/drawing/2014/main" val="1977585598"/>
                    </a:ext>
                  </a:extLst>
                </a:gridCol>
                <a:gridCol w="351057">
                  <a:extLst>
                    <a:ext uri="{9D8B030D-6E8A-4147-A177-3AD203B41FA5}">
                      <a16:colId xmlns:a16="http://schemas.microsoft.com/office/drawing/2014/main" val="2638699598"/>
                    </a:ext>
                  </a:extLst>
                </a:gridCol>
              </a:tblGrid>
              <a:tr h="144016">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extLst>
                  <a:ext uri="{0D108BD9-81ED-4DB2-BD59-A6C34878D82A}">
                    <a16:rowId xmlns:a16="http://schemas.microsoft.com/office/drawing/2014/main" val="206194235"/>
                  </a:ext>
                </a:extLst>
              </a:tr>
              <a:tr h="144016">
                <a:tc gridSpan="4">
                  <a:txBody>
                    <a:bodyPr/>
                    <a:lstStyle/>
                    <a:p>
                      <a:pPr algn="ctr"/>
                      <a:r>
                        <a:rPr lang="en-GB" sz="1200" i="1" dirty="0">
                          <a:latin typeface="Times New Roman" panose="02020603050405020304" pitchFamily="18" charset="0"/>
                          <a:cs typeface="Times New Roman" panose="02020603050405020304" pitchFamily="18" charset="0"/>
                        </a:rPr>
                        <a:t>14</a:t>
                      </a: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39820658"/>
                  </a:ext>
                </a:extLst>
              </a:tr>
            </a:tbl>
          </a:graphicData>
        </a:graphic>
      </p:graphicFrame>
      <p:graphicFrame>
        <p:nvGraphicFramePr>
          <p:cNvPr id="97" name="Table 96">
            <a:extLst>
              <a:ext uri="{FF2B5EF4-FFF2-40B4-BE49-F238E27FC236}">
                <a16:creationId xmlns:a16="http://schemas.microsoft.com/office/drawing/2014/main" id="{010CA26B-1292-4E00-9587-E6FDAA8340F7}"/>
              </a:ext>
            </a:extLst>
          </p:cNvPr>
          <p:cNvGraphicFramePr>
            <a:graphicFrameLocks noGrp="1"/>
          </p:cNvGraphicFramePr>
          <p:nvPr>
            <p:extLst>
              <p:ext uri="{D42A27DB-BD31-4B8C-83A1-F6EECF244321}">
                <p14:modId xmlns:p14="http://schemas.microsoft.com/office/powerpoint/2010/main" val="1674142817"/>
              </p:ext>
            </p:extLst>
          </p:nvPr>
        </p:nvGraphicFramePr>
        <p:xfrm>
          <a:off x="5290074" y="2745985"/>
          <a:ext cx="1008112" cy="548640"/>
        </p:xfrm>
        <a:graphic>
          <a:graphicData uri="http://schemas.openxmlformats.org/drawingml/2006/table">
            <a:tbl>
              <a:tblPr firstRow="1" bandRow="1">
                <a:tableStyleId>{5940675A-B579-460E-94D1-54222C63F5DA}</a:tableStyleId>
              </a:tblPr>
              <a:tblGrid>
                <a:gridCol w="648072">
                  <a:extLst>
                    <a:ext uri="{9D8B030D-6E8A-4147-A177-3AD203B41FA5}">
                      <a16:colId xmlns:a16="http://schemas.microsoft.com/office/drawing/2014/main" val="1541373141"/>
                    </a:ext>
                  </a:extLst>
                </a:gridCol>
                <a:gridCol w="360040">
                  <a:extLst>
                    <a:ext uri="{9D8B030D-6E8A-4147-A177-3AD203B41FA5}">
                      <a16:colId xmlns:a16="http://schemas.microsoft.com/office/drawing/2014/main" val="1892729317"/>
                    </a:ext>
                  </a:extLst>
                </a:gridCol>
              </a:tblGrid>
              <a:tr h="144040">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val="3327815732"/>
                  </a:ext>
                </a:extLst>
              </a:tr>
              <a:tr h="0">
                <a:tc gridSpan="2">
                  <a:txBody>
                    <a:bodyPr/>
                    <a:lstStyle/>
                    <a:p>
                      <a:pPr algn="ctr"/>
                      <a:r>
                        <a:rPr lang="en-GB" sz="1200" i="1" dirty="0">
                          <a:latin typeface="Times New Roman" panose="02020603050405020304" pitchFamily="18" charset="0"/>
                          <a:cs typeface="Times New Roman" panose="02020603050405020304" pitchFamily="18" charset="0"/>
                        </a:rPr>
                        <a:t>-5</a:t>
                      </a:r>
                    </a:p>
                  </a:txBody>
                  <a:tcPr/>
                </a:tc>
                <a:tc hMerge="1">
                  <a:txBody>
                    <a:bodyPr/>
                    <a:lstStyle/>
                    <a:p>
                      <a:endParaRPr lang="en-GB" dirty="0"/>
                    </a:p>
                  </a:txBody>
                  <a:tcPr/>
                </a:tc>
                <a:extLst>
                  <a:ext uri="{0D108BD9-81ED-4DB2-BD59-A6C34878D82A}">
                    <a16:rowId xmlns:a16="http://schemas.microsoft.com/office/drawing/2014/main" val="1661194657"/>
                  </a:ext>
                </a:extLst>
              </a:tr>
            </a:tbl>
          </a:graphicData>
        </a:graphic>
      </p:graphicFrame>
      <p:graphicFrame>
        <p:nvGraphicFramePr>
          <p:cNvPr id="98" name="Table 97">
            <a:extLst>
              <a:ext uri="{FF2B5EF4-FFF2-40B4-BE49-F238E27FC236}">
                <a16:creationId xmlns:a16="http://schemas.microsoft.com/office/drawing/2014/main" id="{5032ED91-DF58-42D2-8D55-22C59F7C8E13}"/>
              </a:ext>
            </a:extLst>
          </p:cNvPr>
          <p:cNvGraphicFramePr>
            <a:graphicFrameLocks noGrp="1"/>
          </p:cNvGraphicFramePr>
          <p:nvPr>
            <p:extLst>
              <p:ext uri="{D42A27DB-BD31-4B8C-83A1-F6EECF244321}">
                <p14:modId xmlns:p14="http://schemas.microsoft.com/office/powerpoint/2010/main" val="1073648719"/>
              </p:ext>
            </p:extLst>
          </p:nvPr>
        </p:nvGraphicFramePr>
        <p:xfrm>
          <a:off x="9144412" y="2745974"/>
          <a:ext cx="1008112" cy="548640"/>
        </p:xfrm>
        <a:graphic>
          <a:graphicData uri="http://schemas.openxmlformats.org/drawingml/2006/table">
            <a:tbl>
              <a:tblPr firstRow="1" bandRow="1">
                <a:tableStyleId>{5940675A-B579-460E-94D1-54222C63F5DA}</a:tableStyleId>
              </a:tblPr>
              <a:tblGrid>
                <a:gridCol w="360040">
                  <a:extLst>
                    <a:ext uri="{9D8B030D-6E8A-4147-A177-3AD203B41FA5}">
                      <a16:colId xmlns:a16="http://schemas.microsoft.com/office/drawing/2014/main" val="69522097"/>
                    </a:ext>
                  </a:extLst>
                </a:gridCol>
                <a:gridCol w="648072">
                  <a:extLst>
                    <a:ext uri="{9D8B030D-6E8A-4147-A177-3AD203B41FA5}">
                      <a16:colId xmlns:a16="http://schemas.microsoft.com/office/drawing/2014/main" val="3227418573"/>
                    </a:ext>
                  </a:extLst>
                </a:gridCol>
              </a:tblGrid>
              <a:tr h="180044">
                <a:tc gridSpan="2">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85000"/>
                      </a:schemeClr>
                    </a:solidFill>
                  </a:tcPr>
                </a:tc>
                <a:tc hMerge="1">
                  <a:txBody>
                    <a:bodyPr/>
                    <a:lstStyle/>
                    <a:p>
                      <a:endParaRPr lang="en-GB" sz="1200" dirty="0"/>
                    </a:p>
                  </a:txBody>
                  <a:tcPr/>
                </a:tc>
                <a:extLst>
                  <a:ext uri="{0D108BD9-81ED-4DB2-BD59-A6C34878D82A}">
                    <a16:rowId xmlns:a16="http://schemas.microsoft.com/office/drawing/2014/main" val="1154926544"/>
                  </a:ext>
                </a:extLst>
              </a:tr>
              <a:tr h="180044">
                <a:tc>
                  <a:txBody>
                    <a:bodyPr/>
                    <a:lstStyle/>
                    <a:p>
                      <a:pPr algn="ctr"/>
                      <a:r>
                        <a:rPr lang="en-GB" sz="1200" i="1" dirty="0">
                          <a:latin typeface="Times New Roman" panose="02020603050405020304" pitchFamily="18" charset="0"/>
                          <a:cs typeface="Times New Roman" panose="02020603050405020304" pitchFamily="18" charset="0"/>
                        </a:rPr>
                        <a:t>5</a:t>
                      </a:r>
                    </a:p>
                  </a:txBody>
                  <a:tcPr/>
                </a:tc>
                <a:tc>
                  <a:txBody>
                    <a:bodyPr/>
                    <a:lstStyle/>
                    <a:p>
                      <a:pPr algn="ctr"/>
                      <a:r>
                        <a:rPr lang="en-GB" sz="1200" i="1"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2410132195"/>
                  </a:ext>
                </a:extLst>
              </a:tr>
            </a:tbl>
          </a:graphicData>
        </a:graphic>
      </p:graphicFrame>
    </p:spTree>
    <p:extLst>
      <p:ext uri="{BB962C8B-B14F-4D97-AF65-F5344CB8AC3E}">
        <p14:creationId xmlns:p14="http://schemas.microsoft.com/office/powerpoint/2010/main" val="25365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CC11AA11-0A9C-4350-909B-A9736DC9A837}"/>
              </a:ext>
            </a:extLst>
          </p:cNvPr>
          <p:cNvCxnSpPr>
            <a:cxnSpLocks/>
          </p:cNvCxnSpPr>
          <p:nvPr/>
        </p:nvCxnSpPr>
        <p:spPr>
          <a:xfrm flipV="1">
            <a:off x="4736103" y="3375501"/>
            <a:ext cx="6063500" cy="905"/>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D3EEF613-896A-452B-A08A-E33B484FBB12}"/>
              </a:ext>
            </a:extLst>
          </p:cNvPr>
          <p:cNvSpPr/>
          <p:nvPr/>
        </p:nvSpPr>
        <p:spPr>
          <a:xfrm>
            <a:off x="2725809" y="5797387"/>
            <a:ext cx="1335585" cy="1536755"/>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a:extLst>
              <a:ext uri="{FF2B5EF4-FFF2-40B4-BE49-F238E27FC236}">
                <a16:creationId xmlns:a16="http://schemas.microsoft.com/office/drawing/2014/main" id="{45CF7A2F-5D9E-49BE-A519-D8A13F7C631A}"/>
              </a:ext>
            </a:extLst>
          </p:cNvPr>
          <p:cNvSpPr/>
          <p:nvPr/>
        </p:nvSpPr>
        <p:spPr>
          <a:xfrm>
            <a:off x="351459" y="5767487"/>
            <a:ext cx="1335585" cy="1503422"/>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92">
            <a:extLst>
              <a:ext uri="{FF2B5EF4-FFF2-40B4-BE49-F238E27FC236}">
                <a16:creationId xmlns:a16="http://schemas.microsoft.com/office/drawing/2014/main" id="{900646FB-80C2-4D22-AE4F-9B55BD12221D}"/>
              </a:ext>
            </a:extLst>
          </p:cNvPr>
          <p:cNvSpPr/>
          <p:nvPr/>
        </p:nvSpPr>
        <p:spPr>
          <a:xfrm>
            <a:off x="2792329" y="3339260"/>
            <a:ext cx="1335585" cy="1251259"/>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8A5D1A3F-0F72-4A78-B685-16C3632EF629}"/>
              </a:ext>
            </a:extLst>
          </p:cNvPr>
          <p:cNvSpPr/>
          <p:nvPr/>
        </p:nvSpPr>
        <p:spPr>
          <a:xfrm>
            <a:off x="361040" y="3317936"/>
            <a:ext cx="1335585" cy="1251259"/>
          </a:xfrm>
          <a:prstGeom prst="rect">
            <a:avLst/>
          </a:prstGeom>
          <a:solidFill>
            <a:srgbClr val="7030A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6BD14FE7-D9F8-490A-B18A-EFF86F84C0FB}"/>
              </a:ext>
            </a:extLst>
          </p:cNvPr>
          <p:cNvSpPr txBox="1"/>
          <p:nvPr/>
        </p:nvSpPr>
        <p:spPr>
          <a:xfrm>
            <a:off x="2201345" y="102782"/>
            <a:ext cx="5976664"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KS4 Mathematics Knowledge Organiser – Percentages – Part 1</a:t>
            </a:r>
            <a:endParaRPr lang="en-US" dirty="0">
              <a:solidFill>
                <a:schemeClr val="bg1"/>
              </a:solidFill>
            </a:endParaRPr>
          </a:p>
        </p:txBody>
      </p:sp>
      <p:sp>
        <p:nvSpPr>
          <p:cNvPr id="3" name="TextBox 2">
            <a:extLst>
              <a:ext uri="{FF2B5EF4-FFF2-40B4-BE49-F238E27FC236}">
                <a16:creationId xmlns:a16="http://schemas.microsoft.com/office/drawing/2014/main" id="{56E685FC-0573-4565-A154-C08562741304}"/>
              </a:ext>
            </a:extLst>
          </p:cNvPr>
          <p:cNvSpPr txBox="1"/>
          <p:nvPr/>
        </p:nvSpPr>
        <p:spPr>
          <a:xfrm>
            <a:off x="1934826" y="60071"/>
            <a:ext cx="7534550"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KS4 Mathematics Knowledge Organiser – Algebra – Part 1</a:t>
            </a:r>
            <a:endParaRPr lang="en-US" dirty="0">
              <a:solidFill>
                <a:schemeClr val="bg1"/>
              </a:solidFill>
            </a:endParaRPr>
          </a:p>
        </p:txBody>
      </p:sp>
      <p:sp>
        <p:nvSpPr>
          <p:cNvPr id="4" name="Rectangle 3">
            <a:extLst>
              <a:ext uri="{FF2B5EF4-FFF2-40B4-BE49-F238E27FC236}">
                <a16:creationId xmlns:a16="http://schemas.microsoft.com/office/drawing/2014/main" id="{ECB83013-148B-4EC3-BFA5-EFFA70377724}"/>
              </a:ext>
            </a:extLst>
          </p:cNvPr>
          <p:cNvSpPr/>
          <p:nvPr/>
        </p:nvSpPr>
        <p:spPr>
          <a:xfrm>
            <a:off x="0" y="7360749"/>
            <a:ext cx="10693400" cy="20051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5" name="Rectangle 4">
            <a:extLst>
              <a:ext uri="{FF2B5EF4-FFF2-40B4-BE49-F238E27FC236}">
                <a16:creationId xmlns:a16="http://schemas.microsoft.com/office/drawing/2014/main" id="{C05728F7-F9C4-4A61-B10F-1D0B315DB026}"/>
              </a:ext>
            </a:extLst>
          </p:cNvPr>
          <p:cNvSpPr/>
          <p:nvPr/>
        </p:nvSpPr>
        <p:spPr>
          <a:xfrm>
            <a:off x="0" y="0"/>
            <a:ext cx="10693400" cy="38385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878609C-1645-413D-A33D-CC21693B6F49}"/>
              </a:ext>
            </a:extLst>
          </p:cNvPr>
          <p:cNvSpPr txBox="1"/>
          <p:nvPr/>
        </p:nvSpPr>
        <p:spPr>
          <a:xfrm>
            <a:off x="2340867" y="82542"/>
            <a:ext cx="5976664"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Year 7 Mathematics Knowledge Organiser – Solving equations</a:t>
            </a:r>
            <a:endParaRPr lang="en-US" dirty="0">
              <a:solidFill>
                <a:schemeClr val="bg1"/>
              </a:solidFill>
            </a:endParaRPr>
          </a:p>
        </p:txBody>
      </p:sp>
      <p:sp>
        <p:nvSpPr>
          <p:cNvPr id="7" name="TextBox 6">
            <a:extLst>
              <a:ext uri="{FF2B5EF4-FFF2-40B4-BE49-F238E27FC236}">
                <a16:creationId xmlns:a16="http://schemas.microsoft.com/office/drawing/2014/main" id="{0BB063DC-E517-411C-BD69-307575F6B28D}"/>
              </a:ext>
            </a:extLst>
          </p:cNvPr>
          <p:cNvSpPr txBox="1"/>
          <p:nvPr/>
        </p:nvSpPr>
        <p:spPr>
          <a:xfrm>
            <a:off x="0" y="383856"/>
            <a:ext cx="4770636" cy="307777"/>
          </a:xfrm>
          <a:prstGeom prst="rect">
            <a:avLst/>
          </a:prstGeom>
          <a:noFill/>
        </p:spPr>
        <p:txBody>
          <a:bodyPr wrap="square" rtlCol="0">
            <a:spAutoFit/>
          </a:bodyPr>
          <a:lstStyle/>
          <a:p>
            <a:pPr>
              <a:spcAft>
                <a:spcPts val="600"/>
              </a:spcAft>
            </a:pPr>
            <a:r>
              <a:rPr lang="en-GB" sz="1400" b="1" dirty="0"/>
              <a:t>SOLVING 2-STEP EQUATIONS</a:t>
            </a:r>
          </a:p>
        </p:txBody>
      </p:sp>
      <p:sp>
        <p:nvSpPr>
          <p:cNvPr id="9" name="Rectangle 3">
            <a:extLst>
              <a:ext uri="{FF2B5EF4-FFF2-40B4-BE49-F238E27FC236}">
                <a16:creationId xmlns:a16="http://schemas.microsoft.com/office/drawing/2014/main" id="{2B8E05E4-0830-4694-AA7B-BAF7642C61A0}"/>
              </a:ext>
            </a:extLst>
          </p:cNvPr>
          <p:cNvSpPr txBox="1">
            <a:spLocks noChangeArrowheads="1"/>
          </p:cNvSpPr>
          <p:nvPr/>
        </p:nvSpPr>
        <p:spPr>
          <a:xfrm>
            <a:off x="2771227" y="3344551"/>
            <a:ext cx="1446606" cy="26892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defRPr/>
            </a:pPr>
            <a:r>
              <a:rPr lang="en-US" altLang="en-US" sz="1400" b="1" i="1" dirty="0">
                <a:latin typeface="Times New Roman" panose="02020603050405020304" pitchFamily="18" charset="0"/>
                <a:cs typeface="Times New Roman" panose="02020603050405020304" pitchFamily="18" charset="0"/>
              </a:rPr>
              <a:t>5x – 3  =  7</a:t>
            </a:r>
            <a:endParaRPr lang="en-US" altLang="en-US" sz="1400" b="1" i="1"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
        <p:nvSpPr>
          <p:cNvPr id="10" name="Text Box 24">
            <a:extLst>
              <a:ext uri="{FF2B5EF4-FFF2-40B4-BE49-F238E27FC236}">
                <a16:creationId xmlns:a16="http://schemas.microsoft.com/office/drawing/2014/main" id="{0BCE1A22-93B3-41DA-BEB3-7929C86EED82}"/>
              </a:ext>
            </a:extLst>
          </p:cNvPr>
          <p:cNvSpPr txBox="1">
            <a:spLocks noChangeArrowheads="1"/>
          </p:cNvSpPr>
          <p:nvPr/>
        </p:nvSpPr>
        <p:spPr bwMode="auto">
          <a:xfrm>
            <a:off x="3082127" y="3568899"/>
            <a:ext cx="8701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Aft>
                <a:spcPts val="0"/>
              </a:spcAft>
              <a:defRPr/>
            </a:pPr>
            <a:r>
              <a:rPr lang="en-US" altLang="en-US" sz="1200" i="1" dirty="0">
                <a:solidFill>
                  <a:srgbClr val="7030A0"/>
                </a:solidFill>
                <a:latin typeface="+mn-lt"/>
              </a:rPr>
              <a:t>+3        +3      </a:t>
            </a:r>
          </a:p>
        </p:txBody>
      </p:sp>
      <p:sp>
        <p:nvSpPr>
          <p:cNvPr id="11" name="Text Box 25">
            <a:extLst>
              <a:ext uri="{FF2B5EF4-FFF2-40B4-BE49-F238E27FC236}">
                <a16:creationId xmlns:a16="http://schemas.microsoft.com/office/drawing/2014/main" id="{2E9FE86C-E417-4843-A28B-09559AE7EE28}"/>
              </a:ext>
            </a:extLst>
          </p:cNvPr>
          <p:cNvSpPr txBox="1">
            <a:spLocks noChangeArrowheads="1"/>
          </p:cNvSpPr>
          <p:nvPr/>
        </p:nvSpPr>
        <p:spPr bwMode="auto">
          <a:xfrm>
            <a:off x="3082126" y="3755584"/>
            <a:ext cx="87019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400" i="1" dirty="0">
                <a:latin typeface="Times New Roman" panose="02020603050405020304" pitchFamily="18" charset="0"/>
                <a:cs typeface="Times New Roman" panose="02020603050405020304" pitchFamily="18" charset="0"/>
              </a:rPr>
              <a:t>5x  =  10</a:t>
            </a:r>
          </a:p>
        </p:txBody>
      </p:sp>
      <p:sp>
        <p:nvSpPr>
          <p:cNvPr id="12" name="Text Box 26">
            <a:extLst>
              <a:ext uri="{FF2B5EF4-FFF2-40B4-BE49-F238E27FC236}">
                <a16:creationId xmlns:a16="http://schemas.microsoft.com/office/drawing/2014/main" id="{834FCE94-E9A0-4F41-82E6-67E74B54666B}"/>
              </a:ext>
            </a:extLst>
          </p:cNvPr>
          <p:cNvSpPr txBox="1">
            <a:spLocks noChangeArrowheads="1"/>
          </p:cNvSpPr>
          <p:nvPr/>
        </p:nvSpPr>
        <p:spPr bwMode="auto">
          <a:xfrm>
            <a:off x="3098370" y="4007150"/>
            <a:ext cx="8701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Aft>
                <a:spcPts val="0"/>
              </a:spcAft>
              <a:defRPr/>
            </a:pPr>
            <a:r>
              <a:rPr lang="en-US" altLang="en-US" sz="1200" i="1" dirty="0">
                <a:solidFill>
                  <a:srgbClr val="7030A0"/>
                </a:solidFill>
                <a:latin typeface="+mn-lt"/>
              </a:rPr>
              <a:t>÷5       ÷5</a:t>
            </a:r>
          </a:p>
        </p:txBody>
      </p:sp>
      <p:sp>
        <p:nvSpPr>
          <p:cNvPr id="13" name="Text Box 27">
            <a:extLst>
              <a:ext uri="{FF2B5EF4-FFF2-40B4-BE49-F238E27FC236}">
                <a16:creationId xmlns:a16="http://schemas.microsoft.com/office/drawing/2014/main" id="{2AB5B947-1ADC-4120-9B35-644D29CBE9E1}"/>
              </a:ext>
            </a:extLst>
          </p:cNvPr>
          <p:cNvSpPr txBox="1">
            <a:spLocks noChangeArrowheads="1"/>
          </p:cNvSpPr>
          <p:nvPr/>
        </p:nvSpPr>
        <p:spPr bwMode="auto">
          <a:xfrm>
            <a:off x="3227919" y="4222746"/>
            <a:ext cx="702803" cy="307777"/>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20000"/>
              </a:spcBef>
              <a:spcAft>
                <a:spcPts val="0"/>
              </a:spcAft>
              <a:buClr>
                <a:schemeClr val="hlink"/>
              </a:buClr>
              <a:defRPr/>
            </a:pPr>
            <a:r>
              <a:rPr lang="en-US" altLang="en-US" sz="1400" b="1" i="1" u="sng"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x = 2</a:t>
            </a:r>
          </a:p>
        </p:txBody>
      </p:sp>
      <p:sp>
        <p:nvSpPr>
          <p:cNvPr id="15" name="Rectangle 3">
            <a:extLst>
              <a:ext uri="{FF2B5EF4-FFF2-40B4-BE49-F238E27FC236}">
                <a16:creationId xmlns:a16="http://schemas.microsoft.com/office/drawing/2014/main" id="{DC526585-B910-4737-BD60-DC82A887B452}"/>
              </a:ext>
            </a:extLst>
          </p:cNvPr>
          <p:cNvSpPr txBox="1">
            <a:spLocks noChangeArrowheads="1"/>
          </p:cNvSpPr>
          <p:nvPr/>
        </p:nvSpPr>
        <p:spPr>
          <a:xfrm>
            <a:off x="466215" y="3373647"/>
            <a:ext cx="1008232" cy="2443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defRPr/>
            </a:pPr>
            <a:r>
              <a:rPr lang="en-US" altLang="en-US" sz="1400" b="1" i="1" dirty="0">
                <a:latin typeface="Times New Roman" panose="02020603050405020304" pitchFamily="18" charset="0"/>
                <a:cs typeface="Times New Roman" panose="02020603050405020304" pitchFamily="18" charset="0"/>
              </a:rPr>
              <a:t>2x + 4 = 8</a:t>
            </a:r>
            <a:endParaRPr lang="en-US" altLang="en-US" sz="1400" b="1" i="1"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
        <p:nvSpPr>
          <p:cNvPr id="16" name="Text Box 25">
            <a:extLst>
              <a:ext uri="{FF2B5EF4-FFF2-40B4-BE49-F238E27FC236}">
                <a16:creationId xmlns:a16="http://schemas.microsoft.com/office/drawing/2014/main" id="{D8945A62-4514-421E-8597-BC83D969335D}"/>
              </a:ext>
            </a:extLst>
          </p:cNvPr>
          <p:cNvSpPr txBox="1">
            <a:spLocks noChangeArrowheads="1"/>
          </p:cNvSpPr>
          <p:nvPr/>
        </p:nvSpPr>
        <p:spPr bwMode="auto">
          <a:xfrm>
            <a:off x="769567" y="3589189"/>
            <a:ext cx="6868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rPr>
              <a:t>- 4     - 4</a:t>
            </a:r>
          </a:p>
        </p:txBody>
      </p:sp>
      <p:sp>
        <p:nvSpPr>
          <p:cNvPr id="17" name="Text Box 26">
            <a:extLst>
              <a:ext uri="{FF2B5EF4-FFF2-40B4-BE49-F238E27FC236}">
                <a16:creationId xmlns:a16="http://schemas.microsoft.com/office/drawing/2014/main" id="{5377D45A-9E49-4979-BCBD-526FFAC2C005}"/>
              </a:ext>
            </a:extLst>
          </p:cNvPr>
          <p:cNvSpPr txBox="1">
            <a:spLocks noChangeArrowheads="1"/>
          </p:cNvSpPr>
          <p:nvPr/>
        </p:nvSpPr>
        <p:spPr bwMode="auto">
          <a:xfrm>
            <a:off x="666297" y="3777928"/>
            <a:ext cx="79011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400" i="1" dirty="0">
                <a:latin typeface="Times New Roman" panose="02020603050405020304" pitchFamily="18" charset="0"/>
                <a:cs typeface="Times New Roman" panose="02020603050405020304" pitchFamily="18" charset="0"/>
              </a:rPr>
              <a:t>  2x =  4</a:t>
            </a:r>
          </a:p>
        </p:txBody>
      </p:sp>
      <p:sp>
        <p:nvSpPr>
          <p:cNvPr id="18" name="Text Box 27">
            <a:extLst>
              <a:ext uri="{FF2B5EF4-FFF2-40B4-BE49-F238E27FC236}">
                <a16:creationId xmlns:a16="http://schemas.microsoft.com/office/drawing/2014/main" id="{F6B08D0B-CD36-4436-AC55-EE6C5A0B8E16}"/>
              </a:ext>
            </a:extLst>
          </p:cNvPr>
          <p:cNvSpPr txBox="1">
            <a:spLocks noChangeArrowheads="1"/>
          </p:cNvSpPr>
          <p:nvPr/>
        </p:nvSpPr>
        <p:spPr bwMode="auto">
          <a:xfrm>
            <a:off x="732951" y="4033659"/>
            <a:ext cx="7253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latin typeface="+mn-lt"/>
              </a:rPr>
              <a:t>÷2      ÷2</a:t>
            </a:r>
          </a:p>
        </p:txBody>
      </p:sp>
      <p:sp>
        <p:nvSpPr>
          <p:cNvPr id="19" name="Text Box 28">
            <a:extLst>
              <a:ext uri="{FF2B5EF4-FFF2-40B4-BE49-F238E27FC236}">
                <a16:creationId xmlns:a16="http://schemas.microsoft.com/office/drawing/2014/main" id="{42EFE118-CEE6-479A-9B2B-DDB7BBEBD802}"/>
              </a:ext>
            </a:extLst>
          </p:cNvPr>
          <p:cNvSpPr txBox="1">
            <a:spLocks noChangeArrowheads="1"/>
          </p:cNvSpPr>
          <p:nvPr/>
        </p:nvSpPr>
        <p:spPr bwMode="auto">
          <a:xfrm>
            <a:off x="834991" y="4253176"/>
            <a:ext cx="639455" cy="307777"/>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20000"/>
              </a:spcBef>
              <a:spcAft>
                <a:spcPts val="0"/>
              </a:spcAft>
              <a:buClr>
                <a:schemeClr val="hlink"/>
              </a:buClr>
              <a:defRPr/>
            </a:pPr>
            <a:r>
              <a:rPr lang="en-US" altLang="en-US" sz="1400" b="1" i="1" u="sng" dirty="0">
                <a:solidFill>
                  <a:srgbClr val="000000"/>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x = 2</a:t>
            </a:r>
          </a:p>
        </p:txBody>
      </p:sp>
      <p:graphicFrame>
        <p:nvGraphicFramePr>
          <p:cNvPr id="21" name="Table 20">
            <a:extLst>
              <a:ext uri="{FF2B5EF4-FFF2-40B4-BE49-F238E27FC236}">
                <a16:creationId xmlns:a16="http://schemas.microsoft.com/office/drawing/2014/main" id="{2CAA64BF-A772-4D79-947E-3CECBDC0BD7F}"/>
              </a:ext>
            </a:extLst>
          </p:cNvPr>
          <p:cNvGraphicFramePr>
            <a:graphicFrameLocks noGrp="1"/>
          </p:cNvGraphicFramePr>
          <p:nvPr>
            <p:extLst>
              <p:ext uri="{D42A27DB-BD31-4B8C-83A1-F6EECF244321}">
                <p14:modId xmlns:p14="http://schemas.microsoft.com/office/powerpoint/2010/main" val="608589065"/>
              </p:ext>
            </p:extLst>
          </p:nvPr>
        </p:nvGraphicFramePr>
        <p:xfrm>
          <a:off x="189512" y="2068745"/>
          <a:ext cx="1001196" cy="548640"/>
        </p:xfrm>
        <a:graphic>
          <a:graphicData uri="http://schemas.openxmlformats.org/drawingml/2006/table">
            <a:tbl>
              <a:tblPr firstRow="1" bandRow="1">
                <a:tableStyleId>{5940675A-B579-460E-94D1-54222C63F5DA}</a:tableStyleId>
              </a:tblPr>
              <a:tblGrid>
                <a:gridCol w="252098">
                  <a:extLst>
                    <a:ext uri="{9D8B030D-6E8A-4147-A177-3AD203B41FA5}">
                      <a16:colId xmlns:a16="http://schemas.microsoft.com/office/drawing/2014/main" val="53078945"/>
                    </a:ext>
                  </a:extLst>
                </a:gridCol>
                <a:gridCol w="288032">
                  <a:extLst>
                    <a:ext uri="{9D8B030D-6E8A-4147-A177-3AD203B41FA5}">
                      <a16:colId xmlns:a16="http://schemas.microsoft.com/office/drawing/2014/main" val="3620941755"/>
                    </a:ext>
                  </a:extLst>
                </a:gridCol>
                <a:gridCol w="461066">
                  <a:extLst>
                    <a:ext uri="{9D8B030D-6E8A-4147-A177-3AD203B41FA5}">
                      <a16:colId xmlns:a16="http://schemas.microsoft.com/office/drawing/2014/main" val="766935843"/>
                    </a:ext>
                  </a:extLst>
                </a:gridCol>
              </a:tblGrid>
              <a:tr h="191328">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4</a:t>
                      </a:r>
                    </a:p>
                  </a:txBody>
                  <a:tcPr/>
                </a:tc>
                <a:extLst>
                  <a:ext uri="{0D108BD9-81ED-4DB2-BD59-A6C34878D82A}">
                    <a16:rowId xmlns:a16="http://schemas.microsoft.com/office/drawing/2014/main" val="3512660342"/>
                  </a:ext>
                </a:extLst>
              </a:tr>
              <a:tr h="191328">
                <a:tc gridSpan="3">
                  <a:txBody>
                    <a:bodyPr/>
                    <a:lstStyle/>
                    <a:p>
                      <a:pPr algn="ctr"/>
                      <a:r>
                        <a:rPr lang="en-GB" sz="1200" i="1" dirty="0">
                          <a:latin typeface="Times New Roman" panose="02020603050405020304" pitchFamily="18" charset="0"/>
                          <a:cs typeface="Times New Roman" panose="02020603050405020304" pitchFamily="18" charset="0"/>
                        </a:rPr>
                        <a:t>8</a:t>
                      </a: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31482962"/>
                  </a:ext>
                </a:extLst>
              </a:tr>
            </a:tbl>
          </a:graphicData>
        </a:graphic>
      </p:graphicFrame>
      <p:sp>
        <p:nvSpPr>
          <p:cNvPr id="22" name="TextBox 21">
            <a:extLst>
              <a:ext uri="{FF2B5EF4-FFF2-40B4-BE49-F238E27FC236}">
                <a16:creationId xmlns:a16="http://schemas.microsoft.com/office/drawing/2014/main" id="{5BFE7886-CF8D-48A8-86CE-DA7F10FDE030}"/>
              </a:ext>
            </a:extLst>
          </p:cNvPr>
          <p:cNvSpPr txBox="1"/>
          <p:nvPr/>
        </p:nvSpPr>
        <p:spPr>
          <a:xfrm>
            <a:off x="136835" y="2680160"/>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23" name="Rectangle 22">
            <a:extLst>
              <a:ext uri="{FF2B5EF4-FFF2-40B4-BE49-F238E27FC236}">
                <a16:creationId xmlns:a16="http://schemas.microsoft.com/office/drawing/2014/main" id="{4BC20F2A-97C7-452D-A996-0243E0D0142E}"/>
              </a:ext>
            </a:extLst>
          </p:cNvPr>
          <p:cNvSpPr/>
          <p:nvPr/>
        </p:nvSpPr>
        <p:spPr>
          <a:xfrm>
            <a:off x="578424" y="2731949"/>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2</a:t>
            </a:r>
          </a:p>
        </p:txBody>
      </p:sp>
      <p:cxnSp>
        <p:nvCxnSpPr>
          <p:cNvPr id="24" name="Straight Arrow Connector 23">
            <a:extLst>
              <a:ext uri="{FF2B5EF4-FFF2-40B4-BE49-F238E27FC236}">
                <a16:creationId xmlns:a16="http://schemas.microsoft.com/office/drawing/2014/main" id="{12428EE2-48D4-49E0-8574-83236A6BE8D4}"/>
              </a:ext>
            </a:extLst>
          </p:cNvPr>
          <p:cNvCxnSpPr>
            <a:cxnSpLocks/>
            <a:stCxn id="22" idx="3"/>
            <a:endCxn id="23" idx="1"/>
          </p:cNvCxnSpPr>
          <p:nvPr/>
        </p:nvCxnSpPr>
        <p:spPr>
          <a:xfrm flipV="1">
            <a:off x="405688" y="2830841"/>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FBCAD5C-F1D2-4D47-9510-DC2AF749C1F2}"/>
              </a:ext>
            </a:extLst>
          </p:cNvPr>
          <p:cNvSpPr txBox="1"/>
          <p:nvPr/>
        </p:nvSpPr>
        <p:spPr>
          <a:xfrm>
            <a:off x="1749064" y="2680159"/>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8</a:t>
            </a:r>
          </a:p>
        </p:txBody>
      </p:sp>
      <p:sp>
        <p:nvSpPr>
          <p:cNvPr id="27" name="Arrow: Curved Up 26">
            <a:extLst>
              <a:ext uri="{FF2B5EF4-FFF2-40B4-BE49-F238E27FC236}">
                <a16:creationId xmlns:a16="http://schemas.microsoft.com/office/drawing/2014/main" id="{AAF8A6E6-59DC-478F-8235-E366D226022D}"/>
              </a:ext>
            </a:extLst>
          </p:cNvPr>
          <p:cNvSpPr/>
          <p:nvPr/>
        </p:nvSpPr>
        <p:spPr>
          <a:xfrm flipH="1">
            <a:off x="1085763" y="2960250"/>
            <a:ext cx="702802" cy="16337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28" name="TextBox 27">
            <a:extLst>
              <a:ext uri="{FF2B5EF4-FFF2-40B4-BE49-F238E27FC236}">
                <a16:creationId xmlns:a16="http://schemas.microsoft.com/office/drawing/2014/main" id="{7F9EEE3B-065D-4192-A2C2-658530DF88C0}"/>
              </a:ext>
            </a:extLst>
          </p:cNvPr>
          <p:cNvSpPr txBox="1"/>
          <p:nvPr/>
        </p:nvSpPr>
        <p:spPr>
          <a:xfrm>
            <a:off x="1213621" y="2870848"/>
            <a:ext cx="478152" cy="276999"/>
          </a:xfrm>
          <a:prstGeom prst="rect">
            <a:avLst/>
          </a:prstGeom>
          <a:noFill/>
        </p:spPr>
        <p:txBody>
          <a:bodyPr wrap="square" rtlCol="0">
            <a:spAutoFit/>
          </a:bodyPr>
          <a:lstStyle/>
          <a:p>
            <a:r>
              <a:rPr lang="en-GB" sz="1200" dirty="0">
                <a:solidFill>
                  <a:srgbClr val="7030A0"/>
                </a:solidFill>
              </a:rPr>
              <a:t>- 4</a:t>
            </a:r>
          </a:p>
        </p:txBody>
      </p:sp>
      <p:sp>
        <p:nvSpPr>
          <p:cNvPr id="34" name="Rectangle 33">
            <a:extLst>
              <a:ext uri="{FF2B5EF4-FFF2-40B4-BE49-F238E27FC236}">
                <a16:creationId xmlns:a16="http://schemas.microsoft.com/office/drawing/2014/main" id="{BA351F26-6C1D-4D54-9526-85B350E0C6C2}"/>
              </a:ext>
            </a:extLst>
          </p:cNvPr>
          <p:cNvSpPr/>
          <p:nvPr/>
        </p:nvSpPr>
        <p:spPr>
          <a:xfrm>
            <a:off x="1180201" y="2735157"/>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+ 4</a:t>
            </a:r>
          </a:p>
        </p:txBody>
      </p:sp>
      <p:cxnSp>
        <p:nvCxnSpPr>
          <p:cNvPr id="35" name="Straight Arrow Connector 34">
            <a:extLst>
              <a:ext uri="{FF2B5EF4-FFF2-40B4-BE49-F238E27FC236}">
                <a16:creationId xmlns:a16="http://schemas.microsoft.com/office/drawing/2014/main" id="{C76DD98E-FAE9-466C-9D1B-53ED6E251FDD}"/>
              </a:ext>
            </a:extLst>
          </p:cNvPr>
          <p:cNvCxnSpPr>
            <a:cxnSpLocks/>
            <a:endCxn id="34" idx="1"/>
          </p:cNvCxnSpPr>
          <p:nvPr/>
        </p:nvCxnSpPr>
        <p:spPr>
          <a:xfrm flipV="1">
            <a:off x="1007465" y="2834049"/>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FCE837F5-575D-4634-968B-D5573109B9CA}"/>
              </a:ext>
            </a:extLst>
          </p:cNvPr>
          <p:cNvCxnSpPr>
            <a:cxnSpLocks/>
          </p:cNvCxnSpPr>
          <p:nvPr/>
        </p:nvCxnSpPr>
        <p:spPr>
          <a:xfrm flipV="1">
            <a:off x="1602437" y="2826954"/>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7" name="Arrow: Curved Up 36">
            <a:extLst>
              <a:ext uri="{FF2B5EF4-FFF2-40B4-BE49-F238E27FC236}">
                <a16:creationId xmlns:a16="http://schemas.microsoft.com/office/drawing/2014/main" id="{1CEEA6DD-81F0-4259-BC83-53EF82F897AF}"/>
              </a:ext>
            </a:extLst>
          </p:cNvPr>
          <p:cNvSpPr/>
          <p:nvPr/>
        </p:nvSpPr>
        <p:spPr>
          <a:xfrm flipH="1">
            <a:off x="380149" y="2970210"/>
            <a:ext cx="706186" cy="181890"/>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38" name="TextBox 37">
            <a:extLst>
              <a:ext uri="{FF2B5EF4-FFF2-40B4-BE49-F238E27FC236}">
                <a16:creationId xmlns:a16="http://schemas.microsoft.com/office/drawing/2014/main" id="{BBDB7425-CBAB-45C6-8990-26CD68BD0BB4}"/>
              </a:ext>
            </a:extLst>
          </p:cNvPr>
          <p:cNvSpPr txBox="1"/>
          <p:nvPr/>
        </p:nvSpPr>
        <p:spPr>
          <a:xfrm>
            <a:off x="550681" y="2870848"/>
            <a:ext cx="478152" cy="276999"/>
          </a:xfrm>
          <a:prstGeom prst="rect">
            <a:avLst/>
          </a:prstGeom>
          <a:noFill/>
        </p:spPr>
        <p:txBody>
          <a:bodyPr wrap="square" rtlCol="0">
            <a:spAutoFit/>
          </a:bodyPr>
          <a:lstStyle/>
          <a:p>
            <a:r>
              <a:rPr lang="en-GB" sz="1200" dirty="0">
                <a:solidFill>
                  <a:srgbClr val="7030A0"/>
                </a:solidFill>
              </a:rPr>
              <a:t>÷ 2</a:t>
            </a:r>
          </a:p>
        </p:txBody>
      </p:sp>
      <p:sp>
        <p:nvSpPr>
          <p:cNvPr id="40" name="TextBox 39">
            <a:extLst>
              <a:ext uri="{FF2B5EF4-FFF2-40B4-BE49-F238E27FC236}">
                <a16:creationId xmlns:a16="http://schemas.microsoft.com/office/drawing/2014/main" id="{C2910083-D203-4913-99BB-EEF543DE11EE}"/>
              </a:ext>
            </a:extLst>
          </p:cNvPr>
          <p:cNvSpPr txBox="1"/>
          <p:nvPr/>
        </p:nvSpPr>
        <p:spPr>
          <a:xfrm>
            <a:off x="2628190" y="2701033"/>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41" name="Rectangle 40">
            <a:extLst>
              <a:ext uri="{FF2B5EF4-FFF2-40B4-BE49-F238E27FC236}">
                <a16:creationId xmlns:a16="http://schemas.microsoft.com/office/drawing/2014/main" id="{93B7BF9E-B7B4-4482-9A6F-97F6FCEEE06C}"/>
              </a:ext>
            </a:extLst>
          </p:cNvPr>
          <p:cNvSpPr/>
          <p:nvPr/>
        </p:nvSpPr>
        <p:spPr>
          <a:xfrm>
            <a:off x="3069779" y="2752822"/>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5</a:t>
            </a:r>
          </a:p>
        </p:txBody>
      </p:sp>
      <p:cxnSp>
        <p:nvCxnSpPr>
          <p:cNvPr id="42" name="Straight Arrow Connector 41">
            <a:extLst>
              <a:ext uri="{FF2B5EF4-FFF2-40B4-BE49-F238E27FC236}">
                <a16:creationId xmlns:a16="http://schemas.microsoft.com/office/drawing/2014/main" id="{DCB96D9C-BDA6-462B-844B-129E0C1DE4BD}"/>
              </a:ext>
            </a:extLst>
          </p:cNvPr>
          <p:cNvCxnSpPr>
            <a:cxnSpLocks/>
            <a:stCxn id="40" idx="3"/>
            <a:endCxn id="41" idx="1"/>
          </p:cNvCxnSpPr>
          <p:nvPr/>
        </p:nvCxnSpPr>
        <p:spPr>
          <a:xfrm flipV="1">
            <a:off x="2897043" y="2851714"/>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8B9A1D1-CB94-4B1D-BC2D-6A17026DC833}"/>
              </a:ext>
            </a:extLst>
          </p:cNvPr>
          <p:cNvSpPr txBox="1"/>
          <p:nvPr/>
        </p:nvSpPr>
        <p:spPr>
          <a:xfrm>
            <a:off x="4238681" y="2730075"/>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7</a:t>
            </a:r>
          </a:p>
        </p:txBody>
      </p:sp>
      <p:sp>
        <p:nvSpPr>
          <p:cNvPr id="44" name="Arrow: Curved Up 43">
            <a:extLst>
              <a:ext uri="{FF2B5EF4-FFF2-40B4-BE49-F238E27FC236}">
                <a16:creationId xmlns:a16="http://schemas.microsoft.com/office/drawing/2014/main" id="{430CAE2E-E5E7-465E-A97B-7DF540C4504C}"/>
              </a:ext>
            </a:extLst>
          </p:cNvPr>
          <p:cNvSpPr/>
          <p:nvPr/>
        </p:nvSpPr>
        <p:spPr>
          <a:xfrm flipH="1">
            <a:off x="3577118" y="2981123"/>
            <a:ext cx="702802" cy="16337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45" name="TextBox 44">
            <a:extLst>
              <a:ext uri="{FF2B5EF4-FFF2-40B4-BE49-F238E27FC236}">
                <a16:creationId xmlns:a16="http://schemas.microsoft.com/office/drawing/2014/main" id="{4F4B9C99-207B-474E-825C-3FF5F5776FC2}"/>
              </a:ext>
            </a:extLst>
          </p:cNvPr>
          <p:cNvSpPr txBox="1"/>
          <p:nvPr/>
        </p:nvSpPr>
        <p:spPr>
          <a:xfrm>
            <a:off x="3704976" y="2891721"/>
            <a:ext cx="478152" cy="276999"/>
          </a:xfrm>
          <a:prstGeom prst="rect">
            <a:avLst/>
          </a:prstGeom>
          <a:noFill/>
        </p:spPr>
        <p:txBody>
          <a:bodyPr wrap="square" rtlCol="0">
            <a:spAutoFit/>
          </a:bodyPr>
          <a:lstStyle/>
          <a:p>
            <a:r>
              <a:rPr lang="en-GB" sz="1200" dirty="0">
                <a:solidFill>
                  <a:srgbClr val="7030A0"/>
                </a:solidFill>
              </a:rPr>
              <a:t>+ 3</a:t>
            </a:r>
          </a:p>
        </p:txBody>
      </p:sp>
      <p:sp>
        <p:nvSpPr>
          <p:cNvPr id="46" name="Rectangle 45">
            <a:extLst>
              <a:ext uri="{FF2B5EF4-FFF2-40B4-BE49-F238E27FC236}">
                <a16:creationId xmlns:a16="http://schemas.microsoft.com/office/drawing/2014/main" id="{03BC1A6E-8903-4449-9E32-AAD84BDF9F13}"/>
              </a:ext>
            </a:extLst>
          </p:cNvPr>
          <p:cNvSpPr/>
          <p:nvPr/>
        </p:nvSpPr>
        <p:spPr>
          <a:xfrm>
            <a:off x="3671556" y="2756030"/>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- 3</a:t>
            </a:r>
          </a:p>
        </p:txBody>
      </p:sp>
      <p:cxnSp>
        <p:nvCxnSpPr>
          <p:cNvPr id="47" name="Straight Arrow Connector 46">
            <a:extLst>
              <a:ext uri="{FF2B5EF4-FFF2-40B4-BE49-F238E27FC236}">
                <a16:creationId xmlns:a16="http://schemas.microsoft.com/office/drawing/2014/main" id="{2EE4E8F7-0C1B-4F43-80BD-8FF5EB531A42}"/>
              </a:ext>
            </a:extLst>
          </p:cNvPr>
          <p:cNvCxnSpPr>
            <a:cxnSpLocks/>
            <a:endCxn id="46" idx="1"/>
          </p:cNvCxnSpPr>
          <p:nvPr/>
        </p:nvCxnSpPr>
        <p:spPr>
          <a:xfrm flipV="1">
            <a:off x="3498820" y="2854922"/>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88BFE81-B607-486B-9E75-7E26CD67803F}"/>
              </a:ext>
            </a:extLst>
          </p:cNvPr>
          <p:cNvCxnSpPr>
            <a:cxnSpLocks/>
          </p:cNvCxnSpPr>
          <p:nvPr/>
        </p:nvCxnSpPr>
        <p:spPr>
          <a:xfrm flipV="1">
            <a:off x="4093792" y="2847827"/>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9" name="Arrow: Curved Up 48">
            <a:extLst>
              <a:ext uri="{FF2B5EF4-FFF2-40B4-BE49-F238E27FC236}">
                <a16:creationId xmlns:a16="http://schemas.microsoft.com/office/drawing/2014/main" id="{1BB8A49B-08FE-4E7F-BBFD-B3F41089D628}"/>
              </a:ext>
            </a:extLst>
          </p:cNvPr>
          <p:cNvSpPr/>
          <p:nvPr/>
        </p:nvSpPr>
        <p:spPr>
          <a:xfrm flipH="1">
            <a:off x="2871504" y="2991083"/>
            <a:ext cx="706186" cy="181890"/>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50" name="TextBox 49">
            <a:extLst>
              <a:ext uri="{FF2B5EF4-FFF2-40B4-BE49-F238E27FC236}">
                <a16:creationId xmlns:a16="http://schemas.microsoft.com/office/drawing/2014/main" id="{0D1C35FE-8429-41BF-9053-303F724FCBEB}"/>
              </a:ext>
            </a:extLst>
          </p:cNvPr>
          <p:cNvSpPr txBox="1"/>
          <p:nvPr/>
        </p:nvSpPr>
        <p:spPr>
          <a:xfrm>
            <a:off x="3042036" y="2891721"/>
            <a:ext cx="478152" cy="276999"/>
          </a:xfrm>
          <a:prstGeom prst="rect">
            <a:avLst/>
          </a:prstGeom>
          <a:noFill/>
        </p:spPr>
        <p:txBody>
          <a:bodyPr wrap="square" rtlCol="0">
            <a:spAutoFit/>
          </a:bodyPr>
          <a:lstStyle/>
          <a:p>
            <a:r>
              <a:rPr lang="en-GB" sz="1200" dirty="0">
                <a:solidFill>
                  <a:srgbClr val="7030A0"/>
                </a:solidFill>
              </a:rPr>
              <a:t>÷5</a:t>
            </a:r>
          </a:p>
        </p:txBody>
      </p:sp>
      <p:graphicFrame>
        <p:nvGraphicFramePr>
          <p:cNvPr id="51" name="Table 50">
            <a:extLst>
              <a:ext uri="{FF2B5EF4-FFF2-40B4-BE49-F238E27FC236}">
                <a16:creationId xmlns:a16="http://schemas.microsoft.com/office/drawing/2014/main" id="{43E5F428-0167-493D-B969-E55AAAB2896F}"/>
              </a:ext>
            </a:extLst>
          </p:cNvPr>
          <p:cNvGraphicFramePr>
            <a:graphicFrameLocks noGrp="1"/>
          </p:cNvGraphicFramePr>
          <p:nvPr>
            <p:extLst>
              <p:ext uri="{D42A27DB-BD31-4B8C-83A1-F6EECF244321}">
                <p14:modId xmlns:p14="http://schemas.microsoft.com/office/powerpoint/2010/main" val="320823392"/>
              </p:ext>
            </p:extLst>
          </p:nvPr>
        </p:nvGraphicFramePr>
        <p:xfrm>
          <a:off x="2662193" y="2078590"/>
          <a:ext cx="1281645" cy="548640"/>
        </p:xfrm>
        <a:graphic>
          <a:graphicData uri="http://schemas.openxmlformats.org/drawingml/2006/table">
            <a:tbl>
              <a:tblPr firstRow="1" bandRow="1">
                <a:tableStyleId>{5940675A-B579-460E-94D1-54222C63F5DA}</a:tableStyleId>
              </a:tblPr>
              <a:tblGrid>
                <a:gridCol w="256329">
                  <a:extLst>
                    <a:ext uri="{9D8B030D-6E8A-4147-A177-3AD203B41FA5}">
                      <a16:colId xmlns:a16="http://schemas.microsoft.com/office/drawing/2014/main" val="2933137971"/>
                    </a:ext>
                  </a:extLst>
                </a:gridCol>
                <a:gridCol w="256329">
                  <a:extLst>
                    <a:ext uri="{9D8B030D-6E8A-4147-A177-3AD203B41FA5}">
                      <a16:colId xmlns:a16="http://schemas.microsoft.com/office/drawing/2014/main" val="435524028"/>
                    </a:ext>
                  </a:extLst>
                </a:gridCol>
                <a:gridCol w="256329">
                  <a:extLst>
                    <a:ext uri="{9D8B030D-6E8A-4147-A177-3AD203B41FA5}">
                      <a16:colId xmlns:a16="http://schemas.microsoft.com/office/drawing/2014/main" val="2383397079"/>
                    </a:ext>
                  </a:extLst>
                </a:gridCol>
                <a:gridCol w="256329">
                  <a:extLst>
                    <a:ext uri="{9D8B030D-6E8A-4147-A177-3AD203B41FA5}">
                      <a16:colId xmlns:a16="http://schemas.microsoft.com/office/drawing/2014/main" val="363505653"/>
                    </a:ext>
                  </a:extLst>
                </a:gridCol>
                <a:gridCol w="256329">
                  <a:extLst>
                    <a:ext uri="{9D8B030D-6E8A-4147-A177-3AD203B41FA5}">
                      <a16:colId xmlns:a16="http://schemas.microsoft.com/office/drawing/2014/main" val="1022016674"/>
                    </a:ext>
                  </a:extLst>
                </a:gridCol>
              </a:tblGrid>
              <a:tr h="193220">
                <a:tc>
                  <a:txBody>
                    <a:bodyPr/>
                    <a:lstStyle/>
                    <a:p>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extLst>
                  <a:ext uri="{0D108BD9-81ED-4DB2-BD59-A6C34878D82A}">
                    <a16:rowId xmlns:a16="http://schemas.microsoft.com/office/drawing/2014/main" val="880480968"/>
                  </a:ext>
                </a:extLst>
              </a:tr>
              <a:tr h="193220">
                <a:tc gridSpan="3">
                  <a:txBody>
                    <a:bodyPr/>
                    <a:lstStyle/>
                    <a:p>
                      <a:pPr algn="ctr"/>
                      <a:r>
                        <a:rPr lang="en-GB" sz="1200" i="1" dirty="0">
                          <a:latin typeface="Times New Roman" panose="02020603050405020304" pitchFamily="18" charset="0"/>
                          <a:cs typeface="Times New Roman" panose="02020603050405020304" pitchFamily="18" charset="0"/>
                        </a:rPr>
                        <a:t>3</a:t>
                      </a:r>
                    </a:p>
                  </a:txBody>
                  <a:tcPr>
                    <a:lnR w="12700" cap="flat" cmpd="sng" algn="ctr">
                      <a:noFill/>
                      <a:prstDash val="solid"/>
                      <a:round/>
                      <a:headEnd type="none" w="med" len="med"/>
                      <a:tailEnd type="none" w="med" len="med"/>
                    </a:lnR>
                  </a:tcPr>
                </a:tc>
                <a:tc hMerge="1">
                  <a:txBody>
                    <a:bodyPr/>
                    <a:lstStyle/>
                    <a:p>
                      <a:endParaRPr lang="en-GB" sz="1200" i="1">
                        <a:latin typeface="Times New Roman" panose="02020603050405020304" pitchFamily="18" charset="0"/>
                        <a:cs typeface="Times New Roman" panose="02020603050405020304" pitchFamily="18" charset="0"/>
                      </a:endParaRPr>
                    </a:p>
                  </a:txBody>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tc gridSpan="2">
                  <a:txBody>
                    <a:bodyPr/>
                    <a:lstStyle/>
                    <a:p>
                      <a:pPr algn="ctr"/>
                      <a:r>
                        <a:rPr lang="en-GB" sz="1200" i="1" dirty="0">
                          <a:latin typeface="Times New Roman" panose="02020603050405020304" pitchFamily="18" charset="0"/>
                          <a:cs typeface="Times New Roman" panose="02020603050405020304" pitchFamily="18" charset="0"/>
                        </a:rPr>
                        <a:t>7</a:t>
                      </a:r>
                    </a:p>
                  </a:txBody>
                  <a:tcPr>
                    <a:lnL w="12700" cap="flat" cmpd="sng" algn="ctr">
                      <a:noFill/>
                      <a:prstDash val="solid"/>
                      <a:round/>
                      <a:headEnd type="none" w="med" len="med"/>
                      <a:tailEnd type="none" w="med" len="med"/>
                    </a:lnL>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09694779"/>
                  </a:ext>
                </a:extLst>
              </a:tr>
            </a:tbl>
          </a:graphicData>
        </a:graphic>
      </p:graphicFrame>
      <p:cxnSp>
        <p:nvCxnSpPr>
          <p:cNvPr id="57" name="Straight Connector 56">
            <a:extLst>
              <a:ext uri="{FF2B5EF4-FFF2-40B4-BE49-F238E27FC236}">
                <a16:creationId xmlns:a16="http://schemas.microsoft.com/office/drawing/2014/main" id="{62A05680-F7F3-4871-8C51-4CD89FC1615E}"/>
              </a:ext>
            </a:extLst>
          </p:cNvPr>
          <p:cNvCxnSpPr>
            <a:cxnSpLocks/>
          </p:cNvCxnSpPr>
          <p:nvPr/>
        </p:nvCxnSpPr>
        <p:spPr>
          <a:xfrm>
            <a:off x="3114452" y="2340471"/>
            <a:ext cx="0" cy="286759"/>
          </a:xfrm>
          <a:prstGeom prst="line">
            <a:avLst/>
          </a:prstGeom>
          <a:ln w="952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58" name="Text Box 6">
                <a:extLst>
                  <a:ext uri="{FF2B5EF4-FFF2-40B4-BE49-F238E27FC236}">
                    <a16:creationId xmlns:a16="http://schemas.microsoft.com/office/drawing/2014/main" id="{CD038C6B-3927-4A53-86D7-9761B9E82EEF}"/>
                  </a:ext>
                </a:extLst>
              </p:cNvPr>
              <p:cNvSpPr txBox="1">
                <a:spLocks noChangeArrowheads="1"/>
              </p:cNvSpPr>
              <p:nvPr/>
            </p:nvSpPr>
            <p:spPr bwMode="auto">
              <a:xfrm>
                <a:off x="328520" y="5798427"/>
                <a:ext cx="1086688" cy="3808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cs typeface="Times New Roman" panose="02020603050405020304" pitchFamily="18" charset="0"/>
                  </a:rPr>
                  <a:t> </a:t>
                </a:r>
                <a14:m>
                  <m:oMath xmlns:m="http://schemas.openxmlformats.org/officeDocument/2006/math">
                    <m:f>
                      <m:fPr>
                        <m:ctrlPr>
                          <a:rPr lang="en-US" altLang="en-US" sz="1400" b="1" i="1" smtClean="0">
                            <a:latin typeface="Cambria Math" panose="02040503050406030204" pitchFamily="18" charset="0"/>
                            <a:cs typeface="Times New Roman" panose="02020603050405020304" pitchFamily="18" charset="0"/>
                          </a:rPr>
                        </m:ctrlPr>
                      </m:fPr>
                      <m:num>
                        <m:r>
                          <a:rPr lang="en-GB" altLang="en-US" sz="1400" b="1" i="1" smtClean="0">
                            <a:latin typeface="Cambria Math" panose="02040503050406030204" pitchFamily="18" charset="0"/>
                            <a:cs typeface="Times New Roman" panose="02020603050405020304" pitchFamily="18" charset="0"/>
                          </a:rPr>
                          <m:t>𝒙</m:t>
                        </m:r>
                      </m:num>
                      <m:den>
                        <m:r>
                          <a:rPr lang="en-GB" altLang="en-US" sz="1400" b="1" i="1" smtClean="0">
                            <a:latin typeface="Cambria Math" panose="02040503050406030204" pitchFamily="18" charset="0"/>
                            <a:cs typeface="Times New Roman" panose="02020603050405020304" pitchFamily="18" charset="0"/>
                          </a:rPr>
                          <m:t>𝟓</m:t>
                        </m:r>
                      </m:den>
                    </m:f>
                  </m:oMath>
                </a14:m>
                <a:r>
                  <a:rPr lang="en-US" altLang="en-US" sz="1400" b="1" i="1" dirty="0">
                    <a:latin typeface="Times New Roman" panose="02020603050405020304" pitchFamily="18" charset="0"/>
                    <a:cs typeface="Times New Roman" panose="02020603050405020304" pitchFamily="18" charset="0"/>
                  </a:rPr>
                  <a:t> – 9  =  -2 </a:t>
                </a:r>
              </a:p>
            </p:txBody>
          </p:sp>
        </mc:Choice>
        <mc:Fallback xmlns="">
          <p:sp>
            <p:nvSpPr>
              <p:cNvPr id="58" name="Text Box 6">
                <a:extLst>
                  <a:ext uri="{FF2B5EF4-FFF2-40B4-BE49-F238E27FC236}">
                    <a16:creationId xmlns:a16="http://schemas.microsoft.com/office/drawing/2014/main" id="{CD038C6B-3927-4A53-86D7-9761B9E82EEF}"/>
                  </a:ext>
                </a:extLst>
              </p:cNvPr>
              <p:cNvSpPr txBox="1">
                <a:spLocks noRot="1" noChangeAspect="1" noMove="1" noResize="1" noEditPoints="1" noAdjustHandles="1" noChangeArrowheads="1" noChangeShapeType="1" noTextEdit="1"/>
              </p:cNvSpPr>
              <p:nvPr/>
            </p:nvSpPr>
            <p:spPr bwMode="auto">
              <a:xfrm>
                <a:off x="328520" y="5798427"/>
                <a:ext cx="1086688" cy="380810"/>
              </a:xfrm>
              <a:prstGeom prst="rect">
                <a:avLst/>
              </a:prstGeom>
              <a:blipFill>
                <a:blip r:embed="rId2"/>
                <a:stretch>
                  <a:fillRect b="-317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59" name="Text Box 7">
            <a:extLst>
              <a:ext uri="{FF2B5EF4-FFF2-40B4-BE49-F238E27FC236}">
                <a16:creationId xmlns:a16="http://schemas.microsoft.com/office/drawing/2014/main" id="{F8632222-A772-47A5-AAC1-AC94E8B07610}"/>
              </a:ext>
            </a:extLst>
          </p:cNvPr>
          <p:cNvSpPr txBox="1">
            <a:spLocks noChangeArrowheads="1"/>
          </p:cNvSpPr>
          <p:nvPr/>
        </p:nvSpPr>
        <p:spPr bwMode="auto">
          <a:xfrm>
            <a:off x="572348" y="6097282"/>
            <a:ext cx="112176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latin typeface="+mn-lt"/>
              </a:rPr>
              <a:t>+9       +9</a:t>
            </a:r>
          </a:p>
        </p:txBody>
      </p:sp>
      <mc:AlternateContent xmlns:mc="http://schemas.openxmlformats.org/markup-compatibility/2006" xmlns:a14="http://schemas.microsoft.com/office/drawing/2010/main">
        <mc:Choice Requires="a14">
          <p:sp>
            <p:nvSpPr>
              <p:cNvPr id="60" name="Text Box 10">
                <a:extLst>
                  <a:ext uri="{FF2B5EF4-FFF2-40B4-BE49-F238E27FC236}">
                    <a16:creationId xmlns:a16="http://schemas.microsoft.com/office/drawing/2014/main" id="{BE4B888E-55D5-4B16-B082-714ECF078149}"/>
                  </a:ext>
                </a:extLst>
              </p:cNvPr>
              <p:cNvSpPr txBox="1">
                <a:spLocks noChangeArrowheads="1"/>
              </p:cNvSpPr>
              <p:nvPr/>
            </p:nvSpPr>
            <p:spPr bwMode="auto">
              <a:xfrm>
                <a:off x="637348" y="6355892"/>
                <a:ext cx="777860" cy="3808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None/>
                </a:pPr>
                <a14:m>
                  <m:oMath xmlns:m="http://schemas.openxmlformats.org/officeDocument/2006/math">
                    <m:f>
                      <m:fPr>
                        <m:ctrlPr>
                          <a:rPr lang="en-US" altLang="en-US" sz="1400" i="1">
                            <a:latin typeface="Cambria Math" panose="02040503050406030204" pitchFamily="18" charset="0"/>
                            <a:cs typeface="Times New Roman" panose="02020603050405020304" pitchFamily="18" charset="0"/>
                          </a:rPr>
                        </m:ctrlPr>
                      </m:fPr>
                      <m:num>
                        <m:r>
                          <a:rPr lang="en-GB" altLang="en-US" sz="1400" i="1">
                            <a:latin typeface="Cambria Math" panose="02040503050406030204" pitchFamily="18" charset="0"/>
                            <a:cs typeface="Times New Roman" panose="02020603050405020304" pitchFamily="18" charset="0"/>
                          </a:rPr>
                          <m:t>𝑥</m:t>
                        </m:r>
                      </m:num>
                      <m:den>
                        <m:r>
                          <a:rPr lang="en-GB" altLang="en-US" sz="1400" i="1">
                            <a:latin typeface="Cambria Math" panose="02040503050406030204" pitchFamily="18" charset="0"/>
                            <a:cs typeface="Times New Roman" panose="02020603050405020304" pitchFamily="18" charset="0"/>
                          </a:rPr>
                          <m:t>5</m:t>
                        </m:r>
                      </m:den>
                    </m:f>
                  </m:oMath>
                </a14:m>
                <a:r>
                  <a:rPr lang="en-US" altLang="en-US" sz="1400" i="1" dirty="0">
                    <a:latin typeface="Times New Roman" panose="02020603050405020304" pitchFamily="18" charset="0"/>
                    <a:cs typeface="Times New Roman" panose="02020603050405020304" pitchFamily="18" charset="0"/>
                  </a:rPr>
                  <a:t> =  7</a:t>
                </a:r>
              </a:p>
            </p:txBody>
          </p:sp>
        </mc:Choice>
        <mc:Fallback xmlns="">
          <p:sp>
            <p:nvSpPr>
              <p:cNvPr id="60" name="Text Box 10">
                <a:extLst>
                  <a:ext uri="{FF2B5EF4-FFF2-40B4-BE49-F238E27FC236}">
                    <a16:creationId xmlns:a16="http://schemas.microsoft.com/office/drawing/2014/main" id="{BE4B888E-55D5-4B16-B082-714ECF078149}"/>
                  </a:ext>
                </a:extLst>
              </p:cNvPr>
              <p:cNvSpPr txBox="1">
                <a:spLocks noRot="1" noChangeAspect="1" noMove="1" noResize="1" noEditPoints="1" noAdjustHandles="1" noChangeArrowheads="1" noChangeShapeType="1" noTextEdit="1"/>
              </p:cNvSpPr>
              <p:nvPr/>
            </p:nvSpPr>
            <p:spPr bwMode="auto">
              <a:xfrm>
                <a:off x="637348" y="6355892"/>
                <a:ext cx="777860" cy="380810"/>
              </a:xfrm>
              <a:prstGeom prst="rect">
                <a:avLst/>
              </a:prstGeom>
              <a:blipFill>
                <a:blip r:embed="rId3"/>
                <a:stretch>
                  <a:fillRect b="-322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61" name="Text Box 13">
            <a:extLst>
              <a:ext uri="{FF2B5EF4-FFF2-40B4-BE49-F238E27FC236}">
                <a16:creationId xmlns:a16="http://schemas.microsoft.com/office/drawing/2014/main" id="{0C66D45E-B8FE-4616-AF69-34F78BCF913F}"/>
              </a:ext>
            </a:extLst>
          </p:cNvPr>
          <p:cNvSpPr txBox="1">
            <a:spLocks noChangeArrowheads="1"/>
          </p:cNvSpPr>
          <p:nvPr/>
        </p:nvSpPr>
        <p:spPr bwMode="auto">
          <a:xfrm>
            <a:off x="567210" y="6671268"/>
            <a:ext cx="84799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rPr>
              <a:t>×5     ×5</a:t>
            </a:r>
          </a:p>
        </p:txBody>
      </p:sp>
      <p:sp>
        <p:nvSpPr>
          <p:cNvPr id="62" name="Text Box 14">
            <a:extLst>
              <a:ext uri="{FF2B5EF4-FFF2-40B4-BE49-F238E27FC236}">
                <a16:creationId xmlns:a16="http://schemas.microsoft.com/office/drawing/2014/main" id="{D47BD027-047A-4C04-9DFC-6F93C3D6B7A6}"/>
              </a:ext>
            </a:extLst>
          </p:cNvPr>
          <p:cNvSpPr txBox="1">
            <a:spLocks noChangeArrowheads="1"/>
          </p:cNvSpPr>
          <p:nvPr/>
        </p:nvSpPr>
        <p:spPr bwMode="auto">
          <a:xfrm>
            <a:off x="595256" y="6840637"/>
            <a:ext cx="847992" cy="307777"/>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i="1" u="sng" dirty="0">
                <a:solidFill>
                  <a:srgbClr val="000000"/>
                </a:solidFill>
                <a:latin typeface="Times New Roman" panose="02020603050405020304" pitchFamily="18" charset="0"/>
                <a:cs typeface="Times New Roman" panose="02020603050405020304" pitchFamily="18" charset="0"/>
              </a:rPr>
              <a:t>x  =  35</a:t>
            </a:r>
          </a:p>
        </p:txBody>
      </p:sp>
      <mc:AlternateContent xmlns:mc="http://schemas.openxmlformats.org/markup-compatibility/2006" xmlns:a14="http://schemas.microsoft.com/office/drawing/2010/main">
        <mc:Choice Requires="a14">
          <p:sp>
            <p:nvSpPr>
              <p:cNvPr id="64" name="Text Box 6">
                <a:extLst>
                  <a:ext uri="{FF2B5EF4-FFF2-40B4-BE49-F238E27FC236}">
                    <a16:creationId xmlns:a16="http://schemas.microsoft.com/office/drawing/2014/main" id="{DF482CAE-7C80-45DA-8197-6D3B295A9F6E}"/>
                  </a:ext>
                </a:extLst>
              </p:cNvPr>
              <p:cNvSpPr txBox="1">
                <a:spLocks noChangeArrowheads="1"/>
              </p:cNvSpPr>
              <p:nvPr/>
            </p:nvSpPr>
            <p:spPr bwMode="auto">
              <a:xfrm>
                <a:off x="2815183" y="5830623"/>
                <a:ext cx="971336" cy="40350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dirty="0">
                    <a:cs typeface="Times New Roman" panose="02020603050405020304" pitchFamily="18" charset="0"/>
                  </a:rPr>
                  <a:t>  </a:t>
                </a:r>
                <a14:m>
                  <m:oMath xmlns:m="http://schemas.openxmlformats.org/officeDocument/2006/math">
                    <m:f>
                      <m:fPr>
                        <m:ctrlPr>
                          <a:rPr lang="en-US" altLang="en-US" sz="1400" b="1" i="1" smtClean="0">
                            <a:latin typeface="Cambria Math" panose="02040503050406030204" pitchFamily="18" charset="0"/>
                            <a:cs typeface="Times New Roman" panose="02020603050405020304" pitchFamily="18" charset="0"/>
                          </a:rPr>
                        </m:ctrlPr>
                      </m:fPr>
                      <m:num>
                        <m:r>
                          <a:rPr lang="en-GB" altLang="en-US" sz="1400" b="1" i="1" smtClean="0">
                            <a:latin typeface="Cambria Math" panose="02040503050406030204" pitchFamily="18" charset="0"/>
                            <a:cs typeface="Times New Roman" panose="02020603050405020304" pitchFamily="18" charset="0"/>
                          </a:rPr>
                          <m:t>𝒙</m:t>
                        </m:r>
                        <m:r>
                          <a:rPr lang="en-GB" altLang="en-US" sz="1400" b="1" i="1" smtClean="0">
                            <a:latin typeface="Cambria Math" panose="02040503050406030204" pitchFamily="18" charset="0"/>
                            <a:cs typeface="Times New Roman" panose="02020603050405020304" pitchFamily="18" charset="0"/>
                          </a:rPr>
                          <m:t>−</m:t>
                        </m:r>
                        <m:r>
                          <a:rPr lang="en-GB" altLang="en-US" sz="1400" b="1" i="1" smtClean="0">
                            <a:latin typeface="Cambria Math" panose="02040503050406030204" pitchFamily="18" charset="0"/>
                            <a:cs typeface="Times New Roman" panose="02020603050405020304" pitchFamily="18" charset="0"/>
                          </a:rPr>
                          <m:t>𝟑</m:t>
                        </m:r>
                      </m:num>
                      <m:den>
                        <m:r>
                          <a:rPr lang="en-GB" altLang="en-US" sz="1400" b="1" i="1" smtClean="0">
                            <a:latin typeface="Cambria Math" panose="02040503050406030204" pitchFamily="18" charset="0"/>
                            <a:cs typeface="Times New Roman" panose="02020603050405020304" pitchFamily="18" charset="0"/>
                          </a:rPr>
                          <m:t>𝟓</m:t>
                        </m:r>
                      </m:den>
                    </m:f>
                  </m:oMath>
                </a14:m>
                <a:r>
                  <a:rPr lang="en-US" altLang="en-US" sz="1400" b="1" i="1" dirty="0">
                    <a:latin typeface="Times New Roman" panose="02020603050405020304" pitchFamily="18" charset="0"/>
                    <a:cs typeface="Times New Roman" panose="02020603050405020304" pitchFamily="18" charset="0"/>
                  </a:rPr>
                  <a:t> =  4 </a:t>
                </a:r>
              </a:p>
            </p:txBody>
          </p:sp>
        </mc:Choice>
        <mc:Fallback xmlns="">
          <p:sp>
            <p:nvSpPr>
              <p:cNvPr id="64" name="Text Box 6">
                <a:extLst>
                  <a:ext uri="{FF2B5EF4-FFF2-40B4-BE49-F238E27FC236}">
                    <a16:creationId xmlns:a16="http://schemas.microsoft.com/office/drawing/2014/main" id="{DF482CAE-7C80-45DA-8197-6D3B295A9F6E}"/>
                  </a:ext>
                </a:extLst>
              </p:cNvPr>
              <p:cNvSpPr txBox="1">
                <a:spLocks noRot="1" noChangeAspect="1" noMove="1" noResize="1" noEditPoints="1" noAdjustHandles="1" noChangeArrowheads="1" noChangeShapeType="1" noTextEdit="1"/>
              </p:cNvSpPr>
              <p:nvPr/>
            </p:nvSpPr>
            <p:spPr bwMode="auto">
              <a:xfrm>
                <a:off x="2815183" y="5830623"/>
                <a:ext cx="971336" cy="403508"/>
              </a:xfrm>
              <a:prstGeom prst="rect">
                <a:avLst/>
              </a:prstGeom>
              <a:blipFill>
                <a:blip r:embed="rId4"/>
                <a:stretch>
                  <a:fillRect b="-298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
        <p:nvSpPr>
          <p:cNvPr id="65" name="Text Box 7">
            <a:extLst>
              <a:ext uri="{FF2B5EF4-FFF2-40B4-BE49-F238E27FC236}">
                <a16:creationId xmlns:a16="http://schemas.microsoft.com/office/drawing/2014/main" id="{1102722C-2A7F-4CE4-89F4-9807A4409D1F}"/>
              </a:ext>
            </a:extLst>
          </p:cNvPr>
          <p:cNvSpPr txBox="1">
            <a:spLocks noChangeArrowheads="1"/>
          </p:cNvSpPr>
          <p:nvPr/>
        </p:nvSpPr>
        <p:spPr bwMode="auto">
          <a:xfrm>
            <a:off x="2961344" y="6194163"/>
            <a:ext cx="10065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latin typeface="+mn-lt"/>
              </a:rPr>
              <a:t>×5       ×5</a:t>
            </a:r>
          </a:p>
        </p:txBody>
      </p:sp>
      <p:sp>
        <p:nvSpPr>
          <p:cNvPr id="66" name="Text Box 10">
            <a:extLst>
              <a:ext uri="{FF2B5EF4-FFF2-40B4-BE49-F238E27FC236}">
                <a16:creationId xmlns:a16="http://schemas.microsoft.com/office/drawing/2014/main" id="{7849E91B-5C55-4CFA-975B-60F6FB3D125B}"/>
              </a:ext>
            </a:extLst>
          </p:cNvPr>
          <p:cNvSpPr txBox="1">
            <a:spLocks noChangeArrowheads="1"/>
          </p:cNvSpPr>
          <p:nvPr/>
        </p:nvSpPr>
        <p:spPr bwMode="auto">
          <a:xfrm>
            <a:off x="2819266" y="6422370"/>
            <a:ext cx="114867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50000"/>
              </a:spcBef>
              <a:buNone/>
            </a:pPr>
            <a:r>
              <a:rPr lang="en-US" altLang="en-US" sz="1400" i="1" dirty="0">
                <a:latin typeface="Times New Roman" panose="02020603050405020304" pitchFamily="18" charset="0"/>
                <a:cs typeface="Times New Roman" panose="02020603050405020304" pitchFamily="18" charset="0"/>
              </a:rPr>
              <a:t>x – 3 =  20</a:t>
            </a:r>
          </a:p>
        </p:txBody>
      </p:sp>
      <p:sp>
        <p:nvSpPr>
          <p:cNvPr id="67" name="Text Box 13">
            <a:extLst>
              <a:ext uri="{FF2B5EF4-FFF2-40B4-BE49-F238E27FC236}">
                <a16:creationId xmlns:a16="http://schemas.microsoft.com/office/drawing/2014/main" id="{438487F5-8B19-4858-81BD-6FAA2576B94B}"/>
              </a:ext>
            </a:extLst>
          </p:cNvPr>
          <p:cNvSpPr txBox="1">
            <a:spLocks noChangeArrowheads="1"/>
          </p:cNvSpPr>
          <p:nvPr/>
        </p:nvSpPr>
        <p:spPr bwMode="auto">
          <a:xfrm>
            <a:off x="2994097" y="6698132"/>
            <a:ext cx="9376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spcBef>
                <a:spcPct val="50000"/>
              </a:spcBef>
              <a:spcAft>
                <a:spcPts val="0"/>
              </a:spcAft>
              <a:defRPr/>
            </a:pPr>
            <a:r>
              <a:rPr lang="en-US" altLang="en-US" sz="1200" i="1" dirty="0">
                <a:solidFill>
                  <a:srgbClr val="7030A0"/>
                </a:solidFill>
              </a:rPr>
              <a:t>+3       +3</a:t>
            </a:r>
          </a:p>
        </p:txBody>
      </p:sp>
      <p:sp>
        <p:nvSpPr>
          <p:cNvPr id="68" name="Text Box 14">
            <a:extLst>
              <a:ext uri="{FF2B5EF4-FFF2-40B4-BE49-F238E27FC236}">
                <a16:creationId xmlns:a16="http://schemas.microsoft.com/office/drawing/2014/main" id="{50663C43-1C29-4E7D-BC0C-6133E7AFEB9A}"/>
              </a:ext>
            </a:extLst>
          </p:cNvPr>
          <p:cNvSpPr txBox="1">
            <a:spLocks noChangeArrowheads="1"/>
          </p:cNvSpPr>
          <p:nvPr/>
        </p:nvSpPr>
        <p:spPr bwMode="auto">
          <a:xfrm>
            <a:off x="3083716" y="6869698"/>
            <a:ext cx="847992" cy="307777"/>
          </a:xfrm>
          <a:prstGeom prst="rect">
            <a:avLst/>
          </a:prstGeom>
          <a:noFill/>
          <a:ln w="381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50000"/>
              </a:spcBef>
              <a:buFontTx/>
              <a:buNone/>
            </a:pPr>
            <a:r>
              <a:rPr lang="en-US" altLang="en-US" sz="1400" b="1" i="1" u="sng" dirty="0">
                <a:solidFill>
                  <a:srgbClr val="000000"/>
                </a:solidFill>
                <a:latin typeface="Times New Roman" panose="02020603050405020304" pitchFamily="18" charset="0"/>
                <a:cs typeface="Times New Roman" panose="02020603050405020304" pitchFamily="18" charset="0"/>
              </a:rPr>
              <a:t>x  =  23</a:t>
            </a:r>
          </a:p>
        </p:txBody>
      </p:sp>
      <p:sp>
        <p:nvSpPr>
          <p:cNvPr id="54" name="TextBox 53">
            <a:extLst>
              <a:ext uri="{FF2B5EF4-FFF2-40B4-BE49-F238E27FC236}">
                <a16:creationId xmlns:a16="http://schemas.microsoft.com/office/drawing/2014/main" id="{BCFF9BFF-8CF0-44F7-B927-A38C82C43ECB}"/>
              </a:ext>
            </a:extLst>
          </p:cNvPr>
          <p:cNvSpPr txBox="1"/>
          <p:nvPr/>
        </p:nvSpPr>
        <p:spPr>
          <a:xfrm>
            <a:off x="98367" y="5162442"/>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55" name="Rectangle 54">
            <a:extLst>
              <a:ext uri="{FF2B5EF4-FFF2-40B4-BE49-F238E27FC236}">
                <a16:creationId xmlns:a16="http://schemas.microsoft.com/office/drawing/2014/main" id="{8720D12A-D61A-4DD0-81DE-6E73AF423A37}"/>
              </a:ext>
            </a:extLst>
          </p:cNvPr>
          <p:cNvSpPr/>
          <p:nvPr/>
        </p:nvSpPr>
        <p:spPr>
          <a:xfrm>
            <a:off x="539956" y="5214231"/>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5</a:t>
            </a:r>
          </a:p>
        </p:txBody>
      </p:sp>
      <p:cxnSp>
        <p:nvCxnSpPr>
          <p:cNvPr id="56" name="Straight Arrow Connector 55">
            <a:extLst>
              <a:ext uri="{FF2B5EF4-FFF2-40B4-BE49-F238E27FC236}">
                <a16:creationId xmlns:a16="http://schemas.microsoft.com/office/drawing/2014/main" id="{6F7A6E2A-E3F8-467F-8513-8D1310F46B20}"/>
              </a:ext>
            </a:extLst>
          </p:cNvPr>
          <p:cNvCxnSpPr>
            <a:cxnSpLocks/>
            <a:stCxn id="54" idx="3"/>
            <a:endCxn id="55" idx="1"/>
          </p:cNvCxnSpPr>
          <p:nvPr/>
        </p:nvCxnSpPr>
        <p:spPr>
          <a:xfrm flipV="1">
            <a:off x="367220" y="5313123"/>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684AA39-9A89-4E7C-8AD4-94D895B44929}"/>
              </a:ext>
            </a:extLst>
          </p:cNvPr>
          <p:cNvSpPr txBox="1"/>
          <p:nvPr/>
        </p:nvSpPr>
        <p:spPr>
          <a:xfrm>
            <a:off x="1710596" y="5162441"/>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-2</a:t>
            </a:r>
          </a:p>
        </p:txBody>
      </p:sp>
      <p:sp>
        <p:nvSpPr>
          <p:cNvPr id="69" name="Arrow: Curved Up 68">
            <a:extLst>
              <a:ext uri="{FF2B5EF4-FFF2-40B4-BE49-F238E27FC236}">
                <a16:creationId xmlns:a16="http://schemas.microsoft.com/office/drawing/2014/main" id="{8875CA42-D458-4649-9099-A2894A58033D}"/>
              </a:ext>
            </a:extLst>
          </p:cNvPr>
          <p:cNvSpPr/>
          <p:nvPr/>
        </p:nvSpPr>
        <p:spPr>
          <a:xfrm flipH="1">
            <a:off x="1047295" y="5442532"/>
            <a:ext cx="702802" cy="16337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70" name="TextBox 69">
            <a:extLst>
              <a:ext uri="{FF2B5EF4-FFF2-40B4-BE49-F238E27FC236}">
                <a16:creationId xmlns:a16="http://schemas.microsoft.com/office/drawing/2014/main" id="{46B24D57-7CB2-4694-B2F8-BF1BED1EB8E2}"/>
              </a:ext>
            </a:extLst>
          </p:cNvPr>
          <p:cNvSpPr txBox="1"/>
          <p:nvPr/>
        </p:nvSpPr>
        <p:spPr>
          <a:xfrm>
            <a:off x="1175153" y="5353130"/>
            <a:ext cx="478152" cy="276999"/>
          </a:xfrm>
          <a:prstGeom prst="rect">
            <a:avLst/>
          </a:prstGeom>
          <a:noFill/>
        </p:spPr>
        <p:txBody>
          <a:bodyPr wrap="square" rtlCol="0">
            <a:spAutoFit/>
          </a:bodyPr>
          <a:lstStyle/>
          <a:p>
            <a:r>
              <a:rPr lang="en-GB" sz="1200" dirty="0">
                <a:solidFill>
                  <a:srgbClr val="7030A0"/>
                </a:solidFill>
              </a:rPr>
              <a:t>+ 9</a:t>
            </a:r>
          </a:p>
        </p:txBody>
      </p:sp>
      <p:sp>
        <p:nvSpPr>
          <p:cNvPr id="71" name="Rectangle 70">
            <a:extLst>
              <a:ext uri="{FF2B5EF4-FFF2-40B4-BE49-F238E27FC236}">
                <a16:creationId xmlns:a16="http://schemas.microsoft.com/office/drawing/2014/main" id="{797CEF74-A8ED-4051-BFB4-DCA38409CC92}"/>
              </a:ext>
            </a:extLst>
          </p:cNvPr>
          <p:cNvSpPr/>
          <p:nvPr/>
        </p:nvSpPr>
        <p:spPr>
          <a:xfrm>
            <a:off x="1141733" y="5217439"/>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- 9</a:t>
            </a:r>
          </a:p>
        </p:txBody>
      </p:sp>
      <p:cxnSp>
        <p:nvCxnSpPr>
          <p:cNvPr id="72" name="Straight Arrow Connector 71">
            <a:extLst>
              <a:ext uri="{FF2B5EF4-FFF2-40B4-BE49-F238E27FC236}">
                <a16:creationId xmlns:a16="http://schemas.microsoft.com/office/drawing/2014/main" id="{D7523726-BD65-4515-B5A4-0798A7B4A7B3}"/>
              </a:ext>
            </a:extLst>
          </p:cNvPr>
          <p:cNvCxnSpPr>
            <a:cxnSpLocks/>
            <a:endCxn id="71" idx="1"/>
          </p:cNvCxnSpPr>
          <p:nvPr/>
        </p:nvCxnSpPr>
        <p:spPr>
          <a:xfrm flipV="1">
            <a:off x="968997" y="5316331"/>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373605E2-10CB-41F0-B332-C4E94F466091}"/>
              </a:ext>
            </a:extLst>
          </p:cNvPr>
          <p:cNvCxnSpPr>
            <a:cxnSpLocks/>
          </p:cNvCxnSpPr>
          <p:nvPr/>
        </p:nvCxnSpPr>
        <p:spPr>
          <a:xfrm flipV="1">
            <a:off x="1563969" y="5309236"/>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4" name="Arrow: Curved Up 73">
            <a:extLst>
              <a:ext uri="{FF2B5EF4-FFF2-40B4-BE49-F238E27FC236}">
                <a16:creationId xmlns:a16="http://schemas.microsoft.com/office/drawing/2014/main" id="{FE955A96-1693-4770-858A-78E4231443CE}"/>
              </a:ext>
            </a:extLst>
          </p:cNvPr>
          <p:cNvSpPr/>
          <p:nvPr/>
        </p:nvSpPr>
        <p:spPr>
          <a:xfrm flipH="1">
            <a:off x="341681" y="5452492"/>
            <a:ext cx="706186" cy="181890"/>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75" name="TextBox 74">
            <a:extLst>
              <a:ext uri="{FF2B5EF4-FFF2-40B4-BE49-F238E27FC236}">
                <a16:creationId xmlns:a16="http://schemas.microsoft.com/office/drawing/2014/main" id="{77A2915F-1F80-4571-814D-2003F1B526D0}"/>
              </a:ext>
            </a:extLst>
          </p:cNvPr>
          <p:cNvSpPr txBox="1"/>
          <p:nvPr/>
        </p:nvSpPr>
        <p:spPr>
          <a:xfrm>
            <a:off x="512213" y="5353130"/>
            <a:ext cx="478152" cy="276999"/>
          </a:xfrm>
          <a:prstGeom prst="rect">
            <a:avLst/>
          </a:prstGeom>
          <a:noFill/>
        </p:spPr>
        <p:txBody>
          <a:bodyPr wrap="square" rtlCol="0">
            <a:spAutoFit/>
          </a:bodyPr>
          <a:lstStyle/>
          <a:p>
            <a:r>
              <a:rPr lang="en-GB" sz="1200" dirty="0">
                <a:solidFill>
                  <a:srgbClr val="7030A0"/>
                </a:solidFill>
              </a:rPr>
              <a:t>× 5</a:t>
            </a:r>
          </a:p>
        </p:txBody>
      </p:sp>
      <p:sp>
        <p:nvSpPr>
          <p:cNvPr id="76" name="TextBox 75">
            <a:extLst>
              <a:ext uri="{FF2B5EF4-FFF2-40B4-BE49-F238E27FC236}">
                <a16:creationId xmlns:a16="http://schemas.microsoft.com/office/drawing/2014/main" id="{26AD833F-D9B6-45B2-843B-954EEDF1E643}"/>
              </a:ext>
            </a:extLst>
          </p:cNvPr>
          <p:cNvSpPr txBox="1"/>
          <p:nvPr/>
        </p:nvSpPr>
        <p:spPr>
          <a:xfrm>
            <a:off x="51826" y="1671009"/>
            <a:ext cx="2138313"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2x + 4 = 8</a:t>
            </a:r>
          </a:p>
        </p:txBody>
      </p:sp>
      <mc:AlternateContent xmlns:mc="http://schemas.openxmlformats.org/markup-compatibility/2006" xmlns:a14="http://schemas.microsoft.com/office/drawing/2010/main">
        <mc:Choice Requires="a14">
          <p:sp>
            <p:nvSpPr>
              <p:cNvPr id="77" name="TextBox 76">
                <a:extLst>
                  <a:ext uri="{FF2B5EF4-FFF2-40B4-BE49-F238E27FC236}">
                    <a16:creationId xmlns:a16="http://schemas.microsoft.com/office/drawing/2014/main" id="{5D07FA2A-5D5F-4B10-8A6B-BC433790F9D3}"/>
                  </a:ext>
                </a:extLst>
              </p:cNvPr>
              <p:cNvSpPr txBox="1"/>
              <p:nvPr/>
            </p:nvSpPr>
            <p:spPr>
              <a:xfrm>
                <a:off x="46208" y="4688742"/>
                <a:ext cx="2345064" cy="379656"/>
              </a:xfrm>
              <a:prstGeom prst="rect">
                <a:avLst/>
              </a:prstGeom>
              <a:noFill/>
            </p:spPr>
            <p:txBody>
              <a:bodyPr wrap="square" rtlCol="0">
                <a:spAutoFit/>
              </a:bodyPr>
              <a:lstStyle/>
              <a:p>
                <a:r>
                  <a:rPr lang="en-GB" sz="1400" i="1" dirty="0">
                    <a:cs typeface="Times New Roman" panose="02020603050405020304" pitchFamily="18" charset="0"/>
                  </a:rPr>
                  <a:t>Example: Solve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𝒙</m:t>
                        </m:r>
                      </m:num>
                      <m:den>
                        <m:r>
                          <a:rPr lang="en-GB" sz="1400" b="1" i="1" smtClean="0">
                            <a:latin typeface="Cambria Math" panose="02040503050406030204" pitchFamily="18" charset="0"/>
                            <a:cs typeface="Times New Roman" panose="02020603050405020304" pitchFamily="18" charset="0"/>
                          </a:rPr>
                          <m:t>𝟓</m:t>
                        </m:r>
                      </m:den>
                    </m:f>
                    <m:r>
                      <a:rPr lang="en-GB" sz="1400" b="1" i="1" smtClean="0">
                        <a:latin typeface="Cambria Math" panose="02040503050406030204" pitchFamily="18" charset="0"/>
                        <a:cs typeface="Times New Roman" panose="02020603050405020304" pitchFamily="18" charset="0"/>
                      </a:rPr>
                      <m:t>−</m:t>
                    </m:r>
                    <m:r>
                      <a:rPr lang="en-GB" sz="1400" b="1" i="1" smtClean="0">
                        <a:latin typeface="Cambria Math" panose="02040503050406030204" pitchFamily="18" charset="0"/>
                        <a:cs typeface="Times New Roman" panose="02020603050405020304" pitchFamily="18" charset="0"/>
                      </a:rPr>
                      <m:t>𝟗</m:t>
                    </m:r>
                    <m:r>
                      <a:rPr lang="en-GB" sz="1400" b="1" i="1" smtClean="0">
                        <a:latin typeface="Cambria Math" panose="02040503050406030204" pitchFamily="18" charset="0"/>
                        <a:cs typeface="Times New Roman" panose="02020603050405020304" pitchFamily="18" charset="0"/>
                      </a:rPr>
                      <m:t>=−</m:t>
                    </m:r>
                    <m:r>
                      <a:rPr lang="en-GB" sz="1400" b="1" i="1" smtClean="0">
                        <a:latin typeface="Cambria Math" panose="02040503050406030204" pitchFamily="18" charset="0"/>
                        <a:cs typeface="Times New Roman" panose="02020603050405020304" pitchFamily="18" charset="0"/>
                      </a:rPr>
                      <m:t>𝟐</m:t>
                    </m:r>
                  </m:oMath>
                </a14:m>
                <a:endParaRPr lang="en-GB" sz="1400" b="1" i="1" dirty="0">
                  <a:latin typeface="Times New Roman" panose="02020603050405020304" pitchFamily="18" charset="0"/>
                  <a:cs typeface="Times New Roman" panose="02020603050405020304" pitchFamily="18" charset="0"/>
                </a:endParaRPr>
              </a:p>
            </p:txBody>
          </p:sp>
        </mc:Choice>
        <mc:Fallback xmlns="">
          <p:sp>
            <p:nvSpPr>
              <p:cNvPr id="77" name="TextBox 76">
                <a:extLst>
                  <a:ext uri="{FF2B5EF4-FFF2-40B4-BE49-F238E27FC236}">
                    <a16:creationId xmlns:a16="http://schemas.microsoft.com/office/drawing/2014/main" id="{5D07FA2A-5D5F-4B10-8A6B-BC433790F9D3}"/>
                  </a:ext>
                </a:extLst>
              </p:cNvPr>
              <p:cNvSpPr txBox="1">
                <a:spLocks noRot="1" noChangeAspect="1" noMove="1" noResize="1" noEditPoints="1" noAdjustHandles="1" noChangeArrowheads="1" noChangeShapeType="1" noTextEdit="1"/>
              </p:cNvSpPr>
              <p:nvPr/>
            </p:nvSpPr>
            <p:spPr>
              <a:xfrm>
                <a:off x="46208" y="4688742"/>
                <a:ext cx="2345064" cy="379656"/>
              </a:xfrm>
              <a:prstGeom prst="rect">
                <a:avLst/>
              </a:prstGeom>
              <a:blipFill>
                <a:blip r:embed="rId5"/>
                <a:stretch>
                  <a:fillRect l="-781" b="-6452"/>
                </a:stretch>
              </a:blipFill>
            </p:spPr>
            <p:txBody>
              <a:bodyPr/>
              <a:lstStyle/>
              <a:p>
                <a:r>
                  <a:rPr lang="en-GB">
                    <a:noFill/>
                  </a:rPr>
                  <a:t> </a:t>
                </a:r>
              </a:p>
            </p:txBody>
          </p:sp>
        </mc:Fallback>
      </mc:AlternateContent>
      <p:sp>
        <p:nvSpPr>
          <p:cNvPr id="80" name="TextBox 79">
            <a:extLst>
              <a:ext uri="{FF2B5EF4-FFF2-40B4-BE49-F238E27FC236}">
                <a16:creationId xmlns:a16="http://schemas.microsoft.com/office/drawing/2014/main" id="{49CE2AE9-BA55-4002-AF8B-508B2A30DE5D}"/>
              </a:ext>
            </a:extLst>
          </p:cNvPr>
          <p:cNvSpPr txBox="1"/>
          <p:nvPr/>
        </p:nvSpPr>
        <p:spPr>
          <a:xfrm>
            <a:off x="2473803" y="5209214"/>
            <a:ext cx="268853"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x</a:t>
            </a:r>
          </a:p>
        </p:txBody>
      </p:sp>
      <p:sp>
        <p:nvSpPr>
          <p:cNvPr id="81" name="Rectangle 80">
            <a:extLst>
              <a:ext uri="{FF2B5EF4-FFF2-40B4-BE49-F238E27FC236}">
                <a16:creationId xmlns:a16="http://schemas.microsoft.com/office/drawing/2014/main" id="{D7AE2D22-D080-48DA-9932-6B91233B8DA6}"/>
              </a:ext>
            </a:extLst>
          </p:cNvPr>
          <p:cNvSpPr/>
          <p:nvPr/>
        </p:nvSpPr>
        <p:spPr>
          <a:xfrm>
            <a:off x="2915392" y="5261003"/>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- 3</a:t>
            </a:r>
          </a:p>
        </p:txBody>
      </p:sp>
      <p:cxnSp>
        <p:nvCxnSpPr>
          <p:cNvPr id="82" name="Straight Arrow Connector 81">
            <a:extLst>
              <a:ext uri="{FF2B5EF4-FFF2-40B4-BE49-F238E27FC236}">
                <a16:creationId xmlns:a16="http://schemas.microsoft.com/office/drawing/2014/main" id="{FBDB0236-430D-411E-9EAB-214A000D615A}"/>
              </a:ext>
            </a:extLst>
          </p:cNvPr>
          <p:cNvCxnSpPr>
            <a:cxnSpLocks/>
            <a:stCxn id="80" idx="3"/>
            <a:endCxn id="81" idx="1"/>
          </p:cNvCxnSpPr>
          <p:nvPr/>
        </p:nvCxnSpPr>
        <p:spPr>
          <a:xfrm flipV="1">
            <a:off x="2742656" y="5359895"/>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E24954B6-7296-45B4-B7A4-1BFC18583A2A}"/>
              </a:ext>
            </a:extLst>
          </p:cNvPr>
          <p:cNvSpPr txBox="1"/>
          <p:nvPr/>
        </p:nvSpPr>
        <p:spPr>
          <a:xfrm>
            <a:off x="4096567" y="5203126"/>
            <a:ext cx="448345" cy="307777"/>
          </a:xfrm>
          <a:prstGeom prst="rect">
            <a:avLst/>
          </a:prstGeom>
          <a:noFill/>
        </p:spPr>
        <p:txBody>
          <a:bodyPr wrap="square" rtlCol="0">
            <a:spAutoFit/>
          </a:bodyPr>
          <a:lstStyle/>
          <a:p>
            <a:r>
              <a:rPr lang="en-GB" sz="1400" i="1" dirty="0">
                <a:latin typeface="Times New Roman" panose="02020603050405020304" pitchFamily="18" charset="0"/>
                <a:cs typeface="Times New Roman" panose="02020603050405020304" pitchFamily="18" charset="0"/>
              </a:rPr>
              <a:t>4</a:t>
            </a:r>
          </a:p>
        </p:txBody>
      </p:sp>
      <p:sp>
        <p:nvSpPr>
          <p:cNvPr id="84" name="Arrow: Curved Up 83">
            <a:extLst>
              <a:ext uri="{FF2B5EF4-FFF2-40B4-BE49-F238E27FC236}">
                <a16:creationId xmlns:a16="http://schemas.microsoft.com/office/drawing/2014/main" id="{DF8FFF87-C173-4010-9803-94F3B46CB65D}"/>
              </a:ext>
            </a:extLst>
          </p:cNvPr>
          <p:cNvSpPr/>
          <p:nvPr/>
        </p:nvSpPr>
        <p:spPr>
          <a:xfrm flipH="1">
            <a:off x="3422731" y="5489304"/>
            <a:ext cx="702802" cy="163377"/>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85" name="TextBox 84">
            <a:extLst>
              <a:ext uri="{FF2B5EF4-FFF2-40B4-BE49-F238E27FC236}">
                <a16:creationId xmlns:a16="http://schemas.microsoft.com/office/drawing/2014/main" id="{E0294DA1-79BB-419F-89E6-75C3434823E9}"/>
              </a:ext>
            </a:extLst>
          </p:cNvPr>
          <p:cNvSpPr txBox="1"/>
          <p:nvPr/>
        </p:nvSpPr>
        <p:spPr>
          <a:xfrm>
            <a:off x="3550589" y="5399902"/>
            <a:ext cx="478152" cy="276999"/>
          </a:xfrm>
          <a:prstGeom prst="rect">
            <a:avLst/>
          </a:prstGeom>
          <a:noFill/>
        </p:spPr>
        <p:txBody>
          <a:bodyPr wrap="square" rtlCol="0">
            <a:spAutoFit/>
          </a:bodyPr>
          <a:lstStyle/>
          <a:p>
            <a:r>
              <a:rPr lang="en-GB" sz="1200" dirty="0">
                <a:solidFill>
                  <a:srgbClr val="7030A0"/>
                </a:solidFill>
              </a:rPr>
              <a:t>× 5</a:t>
            </a:r>
          </a:p>
        </p:txBody>
      </p:sp>
      <p:sp>
        <p:nvSpPr>
          <p:cNvPr id="86" name="Rectangle 85">
            <a:extLst>
              <a:ext uri="{FF2B5EF4-FFF2-40B4-BE49-F238E27FC236}">
                <a16:creationId xmlns:a16="http://schemas.microsoft.com/office/drawing/2014/main" id="{060804DD-FE66-4064-A5CA-FDAAACD20713}"/>
              </a:ext>
            </a:extLst>
          </p:cNvPr>
          <p:cNvSpPr/>
          <p:nvPr/>
        </p:nvSpPr>
        <p:spPr>
          <a:xfrm>
            <a:off x="3517169" y="5264211"/>
            <a:ext cx="429041" cy="19778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 5</a:t>
            </a:r>
          </a:p>
        </p:txBody>
      </p:sp>
      <p:cxnSp>
        <p:nvCxnSpPr>
          <p:cNvPr id="87" name="Straight Arrow Connector 86">
            <a:extLst>
              <a:ext uri="{FF2B5EF4-FFF2-40B4-BE49-F238E27FC236}">
                <a16:creationId xmlns:a16="http://schemas.microsoft.com/office/drawing/2014/main" id="{D6E2C34A-D791-4FA0-A2C9-8E15CFFCF4B2}"/>
              </a:ext>
            </a:extLst>
          </p:cNvPr>
          <p:cNvCxnSpPr>
            <a:cxnSpLocks/>
            <a:endCxn id="86" idx="1"/>
          </p:cNvCxnSpPr>
          <p:nvPr/>
        </p:nvCxnSpPr>
        <p:spPr>
          <a:xfrm flipV="1">
            <a:off x="3344433" y="5363103"/>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EFC80954-9378-46C9-9548-13032C1DE01E}"/>
              </a:ext>
            </a:extLst>
          </p:cNvPr>
          <p:cNvCxnSpPr>
            <a:cxnSpLocks/>
          </p:cNvCxnSpPr>
          <p:nvPr/>
        </p:nvCxnSpPr>
        <p:spPr>
          <a:xfrm flipV="1">
            <a:off x="3939405" y="5356008"/>
            <a:ext cx="172736" cy="32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89" name="Arrow: Curved Up 88">
            <a:extLst>
              <a:ext uri="{FF2B5EF4-FFF2-40B4-BE49-F238E27FC236}">
                <a16:creationId xmlns:a16="http://schemas.microsoft.com/office/drawing/2014/main" id="{9C348B25-47D5-4717-9368-C48F07CEA5B0}"/>
              </a:ext>
            </a:extLst>
          </p:cNvPr>
          <p:cNvSpPr/>
          <p:nvPr/>
        </p:nvSpPr>
        <p:spPr>
          <a:xfrm flipH="1">
            <a:off x="2717117" y="5499264"/>
            <a:ext cx="706186" cy="181890"/>
          </a:xfrm>
          <a:prstGeom prst="curved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solidFill>
                <a:schemeClr val="tx1"/>
              </a:solidFill>
            </a:endParaRPr>
          </a:p>
        </p:txBody>
      </p:sp>
      <p:sp>
        <p:nvSpPr>
          <p:cNvPr id="90" name="TextBox 89">
            <a:extLst>
              <a:ext uri="{FF2B5EF4-FFF2-40B4-BE49-F238E27FC236}">
                <a16:creationId xmlns:a16="http://schemas.microsoft.com/office/drawing/2014/main" id="{28F4C6E3-8472-4BE2-95F9-D5D9376CA35F}"/>
              </a:ext>
            </a:extLst>
          </p:cNvPr>
          <p:cNvSpPr txBox="1"/>
          <p:nvPr/>
        </p:nvSpPr>
        <p:spPr>
          <a:xfrm>
            <a:off x="2887649" y="5399902"/>
            <a:ext cx="478152" cy="276999"/>
          </a:xfrm>
          <a:prstGeom prst="rect">
            <a:avLst/>
          </a:prstGeom>
          <a:noFill/>
        </p:spPr>
        <p:txBody>
          <a:bodyPr wrap="square" rtlCol="0">
            <a:spAutoFit/>
          </a:bodyPr>
          <a:lstStyle/>
          <a:p>
            <a:r>
              <a:rPr lang="en-GB" sz="1200" dirty="0">
                <a:solidFill>
                  <a:srgbClr val="7030A0"/>
                </a:solidFill>
              </a:rPr>
              <a:t>+ 3</a:t>
            </a:r>
          </a:p>
        </p:txBody>
      </p:sp>
      <mc:AlternateContent xmlns:mc="http://schemas.openxmlformats.org/markup-compatibility/2006" xmlns:a14="http://schemas.microsoft.com/office/drawing/2010/main">
        <mc:Choice Requires="a14">
          <p:sp>
            <p:nvSpPr>
              <p:cNvPr id="91" name="TextBox 90">
                <a:extLst>
                  <a:ext uri="{FF2B5EF4-FFF2-40B4-BE49-F238E27FC236}">
                    <a16:creationId xmlns:a16="http://schemas.microsoft.com/office/drawing/2014/main" id="{9189788B-7E72-4849-B3EA-B8CA59F8E445}"/>
                  </a:ext>
                </a:extLst>
              </p:cNvPr>
              <p:cNvSpPr txBox="1"/>
              <p:nvPr/>
            </p:nvSpPr>
            <p:spPr>
              <a:xfrm>
                <a:off x="2502042" y="4668861"/>
                <a:ext cx="2032335" cy="403508"/>
              </a:xfrm>
              <a:prstGeom prst="rect">
                <a:avLst/>
              </a:prstGeom>
              <a:noFill/>
            </p:spPr>
            <p:txBody>
              <a:bodyPr wrap="square" rtlCol="0">
                <a:spAutoFit/>
              </a:bodyPr>
              <a:lstStyle/>
              <a:p>
                <a:r>
                  <a:rPr lang="en-GB" sz="1400" i="1" dirty="0">
                    <a:cs typeface="Times New Roman" panose="02020603050405020304" pitchFamily="18" charset="0"/>
                  </a:rPr>
                  <a:t>Example: Solve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𝒙</m:t>
                        </m:r>
                        <m:r>
                          <a:rPr lang="en-GB" sz="1400" b="1" i="1" smtClean="0">
                            <a:latin typeface="Cambria Math" panose="02040503050406030204" pitchFamily="18" charset="0"/>
                            <a:cs typeface="Times New Roman" panose="02020603050405020304" pitchFamily="18" charset="0"/>
                          </a:rPr>
                          <m:t>−</m:t>
                        </m:r>
                        <m:r>
                          <a:rPr lang="en-GB" sz="1400" b="1" i="1" smtClean="0">
                            <a:latin typeface="Cambria Math" panose="02040503050406030204" pitchFamily="18" charset="0"/>
                            <a:cs typeface="Times New Roman" panose="02020603050405020304" pitchFamily="18" charset="0"/>
                          </a:rPr>
                          <m:t>𝟑</m:t>
                        </m:r>
                      </m:num>
                      <m:den>
                        <m:r>
                          <a:rPr lang="en-GB" sz="1400" b="1" i="1" smtClean="0">
                            <a:latin typeface="Cambria Math" panose="02040503050406030204" pitchFamily="18" charset="0"/>
                            <a:cs typeface="Times New Roman" panose="02020603050405020304" pitchFamily="18" charset="0"/>
                          </a:rPr>
                          <m:t>𝟓</m:t>
                        </m:r>
                      </m:den>
                    </m:f>
                    <m:r>
                      <a:rPr lang="en-GB" sz="1400" b="1" i="1" smtClean="0">
                        <a:latin typeface="Cambria Math" panose="02040503050406030204" pitchFamily="18" charset="0"/>
                        <a:cs typeface="Times New Roman" panose="02020603050405020304" pitchFamily="18" charset="0"/>
                      </a:rPr>
                      <m:t>=</m:t>
                    </m:r>
                    <m:r>
                      <a:rPr lang="en-GB" sz="1400" b="1" i="1" smtClean="0">
                        <a:latin typeface="Cambria Math" panose="02040503050406030204" pitchFamily="18" charset="0"/>
                        <a:cs typeface="Times New Roman" panose="02020603050405020304" pitchFamily="18" charset="0"/>
                      </a:rPr>
                      <m:t>𝟒</m:t>
                    </m:r>
                  </m:oMath>
                </a14:m>
                <a:endParaRPr lang="en-GB" sz="1400" b="1" i="1" dirty="0">
                  <a:latin typeface="Times New Roman" panose="02020603050405020304" pitchFamily="18" charset="0"/>
                  <a:cs typeface="Times New Roman" panose="02020603050405020304" pitchFamily="18" charset="0"/>
                </a:endParaRPr>
              </a:p>
            </p:txBody>
          </p:sp>
        </mc:Choice>
        <mc:Fallback xmlns="">
          <p:sp>
            <p:nvSpPr>
              <p:cNvPr id="91" name="TextBox 90">
                <a:extLst>
                  <a:ext uri="{FF2B5EF4-FFF2-40B4-BE49-F238E27FC236}">
                    <a16:creationId xmlns:a16="http://schemas.microsoft.com/office/drawing/2014/main" id="{9189788B-7E72-4849-B3EA-B8CA59F8E445}"/>
                  </a:ext>
                </a:extLst>
              </p:cNvPr>
              <p:cNvSpPr txBox="1">
                <a:spLocks noRot="1" noChangeAspect="1" noMove="1" noResize="1" noEditPoints="1" noAdjustHandles="1" noChangeArrowheads="1" noChangeShapeType="1" noTextEdit="1"/>
              </p:cNvSpPr>
              <p:nvPr/>
            </p:nvSpPr>
            <p:spPr>
              <a:xfrm>
                <a:off x="2502042" y="4668861"/>
                <a:ext cx="2032335" cy="403508"/>
              </a:xfrm>
              <a:prstGeom prst="rect">
                <a:avLst/>
              </a:prstGeom>
              <a:blipFill>
                <a:blip r:embed="rId6"/>
                <a:stretch>
                  <a:fillRect l="-898" b="-4545"/>
                </a:stretch>
              </a:blipFill>
            </p:spPr>
            <p:txBody>
              <a:bodyPr/>
              <a:lstStyle/>
              <a:p>
                <a:r>
                  <a:rPr lang="en-GB">
                    <a:noFill/>
                  </a:rPr>
                  <a:t> </a:t>
                </a:r>
              </a:p>
            </p:txBody>
          </p:sp>
        </mc:Fallback>
      </mc:AlternateContent>
      <p:sp>
        <p:nvSpPr>
          <p:cNvPr id="92" name="TextBox 91">
            <a:extLst>
              <a:ext uri="{FF2B5EF4-FFF2-40B4-BE49-F238E27FC236}">
                <a16:creationId xmlns:a16="http://schemas.microsoft.com/office/drawing/2014/main" id="{DFF019EA-CF2C-462B-9720-7F6B2805C797}"/>
              </a:ext>
            </a:extLst>
          </p:cNvPr>
          <p:cNvSpPr txBox="1"/>
          <p:nvPr/>
        </p:nvSpPr>
        <p:spPr>
          <a:xfrm>
            <a:off x="2526717" y="1672919"/>
            <a:ext cx="2032335"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5x – 3 = 7</a:t>
            </a:r>
          </a:p>
        </p:txBody>
      </p:sp>
      <p:sp>
        <p:nvSpPr>
          <p:cNvPr id="94" name="TextBox 93">
            <a:extLst>
              <a:ext uri="{FF2B5EF4-FFF2-40B4-BE49-F238E27FC236}">
                <a16:creationId xmlns:a16="http://schemas.microsoft.com/office/drawing/2014/main" id="{E135A906-B042-4214-9489-9AB2F6F256DC}"/>
              </a:ext>
            </a:extLst>
          </p:cNvPr>
          <p:cNvSpPr txBox="1"/>
          <p:nvPr/>
        </p:nvSpPr>
        <p:spPr>
          <a:xfrm>
            <a:off x="4765083" y="3923030"/>
            <a:ext cx="4770636" cy="307777"/>
          </a:xfrm>
          <a:prstGeom prst="rect">
            <a:avLst/>
          </a:prstGeom>
          <a:noFill/>
        </p:spPr>
        <p:txBody>
          <a:bodyPr wrap="square" rtlCol="0">
            <a:spAutoFit/>
          </a:bodyPr>
          <a:lstStyle/>
          <a:p>
            <a:pPr>
              <a:spcAft>
                <a:spcPts val="600"/>
              </a:spcAft>
            </a:pPr>
            <a:r>
              <a:rPr lang="en-GB" sz="1400" b="1" dirty="0"/>
              <a:t>SOLVING EQUATIONS WITH UNKNOWN ON BOTH SIDES</a:t>
            </a:r>
          </a:p>
        </p:txBody>
      </p:sp>
      <p:sp>
        <p:nvSpPr>
          <p:cNvPr id="95" name="TextBox 94">
            <a:extLst>
              <a:ext uri="{FF2B5EF4-FFF2-40B4-BE49-F238E27FC236}">
                <a16:creationId xmlns:a16="http://schemas.microsoft.com/office/drawing/2014/main" id="{52C9CC61-6130-42C8-A399-54FC40324F70}"/>
              </a:ext>
            </a:extLst>
          </p:cNvPr>
          <p:cNvSpPr txBox="1"/>
          <p:nvPr/>
        </p:nvSpPr>
        <p:spPr>
          <a:xfrm>
            <a:off x="4747012" y="4777432"/>
            <a:ext cx="3024422"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5x + 3 = 15 + 2x</a:t>
            </a:r>
          </a:p>
        </p:txBody>
      </p:sp>
      <p:cxnSp>
        <p:nvCxnSpPr>
          <p:cNvPr id="26" name="Straight Connector 25">
            <a:extLst>
              <a:ext uri="{FF2B5EF4-FFF2-40B4-BE49-F238E27FC236}">
                <a16:creationId xmlns:a16="http://schemas.microsoft.com/office/drawing/2014/main" id="{1D97AFE7-7036-4A57-823F-75E914E6E972}"/>
              </a:ext>
            </a:extLst>
          </p:cNvPr>
          <p:cNvCxnSpPr/>
          <p:nvPr/>
        </p:nvCxnSpPr>
        <p:spPr>
          <a:xfrm>
            <a:off x="4729584" y="357249"/>
            <a:ext cx="0" cy="697689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graphicFrame>
        <p:nvGraphicFramePr>
          <p:cNvPr id="29" name="Table 28">
            <a:extLst>
              <a:ext uri="{FF2B5EF4-FFF2-40B4-BE49-F238E27FC236}">
                <a16:creationId xmlns:a16="http://schemas.microsoft.com/office/drawing/2014/main" id="{C469242E-BC5A-4302-9FA9-6B21F1158A1B}"/>
              </a:ext>
            </a:extLst>
          </p:cNvPr>
          <p:cNvGraphicFramePr>
            <a:graphicFrameLocks noGrp="1"/>
          </p:cNvGraphicFramePr>
          <p:nvPr>
            <p:extLst>
              <p:ext uri="{D42A27DB-BD31-4B8C-83A1-F6EECF244321}">
                <p14:modId xmlns:p14="http://schemas.microsoft.com/office/powerpoint/2010/main" val="1859948062"/>
              </p:ext>
            </p:extLst>
          </p:nvPr>
        </p:nvGraphicFramePr>
        <p:xfrm>
          <a:off x="5580123" y="5121931"/>
          <a:ext cx="1956780" cy="548640"/>
        </p:xfrm>
        <a:graphic>
          <a:graphicData uri="http://schemas.openxmlformats.org/drawingml/2006/table">
            <a:tbl>
              <a:tblPr firstRow="1" bandRow="1">
                <a:tableStyleId>{5940675A-B579-460E-94D1-54222C63F5DA}</a:tableStyleId>
              </a:tblPr>
              <a:tblGrid>
                <a:gridCol w="326130">
                  <a:extLst>
                    <a:ext uri="{9D8B030D-6E8A-4147-A177-3AD203B41FA5}">
                      <a16:colId xmlns:a16="http://schemas.microsoft.com/office/drawing/2014/main" val="1536746107"/>
                    </a:ext>
                  </a:extLst>
                </a:gridCol>
                <a:gridCol w="326130">
                  <a:extLst>
                    <a:ext uri="{9D8B030D-6E8A-4147-A177-3AD203B41FA5}">
                      <a16:colId xmlns:a16="http://schemas.microsoft.com/office/drawing/2014/main" val="4069983469"/>
                    </a:ext>
                  </a:extLst>
                </a:gridCol>
                <a:gridCol w="326130">
                  <a:extLst>
                    <a:ext uri="{9D8B030D-6E8A-4147-A177-3AD203B41FA5}">
                      <a16:colId xmlns:a16="http://schemas.microsoft.com/office/drawing/2014/main" val="1385121430"/>
                    </a:ext>
                  </a:extLst>
                </a:gridCol>
                <a:gridCol w="326130">
                  <a:extLst>
                    <a:ext uri="{9D8B030D-6E8A-4147-A177-3AD203B41FA5}">
                      <a16:colId xmlns:a16="http://schemas.microsoft.com/office/drawing/2014/main" val="3474769827"/>
                    </a:ext>
                  </a:extLst>
                </a:gridCol>
                <a:gridCol w="326130">
                  <a:extLst>
                    <a:ext uri="{9D8B030D-6E8A-4147-A177-3AD203B41FA5}">
                      <a16:colId xmlns:a16="http://schemas.microsoft.com/office/drawing/2014/main" val="660727394"/>
                    </a:ext>
                  </a:extLst>
                </a:gridCol>
                <a:gridCol w="326130">
                  <a:extLst>
                    <a:ext uri="{9D8B030D-6E8A-4147-A177-3AD203B41FA5}">
                      <a16:colId xmlns:a16="http://schemas.microsoft.com/office/drawing/2014/main" val="538267204"/>
                    </a:ext>
                  </a:extLst>
                </a:gridCol>
              </a:tblGrid>
              <a:tr h="223839">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3</a:t>
                      </a:r>
                    </a:p>
                  </a:txBody>
                  <a:tcPr/>
                </a:tc>
                <a:extLst>
                  <a:ext uri="{0D108BD9-81ED-4DB2-BD59-A6C34878D82A}">
                    <a16:rowId xmlns:a16="http://schemas.microsoft.com/office/drawing/2014/main" val="2968654004"/>
                  </a:ext>
                </a:extLst>
              </a:tr>
              <a:tr h="223839">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x</a:t>
                      </a:r>
                    </a:p>
                  </a:txBody>
                  <a:tcPr>
                    <a:solidFill>
                      <a:schemeClr val="bg1">
                        <a:lumMod val="95000"/>
                      </a:schemeClr>
                    </a:solidFill>
                  </a:tcPr>
                </a:tc>
                <a:tc gridSpan="4">
                  <a:txBody>
                    <a:bodyPr/>
                    <a:lstStyle/>
                    <a:p>
                      <a:pPr algn="ctr"/>
                      <a:r>
                        <a:rPr lang="en-GB" sz="1200" i="1" dirty="0">
                          <a:latin typeface="Times New Roman" panose="02020603050405020304" pitchFamily="18" charset="0"/>
                          <a:cs typeface="Times New Roman" panose="02020603050405020304" pitchFamily="18" charset="0"/>
                        </a:rPr>
                        <a:t>15</a:t>
                      </a: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tc hMerge="1">
                  <a:txBody>
                    <a:bodyPr/>
                    <a:lstStyle/>
                    <a:p>
                      <a:pPr algn="ctr"/>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0865492"/>
                  </a:ext>
                </a:extLst>
              </a:tr>
            </a:tbl>
          </a:graphicData>
        </a:graphic>
      </p:graphicFrame>
      <p:sp>
        <p:nvSpPr>
          <p:cNvPr id="96" name="TextBox 95">
            <a:extLst>
              <a:ext uri="{FF2B5EF4-FFF2-40B4-BE49-F238E27FC236}">
                <a16:creationId xmlns:a16="http://schemas.microsoft.com/office/drawing/2014/main" id="{387B3CD5-FA6C-4F76-8B70-B1FB68225B94}"/>
              </a:ext>
            </a:extLst>
          </p:cNvPr>
          <p:cNvSpPr txBox="1"/>
          <p:nvPr/>
        </p:nvSpPr>
        <p:spPr>
          <a:xfrm>
            <a:off x="5582163" y="5777260"/>
            <a:ext cx="1512190" cy="1508105"/>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5x + 3 = 15 + 2x </a:t>
            </a:r>
          </a:p>
          <a:p>
            <a:r>
              <a:rPr lang="en-GB" sz="1200" i="1" dirty="0">
                <a:solidFill>
                  <a:srgbClr val="7030A0"/>
                </a:solidFill>
                <a:latin typeface="Times New Roman" panose="02020603050405020304" pitchFamily="18" charset="0"/>
                <a:cs typeface="Times New Roman" panose="02020603050405020304" pitchFamily="18" charset="0"/>
              </a:rPr>
              <a:t>-2x                      -2x</a:t>
            </a:r>
          </a:p>
          <a:p>
            <a:r>
              <a:rPr lang="en-GB" sz="1400" i="1" dirty="0">
                <a:latin typeface="Times New Roman" panose="02020603050405020304" pitchFamily="18" charset="0"/>
                <a:cs typeface="Times New Roman" panose="02020603050405020304" pitchFamily="18" charset="0"/>
              </a:rPr>
              <a:t>3x + 3 = 15</a:t>
            </a:r>
          </a:p>
          <a:p>
            <a:r>
              <a:rPr lang="en-GB" sz="1200" i="1" dirty="0">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-3       -3</a:t>
            </a:r>
          </a:p>
          <a:p>
            <a:r>
              <a:rPr lang="en-GB" sz="1400" i="1" dirty="0">
                <a:latin typeface="Times New Roman" panose="02020603050405020304" pitchFamily="18" charset="0"/>
                <a:cs typeface="Times New Roman" panose="02020603050405020304" pitchFamily="18" charset="0"/>
              </a:rPr>
              <a:t>       3x = 12</a:t>
            </a:r>
          </a:p>
          <a:p>
            <a:r>
              <a:rPr lang="en-GB" sz="1200" i="1" dirty="0">
                <a:solidFill>
                  <a:srgbClr val="7030A0"/>
                </a:solidFill>
                <a:latin typeface="Times New Roman" panose="02020603050405020304" pitchFamily="18" charset="0"/>
                <a:cs typeface="Times New Roman" panose="02020603050405020304" pitchFamily="18" charset="0"/>
              </a:rPr>
              <a:t>       ÷3      ÷3</a:t>
            </a:r>
          </a:p>
          <a:p>
            <a:r>
              <a:rPr lang="en-GB" sz="1400" i="1" dirty="0">
                <a:latin typeface="Times New Roman" panose="02020603050405020304" pitchFamily="18" charset="0"/>
                <a:cs typeface="Times New Roman" panose="02020603050405020304" pitchFamily="18" charset="0"/>
              </a:rPr>
              <a:t>         </a:t>
            </a:r>
            <a:r>
              <a:rPr lang="en-GB" sz="1400" b="1" i="1" u="sng" dirty="0">
                <a:latin typeface="Times New Roman" panose="02020603050405020304" pitchFamily="18" charset="0"/>
                <a:cs typeface="Times New Roman" panose="02020603050405020304" pitchFamily="18" charset="0"/>
              </a:rPr>
              <a:t>x = 4</a:t>
            </a:r>
          </a:p>
        </p:txBody>
      </p:sp>
      <p:sp>
        <p:nvSpPr>
          <p:cNvPr id="30" name="Rectangle 29">
            <a:extLst>
              <a:ext uri="{FF2B5EF4-FFF2-40B4-BE49-F238E27FC236}">
                <a16:creationId xmlns:a16="http://schemas.microsoft.com/office/drawing/2014/main" id="{8D1E30D3-80B5-4DD5-9DDC-254344CFC0F9}"/>
              </a:ext>
            </a:extLst>
          </p:cNvPr>
          <p:cNvSpPr/>
          <p:nvPr/>
        </p:nvSpPr>
        <p:spPr>
          <a:xfrm>
            <a:off x="4768604" y="4240576"/>
            <a:ext cx="5862967" cy="523220"/>
          </a:xfrm>
          <a:prstGeom prst="rect">
            <a:avLst/>
          </a:prstGeom>
        </p:spPr>
        <p:txBody>
          <a:bodyPr wrap="square">
            <a:spAutoFit/>
          </a:bodyPr>
          <a:lstStyle/>
          <a:p>
            <a:r>
              <a:rPr lang="en-GB" sz="1400" dirty="0">
                <a:solidFill>
                  <a:srgbClr val="231F20"/>
                </a:solidFill>
              </a:rPr>
              <a:t>Rearrange all the variables onto one side of the equation (the one with more variables) and all numbers onto the other side.</a:t>
            </a:r>
          </a:p>
        </p:txBody>
      </p:sp>
      <p:sp>
        <p:nvSpPr>
          <p:cNvPr id="98" name="TextBox 97">
            <a:extLst>
              <a:ext uri="{FF2B5EF4-FFF2-40B4-BE49-F238E27FC236}">
                <a16:creationId xmlns:a16="http://schemas.microsoft.com/office/drawing/2014/main" id="{D6AFD71C-3AD4-4A16-876C-876F2A507D93}"/>
              </a:ext>
            </a:extLst>
          </p:cNvPr>
          <p:cNvSpPr txBox="1"/>
          <p:nvPr/>
        </p:nvSpPr>
        <p:spPr>
          <a:xfrm>
            <a:off x="7471119" y="4777432"/>
            <a:ext cx="3024422"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22 – 3x = 2 + 2x</a:t>
            </a:r>
          </a:p>
        </p:txBody>
      </p:sp>
      <p:sp>
        <p:nvSpPr>
          <p:cNvPr id="99" name="TextBox 98">
            <a:extLst>
              <a:ext uri="{FF2B5EF4-FFF2-40B4-BE49-F238E27FC236}">
                <a16:creationId xmlns:a16="http://schemas.microsoft.com/office/drawing/2014/main" id="{3F96FA49-6BC1-4EFF-A54F-BF676D29D75E}"/>
              </a:ext>
            </a:extLst>
          </p:cNvPr>
          <p:cNvSpPr txBox="1"/>
          <p:nvPr/>
        </p:nvSpPr>
        <p:spPr>
          <a:xfrm>
            <a:off x="8335572" y="5792244"/>
            <a:ext cx="1890254" cy="1508105"/>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22 – 3x = 2 + 2x </a:t>
            </a:r>
          </a:p>
          <a:p>
            <a:r>
              <a:rPr lang="en-GB" sz="1200" i="1" dirty="0">
                <a:solidFill>
                  <a:srgbClr val="7030A0"/>
                </a:solidFill>
                <a:latin typeface="Times New Roman" panose="02020603050405020304" pitchFamily="18" charset="0"/>
                <a:cs typeface="Times New Roman" panose="02020603050405020304" pitchFamily="18" charset="0"/>
              </a:rPr>
              <a:t>        + 3x        + 3x</a:t>
            </a:r>
          </a:p>
          <a:p>
            <a:r>
              <a:rPr lang="en-GB" sz="1400" i="1" dirty="0">
                <a:latin typeface="Times New Roman" panose="02020603050405020304" pitchFamily="18" charset="0"/>
                <a:cs typeface="Times New Roman" panose="02020603050405020304" pitchFamily="18" charset="0"/>
              </a:rPr>
              <a:t>        22 = 2 + 5x</a:t>
            </a:r>
          </a:p>
          <a:p>
            <a:r>
              <a:rPr lang="en-GB" sz="1200" i="1" dirty="0">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-2      -2</a:t>
            </a:r>
          </a:p>
          <a:p>
            <a:r>
              <a:rPr lang="en-GB" sz="1400" i="1" dirty="0">
                <a:latin typeface="Times New Roman" panose="02020603050405020304" pitchFamily="18" charset="0"/>
                <a:cs typeface="Times New Roman" panose="02020603050405020304" pitchFamily="18" charset="0"/>
              </a:rPr>
              <a:t>       20 = 5x</a:t>
            </a:r>
          </a:p>
          <a:p>
            <a:r>
              <a:rPr lang="en-GB" sz="1200" i="1" dirty="0">
                <a:solidFill>
                  <a:srgbClr val="7030A0"/>
                </a:solidFill>
                <a:latin typeface="Times New Roman" panose="02020603050405020304" pitchFamily="18" charset="0"/>
                <a:cs typeface="Times New Roman" panose="02020603050405020304" pitchFamily="18" charset="0"/>
              </a:rPr>
              <a:t>        ÷5      ÷5</a:t>
            </a:r>
          </a:p>
          <a:p>
            <a:r>
              <a:rPr lang="en-GB" sz="1400" i="1" dirty="0">
                <a:latin typeface="Times New Roman" panose="02020603050405020304" pitchFamily="18" charset="0"/>
                <a:cs typeface="Times New Roman" panose="02020603050405020304" pitchFamily="18" charset="0"/>
              </a:rPr>
              <a:t>         4 = x   or  </a:t>
            </a:r>
            <a:r>
              <a:rPr lang="en-GB" sz="1400" b="1" i="1" u="sng" dirty="0">
                <a:latin typeface="Times New Roman" panose="02020603050405020304" pitchFamily="18" charset="0"/>
                <a:cs typeface="Times New Roman" panose="02020603050405020304" pitchFamily="18" charset="0"/>
              </a:rPr>
              <a:t>x = 4</a:t>
            </a:r>
          </a:p>
        </p:txBody>
      </p:sp>
      <p:sp>
        <p:nvSpPr>
          <p:cNvPr id="100" name="TextBox 99">
            <a:extLst>
              <a:ext uri="{FF2B5EF4-FFF2-40B4-BE49-F238E27FC236}">
                <a16:creationId xmlns:a16="http://schemas.microsoft.com/office/drawing/2014/main" id="{60FDAEDF-360C-4B36-8C4C-E8C5D5C8E8D7}"/>
              </a:ext>
            </a:extLst>
          </p:cNvPr>
          <p:cNvSpPr txBox="1"/>
          <p:nvPr/>
        </p:nvSpPr>
        <p:spPr>
          <a:xfrm>
            <a:off x="4723066" y="378202"/>
            <a:ext cx="4770636" cy="307777"/>
          </a:xfrm>
          <a:prstGeom prst="rect">
            <a:avLst/>
          </a:prstGeom>
          <a:noFill/>
        </p:spPr>
        <p:txBody>
          <a:bodyPr wrap="square" rtlCol="0">
            <a:spAutoFit/>
          </a:bodyPr>
          <a:lstStyle/>
          <a:p>
            <a:pPr>
              <a:spcAft>
                <a:spcPts val="600"/>
              </a:spcAft>
            </a:pPr>
            <a:r>
              <a:rPr lang="en-GB" sz="1400" b="1" dirty="0"/>
              <a:t>SOLVING EQUATIONS WITH BRACKETS</a:t>
            </a:r>
          </a:p>
        </p:txBody>
      </p:sp>
      <p:sp>
        <p:nvSpPr>
          <p:cNvPr id="101" name="Rectangle 100">
            <a:extLst>
              <a:ext uri="{FF2B5EF4-FFF2-40B4-BE49-F238E27FC236}">
                <a16:creationId xmlns:a16="http://schemas.microsoft.com/office/drawing/2014/main" id="{3C7AFD19-B449-4546-B682-BD2F59EB178E}"/>
              </a:ext>
            </a:extLst>
          </p:cNvPr>
          <p:cNvSpPr/>
          <p:nvPr/>
        </p:nvSpPr>
        <p:spPr>
          <a:xfrm>
            <a:off x="4729584" y="666959"/>
            <a:ext cx="5346700" cy="307777"/>
          </a:xfrm>
          <a:prstGeom prst="rect">
            <a:avLst/>
          </a:prstGeom>
        </p:spPr>
        <p:txBody>
          <a:bodyPr wrap="square">
            <a:spAutoFit/>
          </a:bodyPr>
          <a:lstStyle/>
          <a:p>
            <a:r>
              <a:rPr lang="en-GB" sz="1400" dirty="0">
                <a:solidFill>
                  <a:srgbClr val="231F20"/>
                </a:solidFill>
              </a:rPr>
              <a:t>Expand the brackets and solve as 2-step equation.</a:t>
            </a:r>
          </a:p>
        </p:txBody>
      </p:sp>
      <p:sp>
        <p:nvSpPr>
          <p:cNvPr id="31" name="Rectangle 30">
            <a:extLst>
              <a:ext uri="{FF2B5EF4-FFF2-40B4-BE49-F238E27FC236}">
                <a16:creationId xmlns:a16="http://schemas.microsoft.com/office/drawing/2014/main" id="{21772545-3BDC-475C-BAD7-28E5F67017F3}"/>
              </a:ext>
            </a:extLst>
          </p:cNvPr>
          <p:cNvSpPr/>
          <p:nvPr/>
        </p:nvSpPr>
        <p:spPr>
          <a:xfrm>
            <a:off x="14963" y="628013"/>
            <a:ext cx="4814480" cy="1031051"/>
          </a:xfrm>
          <a:prstGeom prst="rect">
            <a:avLst/>
          </a:prstGeom>
        </p:spPr>
        <p:txBody>
          <a:bodyPr wrap="square">
            <a:spAutoFit/>
          </a:bodyPr>
          <a:lstStyle/>
          <a:p>
            <a:pPr>
              <a:spcAft>
                <a:spcPts val="600"/>
              </a:spcAft>
            </a:pPr>
            <a:r>
              <a:rPr lang="en-GB" sz="1400" dirty="0">
                <a:solidFill>
                  <a:srgbClr val="000000"/>
                </a:solidFill>
              </a:rPr>
              <a:t>Solving a two-step equation involves working backwards concerning the order of operations, using inverse operations.</a:t>
            </a:r>
          </a:p>
          <a:p>
            <a:pPr>
              <a:spcAft>
                <a:spcPts val="600"/>
              </a:spcAft>
            </a:pPr>
            <a:r>
              <a:rPr lang="en-GB" sz="1400" dirty="0">
                <a:solidFill>
                  <a:srgbClr val="000000"/>
                </a:solidFill>
              </a:rPr>
              <a:t>You can always imagine equation as function machine or bar model to help you understand what is happening with variable. </a:t>
            </a:r>
            <a:endParaRPr lang="en-GB" sz="1400" dirty="0"/>
          </a:p>
        </p:txBody>
      </p:sp>
      <p:sp>
        <p:nvSpPr>
          <p:cNvPr id="106" name="TextBox 105">
            <a:extLst>
              <a:ext uri="{FF2B5EF4-FFF2-40B4-BE49-F238E27FC236}">
                <a16:creationId xmlns:a16="http://schemas.microsoft.com/office/drawing/2014/main" id="{EC1677EF-346E-451D-9A64-90F685C35AEF}"/>
              </a:ext>
            </a:extLst>
          </p:cNvPr>
          <p:cNvSpPr txBox="1"/>
          <p:nvPr/>
        </p:nvSpPr>
        <p:spPr>
          <a:xfrm>
            <a:off x="4755263" y="1013949"/>
            <a:ext cx="3024422" cy="307777"/>
          </a:xfrm>
          <a:prstGeom prst="rect">
            <a:avLst/>
          </a:prstGeom>
          <a:noFill/>
        </p:spPr>
        <p:txBody>
          <a:bodyPr wrap="square" rtlCol="0">
            <a:spAutoFit/>
          </a:bodyPr>
          <a:lstStyle/>
          <a:p>
            <a:r>
              <a:rPr lang="en-GB" sz="1400" i="1" dirty="0">
                <a:cs typeface="Times New Roman" panose="02020603050405020304" pitchFamily="18" charset="0"/>
              </a:rPr>
              <a:t>Example: Solve </a:t>
            </a:r>
            <a:r>
              <a:rPr lang="en-GB" sz="1400" b="1" i="1" dirty="0">
                <a:latin typeface="Times New Roman" panose="02020603050405020304" pitchFamily="18" charset="0"/>
                <a:cs typeface="Times New Roman" panose="02020603050405020304" pitchFamily="18" charset="0"/>
              </a:rPr>
              <a:t>3(2x – 1) = 13</a:t>
            </a:r>
          </a:p>
        </p:txBody>
      </p:sp>
      <mc:AlternateContent xmlns:mc="http://schemas.openxmlformats.org/markup-compatibility/2006" xmlns:a14="http://schemas.microsoft.com/office/drawing/2010/main">
        <mc:Choice Requires="a14">
          <p:sp>
            <p:nvSpPr>
              <p:cNvPr id="108" name="TextBox 107">
                <a:extLst>
                  <a:ext uri="{FF2B5EF4-FFF2-40B4-BE49-F238E27FC236}">
                    <a16:creationId xmlns:a16="http://schemas.microsoft.com/office/drawing/2014/main" id="{FD56D10C-C3DC-4D71-8938-D9807D17457D}"/>
                  </a:ext>
                </a:extLst>
              </p:cNvPr>
              <p:cNvSpPr txBox="1"/>
              <p:nvPr/>
            </p:nvSpPr>
            <p:spPr>
              <a:xfrm>
                <a:off x="7039469" y="1397539"/>
                <a:ext cx="1983475" cy="1432765"/>
              </a:xfrm>
              <a:prstGeom prst="rect">
                <a:avLst/>
              </a:prstGeom>
              <a:solidFill>
                <a:srgbClr val="7030A0">
                  <a:alpha val="30000"/>
                </a:srgbClr>
              </a:solidFill>
            </p:spPr>
            <p:txBody>
              <a:bodyPr wrap="square" rtlCol="0">
                <a:spAutoFit/>
              </a:bodyPr>
              <a:lstStyle/>
              <a:p>
                <a:r>
                  <a:rPr lang="en-GB" sz="1400" i="1" dirty="0">
                    <a:latin typeface="Times New Roman" panose="02020603050405020304" pitchFamily="18" charset="0"/>
                    <a:cs typeface="Times New Roman" panose="02020603050405020304" pitchFamily="18" charset="0"/>
                  </a:rPr>
                  <a:t>3(2x – 1) = 13</a:t>
                </a:r>
              </a:p>
              <a:p>
                <a:r>
                  <a:rPr lang="en-GB" sz="1400" i="1" dirty="0">
                    <a:latin typeface="Times New Roman" panose="02020603050405020304" pitchFamily="18" charset="0"/>
                    <a:cs typeface="Times New Roman" panose="02020603050405020304" pitchFamily="18" charset="0"/>
                  </a:rPr>
                  <a:t>    6x – 3  = 13</a:t>
                </a:r>
              </a:p>
              <a:p>
                <a:r>
                  <a:rPr lang="en-GB" sz="1200" i="1" dirty="0">
                    <a:solidFill>
                      <a:srgbClr val="7030A0"/>
                    </a:solidFill>
                    <a:latin typeface="Times New Roman" panose="02020603050405020304" pitchFamily="18" charset="0"/>
                    <a:cs typeface="Times New Roman" panose="02020603050405020304" pitchFamily="18" charset="0"/>
                  </a:rPr>
                  <a:t>           +3       +3</a:t>
                </a:r>
              </a:p>
              <a:p>
                <a:r>
                  <a:rPr lang="en-GB" sz="1400" i="1" dirty="0">
                    <a:latin typeface="Times New Roman" panose="02020603050405020304" pitchFamily="18" charset="0"/>
                    <a:cs typeface="Times New Roman" panose="02020603050405020304" pitchFamily="18" charset="0"/>
                  </a:rPr>
                  <a:t>          6x = 16</a:t>
                </a:r>
              </a:p>
              <a:p>
                <a:r>
                  <a:rPr lang="en-GB" sz="1200" i="1" dirty="0">
                    <a:solidFill>
                      <a:srgbClr val="7030A0"/>
                    </a:solidFill>
                    <a:latin typeface="Times New Roman" panose="02020603050405020304" pitchFamily="18" charset="0"/>
                    <a:cs typeface="Times New Roman" panose="02020603050405020304" pitchFamily="18" charset="0"/>
                  </a:rPr>
                  <a:t>             ÷6     ÷6</a:t>
                </a:r>
              </a:p>
              <a:p>
                <a:r>
                  <a:rPr lang="en-GB" sz="1400" i="1" dirty="0">
                    <a:latin typeface="Times New Roman" panose="02020603050405020304" pitchFamily="18" charset="0"/>
                    <a:cs typeface="Times New Roman" panose="02020603050405020304" pitchFamily="18" charset="0"/>
                  </a:rPr>
                  <a:t>            </a:t>
                </a:r>
                <a:r>
                  <a:rPr lang="en-GB" sz="1400" b="1" i="1" dirty="0">
                    <a:latin typeface="Times New Roman" panose="02020603050405020304" pitchFamily="18" charset="0"/>
                    <a:cs typeface="Times New Roman" panose="02020603050405020304" pitchFamily="18" charset="0"/>
                  </a:rPr>
                  <a:t>x = </a:t>
                </a:r>
                <a14:m>
                  <m:oMath xmlns:m="http://schemas.openxmlformats.org/officeDocument/2006/math">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𝟏𝟔</m:t>
                        </m:r>
                      </m:num>
                      <m:den>
                        <m:r>
                          <a:rPr lang="en-GB" sz="1400" b="1" i="1" smtClean="0">
                            <a:latin typeface="Cambria Math" panose="02040503050406030204" pitchFamily="18" charset="0"/>
                            <a:cs typeface="Times New Roman" panose="02020603050405020304" pitchFamily="18" charset="0"/>
                          </a:rPr>
                          <m:t>𝟔</m:t>
                        </m:r>
                      </m:den>
                    </m:f>
                    <m:r>
                      <a:rPr lang="en-GB" sz="1400" b="1" i="1" smtClean="0">
                        <a:latin typeface="Cambria Math" panose="02040503050406030204" pitchFamily="18" charset="0"/>
                        <a:cs typeface="Times New Roman" panose="02020603050405020304" pitchFamily="18" charset="0"/>
                      </a:rPr>
                      <m:t>=</m:t>
                    </m:r>
                    <m:r>
                      <a:rPr lang="en-GB" sz="1400" b="1" i="1" smtClean="0">
                        <a:latin typeface="Cambria Math" panose="02040503050406030204" pitchFamily="18" charset="0"/>
                        <a:cs typeface="Times New Roman" panose="02020603050405020304" pitchFamily="18" charset="0"/>
                      </a:rPr>
                      <m:t>𝟐</m:t>
                    </m:r>
                    <m:f>
                      <m:fPr>
                        <m:ctrlPr>
                          <a:rPr lang="en-GB" sz="1400" b="1" i="1" smtClean="0">
                            <a:latin typeface="Cambria Math" panose="02040503050406030204" pitchFamily="18" charset="0"/>
                            <a:cs typeface="Times New Roman" panose="02020603050405020304" pitchFamily="18" charset="0"/>
                          </a:rPr>
                        </m:ctrlPr>
                      </m:fPr>
                      <m:num>
                        <m:r>
                          <a:rPr lang="en-GB" sz="1400" b="1" i="1" smtClean="0">
                            <a:latin typeface="Cambria Math" panose="02040503050406030204" pitchFamily="18" charset="0"/>
                            <a:cs typeface="Times New Roman" panose="02020603050405020304" pitchFamily="18" charset="0"/>
                          </a:rPr>
                          <m:t>𝟐</m:t>
                        </m:r>
                      </m:num>
                      <m:den>
                        <m:r>
                          <a:rPr lang="en-GB" sz="1400" b="1" i="1" smtClean="0">
                            <a:latin typeface="Cambria Math" panose="02040503050406030204" pitchFamily="18" charset="0"/>
                            <a:cs typeface="Times New Roman" panose="02020603050405020304" pitchFamily="18" charset="0"/>
                          </a:rPr>
                          <m:t>𝟑</m:t>
                        </m:r>
                      </m:den>
                    </m:f>
                  </m:oMath>
                </a14:m>
                <a:endParaRPr lang="en-GB" sz="1400" b="1" i="1" dirty="0">
                  <a:latin typeface="Times New Roman" panose="02020603050405020304" pitchFamily="18" charset="0"/>
                  <a:cs typeface="Times New Roman" panose="02020603050405020304" pitchFamily="18" charset="0"/>
                </a:endParaRPr>
              </a:p>
            </p:txBody>
          </p:sp>
        </mc:Choice>
        <mc:Fallback xmlns="">
          <p:sp>
            <p:nvSpPr>
              <p:cNvPr id="108" name="TextBox 107">
                <a:extLst>
                  <a:ext uri="{FF2B5EF4-FFF2-40B4-BE49-F238E27FC236}">
                    <a16:creationId xmlns:a16="http://schemas.microsoft.com/office/drawing/2014/main" id="{FD56D10C-C3DC-4D71-8938-D9807D17457D}"/>
                  </a:ext>
                </a:extLst>
              </p:cNvPr>
              <p:cNvSpPr txBox="1">
                <a:spLocks noRot="1" noChangeAspect="1" noMove="1" noResize="1" noEditPoints="1" noAdjustHandles="1" noChangeArrowheads="1" noChangeShapeType="1" noTextEdit="1"/>
              </p:cNvSpPr>
              <p:nvPr/>
            </p:nvSpPr>
            <p:spPr>
              <a:xfrm>
                <a:off x="7039469" y="1397539"/>
                <a:ext cx="1983475" cy="1432765"/>
              </a:xfrm>
              <a:prstGeom prst="rect">
                <a:avLst/>
              </a:prstGeom>
              <a:blipFill>
                <a:blip r:embed="rId7"/>
                <a:stretch>
                  <a:fillRect l="-923" t="-426"/>
                </a:stretch>
              </a:blipFill>
            </p:spPr>
            <p:txBody>
              <a:bodyPr/>
              <a:lstStyle/>
              <a:p>
                <a:r>
                  <a:rPr lang="en-GB">
                    <a:noFill/>
                  </a:rPr>
                  <a:t> </a:t>
                </a:r>
              </a:p>
            </p:txBody>
          </p:sp>
        </mc:Fallback>
      </mc:AlternateContent>
      <p:sp>
        <p:nvSpPr>
          <p:cNvPr id="14" name="TextBox 13">
            <a:extLst>
              <a:ext uri="{FF2B5EF4-FFF2-40B4-BE49-F238E27FC236}">
                <a16:creationId xmlns:a16="http://schemas.microsoft.com/office/drawing/2014/main" id="{4DC90CF6-6EF0-4DA5-B025-645D75F2E6D7}"/>
              </a:ext>
            </a:extLst>
          </p:cNvPr>
          <p:cNvSpPr txBox="1"/>
          <p:nvPr/>
        </p:nvSpPr>
        <p:spPr>
          <a:xfrm>
            <a:off x="4841853" y="1352554"/>
            <a:ext cx="2361559" cy="523220"/>
          </a:xfrm>
          <a:prstGeom prst="rect">
            <a:avLst/>
          </a:prstGeom>
          <a:noFill/>
        </p:spPr>
        <p:txBody>
          <a:bodyPr wrap="square" rtlCol="0">
            <a:spAutoFit/>
          </a:bodyPr>
          <a:lstStyle/>
          <a:p>
            <a:pPr marL="182563" indent="-182563">
              <a:buFont typeface="+mj-lt"/>
              <a:buAutoNum type="arabicPeriod"/>
              <a:tabLst>
                <a:tab pos="182563" algn="l"/>
              </a:tabLst>
            </a:pPr>
            <a:r>
              <a:rPr lang="en-GB" sz="1400" dirty="0"/>
              <a:t>Expand brackets</a:t>
            </a:r>
          </a:p>
          <a:p>
            <a:pPr marL="182563" indent="-182563">
              <a:buFont typeface="+mj-lt"/>
              <a:buAutoNum type="arabicPeriod"/>
              <a:tabLst>
                <a:tab pos="182563" algn="l"/>
              </a:tabLst>
            </a:pPr>
            <a:r>
              <a:rPr lang="en-GB" sz="1400" dirty="0"/>
              <a:t>Solve as 2-step equation</a:t>
            </a:r>
          </a:p>
        </p:txBody>
      </p:sp>
      <p:sp>
        <p:nvSpPr>
          <p:cNvPr id="110" name="TextBox 109">
            <a:extLst>
              <a:ext uri="{FF2B5EF4-FFF2-40B4-BE49-F238E27FC236}">
                <a16:creationId xmlns:a16="http://schemas.microsoft.com/office/drawing/2014/main" id="{05F1D479-D184-4175-966A-C78A6709A11A}"/>
              </a:ext>
            </a:extLst>
          </p:cNvPr>
          <p:cNvSpPr txBox="1"/>
          <p:nvPr/>
        </p:nvSpPr>
        <p:spPr>
          <a:xfrm>
            <a:off x="5538056" y="3006169"/>
            <a:ext cx="4425824" cy="738664"/>
          </a:xfrm>
          <a:prstGeom prst="rect">
            <a:avLst/>
          </a:prstGeom>
          <a:solidFill>
            <a:schemeClr val="bg1"/>
          </a:solidFill>
          <a:ln>
            <a:solidFill>
              <a:srgbClr val="7030A0"/>
            </a:solidFill>
          </a:ln>
        </p:spPr>
        <p:txBody>
          <a:bodyPr wrap="square" rtlCol="0">
            <a:spAutoFit/>
          </a:bodyPr>
          <a:lstStyle/>
          <a:p>
            <a:pPr algn="ctr"/>
            <a:r>
              <a:rPr lang="en-GB" sz="1400" dirty="0">
                <a:solidFill>
                  <a:srgbClr val="7030A0"/>
                </a:solidFill>
              </a:rPr>
              <a:t>If needed, leave your answers as fractions rather than decimals (never leave your answer as recurring decimal).</a:t>
            </a:r>
          </a:p>
          <a:p>
            <a:pPr algn="ctr"/>
            <a:r>
              <a:rPr lang="en-GB" sz="1400" dirty="0">
                <a:solidFill>
                  <a:srgbClr val="7030A0"/>
                </a:solidFill>
              </a:rPr>
              <a:t>Check your answer by substitution. </a:t>
            </a:r>
          </a:p>
        </p:txBody>
      </p:sp>
      <p:pic>
        <p:nvPicPr>
          <p:cNvPr id="53" name="Picture 52">
            <a:extLst>
              <a:ext uri="{FF2B5EF4-FFF2-40B4-BE49-F238E27FC236}">
                <a16:creationId xmlns:a16="http://schemas.microsoft.com/office/drawing/2014/main" id="{3E426874-CE60-44DF-96E5-3861366791A1}"/>
              </a:ext>
            </a:extLst>
          </p:cNvPr>
          <p:cNvPicPr>
            <a:picLocks noChangeAspect="1"/>
          </p:cNvPicPr>
          <p:nvPr/>
        </p:nvPicPr>
        <p:blipFill rotWithShape="1">
          <a:blip r:embed="rId8"/>
          <a:srcRect l="37594" t="21255" r="38247" b="58955"/>
          <a:stretch/>
        </p:blipFill>
        <p:spPr>
          <a:xfrm>
            <a:off x="8337269" y="913548"/>
            <a:ext cx="2257634" cy="1039787"/>
          </a:xfrm>
          <a:prstGeom prst="rect">
            <a:avLst/>
          </a:prstGeom>
          <a:ln>
            <a:solidFill>
              <a:srgbClr val="7030A0"/>
            </a:solidFill>
          </a:ln>
        </p:spPr>
      </p:pic>
      <p:graphicFrame>
        <p:nvGraphicFramePr>
          <p:cNvPr id="102" name="Table 101">
            <a:extLst>
              <a:ext uri="{FF2B5EF4-FFF2-40B4-BE49-F238E27FC236}">
                <a16:creationId xmlns:a16="http://schemas.microsoft.com/office/drawing/2014/main" id="{FE239F85-3567-4530-9854-F586113E43BD}"/>
              </a:ext>
            </a:extLst>
          </p:cNvPr>
          <p:cNvGraphicFramePr>
            <a:graphicFrameLocks noGrp="1"/>
          </p:cNvGraphicFramePr>
          <p:nvPr>
            <p:extLst>
              <p:ext uri="{D42A27DB-BD31-4B8C-83A1-F6EECF244321}">
                <p14:modId xmlns:p14="http://schemas.microsoft.com/office/powerpoint/2010/main" val="3177891201"/>
              </p:ext>
            </p:extLst>
          </p:nvPr>
        </p:nvGraphicFramePr>
        <p:xfrm>
          <a:off x="8335572" y="5105844"/>
          <a:ext cx="1692259" cy="548640"/>
        </p:xfrm>
        <a:graphic>
          <a:graphicData uri="http://schemas.openxmlformats.org/drawingml/2006/table">
            <a:tbl>
              <a:tblPr firstRow="1" bandRow="1">
                <a:tableStyleId>{5940675A-B579-460E-94D1-54222C63F5DA}</a:tableStyleId>
              </a:tblPr>
              <a:tblGrid>
                <a:gridCol w="699493">
                  <a:extLst>
                    <a:ext uri="{9D8B030D-6E8A-4147-A177-3AD203B41FA5}">
                      <a16:colId xmlns:a16="http://schemas.microsoft.com/office/drawing/2014/main" val="1603805038"/>
                    </a:ext>
                  </a:extLst>
                </a:gridCol>
                <a:gridCol w="631760">
                  <a:extLst>
                    <a:ext uri="{9D8B030D-6E8A-4147-A177-3AD203B41FA5}">
                      <a16:colId xmlns:a16="http://schemas.microsoft.com/office/drawing/2014/main" val="2249650818"/>
                    </a:ext>
                  </a:extLst>
                </a:gridCol>
                <a:gridCol w="361006">
                  <a:extLst>
                    <a:ext uri="{9D8B030D-6E8A-4147-A177-3AD203B41FA5}">
                      <a16:colId xmlns:a16="http://schemas.microsoft.com/office/drawing/2014/main" val="739234523"/>
                    </a:ext>
                  </a:extLst>
                </a:gridCol>
              </a:tblGrid>
              <a:tr h="180044">
                <a:tc gridSpan="3">
                  <a:txBody>
                    <a:bodyPr/>
                    <a:lstStyle/>
                    <a:p>
                      <a:pPr algn="ctr"/>
                      <a:r>
                        <a:rPr lang="en-GB" sz="1200" i="1" dirty="0">
                          <a:latin typeface="Times New Roman" panose="02020603050405020304" pitchFamily="18" charset="0"/>
                          <a:cs typeface="Times New Roman" panose="02020603050405020304" pitchFamily="18" charset="0"/>
                        </a:rPr>
                        <a:t>22</a:t>
                      </a:r>
                    </a:p>
                  </a:txBody>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tc hMerge="1">
                  <a:txBody>
                    <a:bodyPr/>
                    <a:lstStyle/>
                    <a:p>
                      <a:endParaRPr lang="en-GB" sz="1200" i="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4484089"/>
                  </a:ext>
                </a:extLst>
              </a:tr>
              <a:tr h="180044">
                <a:tc>
                  <a:txBody>
                    <a:bodyPr/>
                    <a:lstStyle/>
                    <a:p>
                      <a:pPr algn="ctr"/>
                      <a:r>
                        <a:rPr lang="en-GB" sz="1200" i="1" dirty="0">
                          <a:latin typeface="Times New Roman" panose="02020603050405020304" pitchFamily="18" charset="0"/>
                          <a:cs typeface="Times New Roman" panose="02020603050405020304" pitchFamily="18" charset="0"/>
                        </a:rPr>
                        <a:t>3x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2x</a:t>
                      </a:r>
                    </a:p>
                  </a:txBody>
                  <a:tcPr>
                    <a:solidFill>
                      <a:schemeClr val="bg1">
                        <a:lumMod val="95000"/>
                      </a:schemeClr>
                    </a:solidFill>
                  </a:tcPr>
                </a:tc>
                <a:tc>
                  <a:txBody>
                    <a:bodyPr/>
                    <a:lstStyle/>
                    <a:p>
                      <a:pPr algn="ctr"/>
                      <a:r>
                        <a:rPr lang="en-GB" sz="1200" i="1" dirty="0">
                          <a:latin typeface="Times New Roman" panose="02020603050405020304" pitchFamily="18" charset="0"/>
                          <a:cs typeface="Times New Roman" panose="02020603050405020304" pitchFamily="18" charset="0"/>
                        </a:rPr>
                        <a:t>2</a:t>
                      </a:r>
                    </a:p>
                  </a:txBody>
                  <a:tcPr/>
                </a:tc>
                <a:extLst>
                  <a:ext uri="{0D108BD9-81ED-4DB2-BD59-A6C34878D82A}">
                    <a16:rowId xmlns:a16="http://schemas.microsoft.com/office/drawing/2014/main" val="2906048988"/>
                  </a:ext>
                </a:extLst>
              </a:tr>
            </a:tbl>
          </a:graphicData>
        </a:graphic>
      </p:graphicFrame>
      <p:cxnSp>
        <p:nvCxnSpPr>
          <p:cNvPr id="33" name="Straight Arrow Connector 32">
            <a:extLst>
              <a:ext uri="{FF2B5EF4-FFF2-40B4-BE49-F238E27FC236}">
                <a16:creationId xmlns:a16="http://schemas.microsoft.com/office/drawing/2014/main" id="{FDA84315-A1B8-42AD-9E01-D6068E00F501}"/>
              </a:ext>
            </a:extLst>
          </p:cNvPr>
          <p:cNvCxnSpPr>
            <a:cxnSpLocks/>
          </p:cNvCxnSpPr>
          <p:nvPr/>
        </p:nvCxnSpPr>
        <p:spPr>
          <a:xfrm>
            <a:off x="6354812" y="1536074"/>
            <a:ext cx="684657"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124EFF2F-5062-4812-862E-4FA7C69F5F42}"/>
              </a:ext>
            </a:extLst>
          </p:cNvPr>
          <p:cNvCxnSpPr>
            <a:cxnSpLocks/>
          </p:cNvCxnSpPr>
          <p:nvPr/>
        </p:nvCxnSpPr>
        <p:spPr>
          <a:xfrm>
            <a:off x="6896473" y="1764407"/>
            <a:ext cx="306939" cy="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2099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F2880D-95F9-48F6-BD4C-C51DA13A29A8}"/>
              </a:ext>
            </a:extLst>
          </p:cNvPr>
          <p:cNvSpPr/>
          <p:nvPr/>
        </p:nvSpPr>
        <p:spPr>
          <a:xfrm>
            <a:off x="0" y="7360749"/>
            <a:ext cx="10693400" cy="200513"/>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 name="Rectangle 2">
            <a:extLst>
              <a:ext uri="{FF2B5EF4-FFF2-40B4-BE49-F238E27FC236}">
                <a16:creationId xmlns:a16="http://schemas.microsoft.com/office/drawing/2014/main" id="{AB1276A6-4EE6-4228-AD32-9394B70489B8}"/>
              </a:ext>
            </a:extLst>
          </p:cNvPr>
          <p:cNvSpPr/>
          <p:nvPr/>
        </p:nvSpPr>
        <p:spPr>
          <a:xfrm>
            <a:off x="0" y="0"/>
            <a:ext cx="10693400" cy="383856"/>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EF5874D8-233E-4827-B164-F5766DF4841E}"/>
              </a:ext>
            </a:extLst>
          </p:cNvPr>
          <p:cNvSpPr txBox="1"/>
          <p:nvPr/>
        </p:nvSpPr>
        <p:spPr>
          <a:xfrm>
            <a:off x="2340867" y="82542"/>
            <a:ext cx="5976664" cy="400110"/>
          </a:xfrm>
          <a:prstGeom prst="rect">
            <a:avLst/>
          </a:prstGeom>
          <a:noFill/>
        </p:spPr>
        <p:txBody>
          <a:bodyPr wrap="square" rtlCol="0" anchor="t">
            <a:spAutoFit/>
          </a:bodyPr>
          <a:lstStyle/>
          <a:p>
            <a:pPr algn="ctr"/>
            <a:r>
              <a:rPr lang="en-GB" sz="2000" b="1" baseline="30000" dirty="0">
                <a:solidFill>
                  <a:schemeClr val="bg1"/>
                </a:solidFill>
                <a:latin typeface="Arial"/>
                <a:cs typeface="Arial"/>
              </a:rPr>
              <a:t>Year 7 Mathematics Knowledge Organiser – Solving equations</a:t>
            </a:r>
            <a:endParaRPr lang="en-US" dirty="0">
              <a:solidFill>
                <a:schemeClr val="bg1"/>
              </a:solidFill>
            </a:endParaRPr>
          </a:p>
        </p:txBody>
      </p:sp>
      <p:sp>
        <p:nvSpPr>
          <p:cNvPr id="5" name="Text Box 4">
            <a:extLst>
              <a:ext uri="{FF2B5EF4-FFF2-40B4-BE49-F238E27FC236}">
                <a16:creationId xmlns:a16="http://schemas.microsoft.com/office/drawing/2014/main" id="{F7D0D685-9C0F-4BFC-A559-E4C67158E7F5}"/>
              </a:ext>
            </a:extLst>
          </p:cNvPr>
          <p:cNvSpPr txBox="1">
            <a:spLocks noChangeArrowheads="1"/>
          </p:cNvSpPr>
          <p:nvPr/>
        </p:nvSpPr>
        <p:spPr bwMode="auto">
          <a:xfrm>
            <a:off x="-9449" y="4048918"/>
            <a:ext cx="41764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i="1" dirty="0">
                <a:latin typeface="+mn-lt"/>
              </a:rPr>
              <a:t>Example: Solve   </a:t>
            </a:r>
            <a:r>
              <a:rPr lang="en-GB" altLang="en-US" sz="1400" i="1" dirty="0">
                <a:latin typeface="Times New Roman" panose="02020603050405020304" pitchFamily="18" charset="0"/>
              </a:rPr>
              <a:t>x</a:t>
            </a:r>
            <a:r>
              <a:rPr lang="en-GB" altLang="en-US" sz="1400" i="1" baseline="30000" dirty="0">
                <a:latin typeface="Times New Roman" panose="02020603050405020304" pitchFamily="18" charset="0"/>
              </a:rPr>
              <a:t>2</a:t>
            </a:r>
            <a:r>
              <a:rPr lang="en-GB" altLang="en-US" sz="1400" i="1" dirty="0">
                <a:latin typeface="Times New Roman" panose="02020603050405020304" pitchFamily="18" charset="0"/>
              </a:rPr>
              <a:t> + x = 53 </a:t>
            </a:r>
            <a:r>
              <a:rPr lang="en-GB" altLang="en-US" sz="1400" i="1" dirty="0">
                <a:latin typeface="+mn-lt"/>
              </a:rPr>
              <a:t>correct to 1 decimal place</a:t>
            </a:r>
            <a:endParaRPr lang="en-US" altLang="en-US" sz="1400" i="1" dirty="0">
              <a:latin typeface="+mn-lt"/>
            </a:endParaRPr>
          </a:p>
        </p:txBody>
      </p:sp>
      <p:sp>
        <p:nvSpPr>
          <p:cNvPr id="6" name="TextBox 5">
            <a:extLst>
              <a:ext uri="{FF2B5EF4-FFF2-40B4-BE49-F238E27FC236}">
                <a16:creationId xmlns:a16="http://schemas.microsoft.com/office/drawing/2014/main" id="{64E6B8E4-BA2B-4FFA-945D-BCC60CF1C9C5}"/>
              </a:ext>
            </a:extLst>
          </p:cNvPr>
          <p:cNvSpPr txBox="1"/>
          <p:nvPr/>
        </p:nvSpPr>
        <p:spPr>
          <a:xfrm>
            <a:off x="-9449" y="3720319"/>
            <a:ext cx="4770636" cy="307777"/>
          </a:xfrm>
          <a:prstGeom prst="rect">
            <a:avLst/>
          </a:prstGeom>
          <a:noFill/>
        </p:spPr>
        <p:txBody>
          <a:bodyPr wrap="square" rtlCol="0">
            <a:spAutoFit/>
          </a:bodyPr>
          <a:lstStyle/>
          <a:p>
            <a:pPr>
              <a:spcAft>
                <a:spcPts val="600"/>
              </a:spcAft>
            </a:pPr>
            <a:r>
              <a:rPr lang="en-GB" sz="1400" b="1" dirty="0"/>
              <a:t>TRIAL AND IMPROVEMENT</a:t>
            </a:r>
          </a:p>
        </p:txBody>
      </p:sp>
      <p:sp>
        <p:nvSpPr>
          <p:cNvPr id="7" name="Text Box 9">
            <a:extLst>
              <a:ext uri="{FF2B5EF4-FFF2-40B4-BE49-F238E27FC236}">
                <a16:creationId xmlns:a16="http://schemas.microsoft.com/office/drawing/2014/main" id="{C7B5ABEA-845E-45F0-913C-18A5A1BC59FB}"/>
              </a:ext>
            </a:extLst>
          </p:cNvPr>
          <p:cNvSpPr txBox="1">
            <a:spLocks noChangeArrowheads="1"/>
          </p:cNvSpPr>
          <p:nvPr/>
        </p:nvSpPr>
        <p:spPr bwMode="auto">
          <a:xfrm>
            <a:off x="0" y="4426376"/>
            <a:ext cx="6194607"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74638" indent="-274638"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3600"/>
              </a:spcAft>
              <a:buFontTx/>
              <a:buChar char="•"/>
            </a:pPr>
            <a:r>
              <a:rPr lang="en-GB" altLang="en-US" sz="1400" dirty="0">
                <a:latin typeface="+mn-lt"/>
              </a:rPr>
              <a:t>First find the </a:t>
            </a:r>
            <a:r>
              <a:rPr lang="en-GB" altLang="en-US" sz="1400" dirty="0">
                <a:solidFill>
                  <a:srgbClr val="7030A0"/>
                </a:solidFill>
                <a:latin typeface="+mn-lt"/>
              </a:rPr>
              <a:t>two whole number values </a:t>
            </a:r>
            <a:r>
              <a:rPr lang="en-GB" altLang="en-US" sz="1400" dirty="0">
                <a:latin typeface="+mn-lt"/>
              </a:rPr>
              <a:t>of </a:t>
            </a:r>
            <a:r>
              <a:rPr lang="en-GB" altLang="en-US" sz="1400" i="1" dirty="0">
                <a:latin typeface="Times New Roman" panose="02020603050405020304" pitchFamily="18" charset="0"/>
                <a:cs typeface="Times New Roman" panose="02020603050405020304" pitchFamily="18" charset="0"/>
              </a:rPr>
              <a:t>x</a:t>
            </a:r>
            <a:r>
              <a:rPr lang="en-GB" altLang="en-US" sz="1400" dirty="0">
                <a:latin typeface="+mn-lt"/>
              </a:rPr>
              <a:t> that will give the closest answers to 53: one will be a bit too small, the other will be a bit too big.</a:t>
            </a:r>
          </a:p>
          <a:p>
            <a:pPr marL="252000" eaLnBrk="1" hangingPunct="1">
              <a:spcAft>
                <a:spcPts val="3600"/>
              </a:spcAft>
              <a:buFontTx/>
              <a:buChar char="•"/>
            </a:pPr>
            <a:r>
              <a:rPr lang="en-GB" altLang="en-US" sz="1400" dirty="0">
                <a:latin typeface="+mn-lt"/>
              </a:rPr>
              <a:t>Then ZOOM in between these two numbers to find the </a:t>
            </a:r>
            <a:r>
              <a:rPr lang="en-GB" altLang="en-US" sz="1400" b="1" dirty="0">
                <a:solidFill>
                  <a:srgbClr val="7030A0"/>
                </a:solidFill>
                <a:latin typeface="+mn-lt"/>
              </a:rPr>
              <a:t>two</a:t>
            </a:r>
            <a:r>
              <a:rPr lang="en-GB" altLang="en-US" sz="1400" dirty="0">
                <a:solidFill>
                  <a:srgbClr val="7030A0"/>
                </a:solidFill>
                <a:latin typeface="+mn-lt"/>
              </a:rPr>
              <a:t> numbers with one decimal place </a:t>
            </a:r>
            <a:r>
              <a:rPr lang="en-GB" altLang="en-US" sz="1400" dirty="0">
                <a:latin typeface="+mn-lt"/>
              </a:rPr>
              <a:t>that give the closest answers to 53: again one will be a bit too small, the other will be a bit too big.</a:t>
            </a:r>
          </a:p>
          <a:p>
            <a:pPr eaLnBrk="1" hangingPunct="1">
              <a:spcAft>
                <a:spcPts val="1800"/>
              </a:spcAft>
              <a:buFontTx/>
              <a:buChar char="•"/>
            </a:pPr>
            <a:r>
              <a:rPr lang="en-GB" altLang="en-US" sz="1400" dirty="0">
                <a:latin typeface="+mn-lt"/>
              </a:rPr>
              <a:t>To work out which one of those to numbers is the BEST answer you need to ZOOM in again to </a:t>
            </a:r>
            <a:r>
              <a:rPr lang="en-GB" altLang="en-US" sz="1400" dirty="0">
                <a:solidFill>
                  <a:srgbClr val="7030A0"/>
                </a:solidFill>
                <a:latin typeface="+mn-lt"/>
              </a:rPr>
              <a:t>HALFWAY</a:t>
            </a:r>
            <a:r>
              <a:rPr lang="en-GB" altLang="en-US" sz="1400" dirty="0">
                <a:latin typeface="+mn-lt"/>
              </a:rPr>
              <a:t> between them, then you will be able to see which one was closest to 53. (This last step is the most commonly missed out part because sometimes it seems unnecessary, but it is important.)</a:t>
            </a:r>
            <a:endParaRPr lang="en-US" altLang="en-US" sz="1400" dirty="0">
              <a:latin typeface="+mn-lt"/>
            </a:endParaRPr>
          </a:p>
        </p:txBody>
      </p:sp>
      <p:sp>
        <p:nvSpPr>
          <p:cNvPr id="8" name="TextBox 7">
            <a:extLst>
              <a:ext uri="{FF2B5EF4-FFF2-40B4-BE49-F238E27FC236}">
                <a16:creationId xmlns:a16="http://schemas.microsoft.com/office/drawing/2014/main" id="{A0F44E62-75E0-4ED3-8378-9EAFD99908A4}"/>
              </a:ext>
            </a:extLst>
          </p:cNvPr>
          <p:cNvSpPr txBox="1"/>
          <p:nvPr/>
        </p:nvSpPr>
        <p:spPr>
          <a:xfrm>
            <a:off x="6163793" y="4428703"/>
            <a:ext cx="4553583" cy="2893100"/>
          </a:xfrm>
          <a:prstGeom prst="rect">
            <a:avLst/>
          </a:prstGeom>
          <a:noFill/>
        </p:spPr>
        <p:txBody>
          <a:bodyPr wrap="square" rtlCol="0">
            <a:spAutoFit/>
          </a:bodyPr>
          <a:lstStyle/>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6</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+ 6 = 42		too small</a:t>
            </a:r>
          </a:p>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7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7</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+ 7 = 56		too big</a:t>
            </a:r>
          </a:p>
          <a:p>
            <a:r>
              <a:rPr lang="en-GB" sz="1400" i="1" dirty="0">
                <a:solidFill>
                  <a:schemeClr val="tx1">
                    <a:lumMod val="50000"/>
                    <a:lumOff val="50000"/>
                  </a:schemeClr>
                </a:solidFill>
              </a:rPr>
              <a:t>- answer is between 6 and 7</a:t>
            </a:r>
          </a:p>
          <a:p>
            <a:endParaRPr lang="en-GB" sz="1400" i="1" dirty="0">
              <a:solidFill>
                <a:schemeClr val="tx1">
                  <a:lumMod val="50000"/>
                  <a:lumOff val="50000"/>
                </a:schemeClr>
              </a:solidFill>
            </a:endParaRPr>
          </a:p>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6.5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6.5</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+ 6.5 = 48.75	too small</a:t>
            </a:r>
          </a:p>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6.8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6.8</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+ 6.8 = 53.04	too big</a:t>
            </a:r>
          </a:p>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6.7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6.7</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+ 6.7 = 51.59	too small</a:t>
            </a:r>
          </a:p>
          <a:p>
            <a:r>
              <a:rPr lang="en-GB" sz="1400" i="1" dirty="0">
                <a:solidFill>
                  <a:schemeClr val="tx1">
                    <a:lumMod val="50000"/>
                    <a:lumOff val="50000"/>
                  </a:schemeClr>
                </a:solidFill>
              </a:rPr>
              <a:t>- answer is between 6.7 and 6.8</a:t>
            </a:r>
          </a:p>
          <a:p>
            <a:endParaRPr lang="en-GB" sz="1400" i="1" dirty="0">
              <a:solidFill>
                <a:schemeClr val="tx1">
                  <a:lumMod val="50000"/>
                  <a:lumOff val="50000"/>
                </a:schemeClr>
              </a:solidFill>
            </a:endParaRPr>
          </a:p>
          <a:p>
            <a:r>
              <a:rPr lang="en-GB" sz="1400" i="1" dirty="0">
                <a:solidFill>
                  <a:schemeClr val="tx1">
                    <a:lumMod val="50000"/>
                    <a:lumOff val="50000"/>
                  </a:schemeClr>
                </a:solidFill>
              </a:rPr>
              <a:t>when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6.75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baseline="30000" dirty="0">
                <a:solidFill>
                  <a:schemeClr val="tx1">
                    <a:lumMod val="50000"/>
                    <a:lumOff val="50000"/>
                  </a:schemeClr>
                </a:solidFill>
                <a:latin typeface="Times New Roman" panose="02020603050405020304" pitchFamily="18" charset="0"/>
                <a:cs typeface="Times New Roman" panose="02020603050405020304" pitchFamily="18" charset="0"/>
              </a:rPr>
              <a:t>2</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 x</a:t>
            </a:r>
            <a:r>
              <a:rPr lang="en-GB" sz="1400" i="1" dirty="0">
                <a:solidFill>
                  <a:schemeClr val="tx1">
                    <a:lumMod val="50000"/>
                    <a:lumOff val="50000"/>
                  </a:schemeClr>
                </a:solidFill>
              </a:rPr>
              <a:t> = 6.75</a:t>
            </a:r>
            <a:r>
              <a:rPr lang="en-GB" sz="1400" i="1" baseline="30000" dirty="0">
                <a:solidFill>
                  <a:schemeClr val="tx1">
                    <a:lumMod val="50000"/>
                    <a:lumOff val="50000"/>
                  </a:schemeClr>
                </a:solidFill>
              </a:rPr>
              <a:t>2</a:t>
            </a:r>
            <a:r>
              <a:rPr lang="en-GB" sz="1400" i="1" dirty="0">
                <a:solidFill>
                  <a:schemeClr val="tx1">
                    <a:lumMod val="50000"/>
                    <a:lumOff val="50000"/>
                  </a:schemeClr>
                </a:solidFill>
              </a:rPr>
              <a:t> + 6.75 = 52.3125	</a:t>
            </a:r>
          </a:p>
          <a:p>
            <a:r>
              <a:rPr lang="en-GB" sz="1400" i="1" dirty="0">
                <a:solidFill>
                  <a:schemeClr val="tx1">
                    <a:lumMod val="50000"/>
                    <a:lumOff val="50000"/>
                  </a:schemeClr>
                </a:solidFill>
              </a:rPr>
              <a:t>- the answer 53 is to the right side from 52.3125 on the</a:t>
            </a:r>
          </a:p>
          <a:p>
            <a:r>
              <a:rPr lang="en-GB" sz="1400" i="1" dirty="0">
                <a:solidFill>
                  <a:schemeClr val="tx1">
                    <a:lumMod val="50000"/>
                    <a:lumOff val="50000"/>
                  </a:schemeClr>
                </a:solidFill>
              </a:rPr>
              <a:t>  number line, between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6.75 and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6.8, </a:t>
            </a:r>
          </a:p>
          <a:p>
            <a:r>
              <a:rPr lang="en-GB" sz="1400" i="1" dirty="0">
                <a:solidFill>
                  <a:schemeClr val="tx1">
                    <a:lumMod val="50000"/>
                    <a:lumOff val="50000"/>
                  </a:schemeClr>
                </a:solidFill>
              </a:rPr>
              <a:t>  so the answer is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6.8</a:t>
            </a:r>
          </a:p>
        </p:txBody>
      </p:sp>
      <p:pic>
        <p:nvPicPr>
          <p:cNvPr id="10" name="Picture 9">
            <a:extLst>
              <a:ext uri="{FF2B5EF4-FFF2-40B4-BE49-F238E27FC236}">
                <a16:creationId xmlns:a16="http://schemas.microsoft.com/office/drawing/2014/main" id="{320375C0-73DF-4777-ABBE-B90B143718AC}"/>
              </a:ext>
            </a:extLst>
          </p:cNvPr>
          <p:cNvPicPr>
            <a:picLocks noChangeAspect="1"/>
          </p:cNvPicPr>
          <p:nvPr/>
        </p:nvPicPr>
        <p:blipFill>
          <a:blip r:embed="rId2"/>
          <a:stretch>
            <a:fillRect/>
          </a:stretch>
        </p:blipFill>
        <p:spPr>
          <a:xfrm>
            <a:off x="7248858" y="3620260"/>
            <a:ext cx="2766380" cy="939896"/>
          </a:xfrm>
          <a:prstGeom prst="rect">
            <a:avLst/>
          </a:prstGeom>
        </p:spPr>
      </p:pic>
      <p:sp>
        <p:nvSpPr>
          <p:cNvPr id="9" name="TextBox 8">
            <a:extLst>
              <a:ext uri="{FF2B5EF4-FFF2-40B4-BE49-F238E27FC236}">
                <a16:creationId xmlns:a16="http://schemas.microsoft.com/office/drawing/2014/main" id="{EB436561-9847-4B7D-AEB3-DDCD6127525F}"/>
              </a:ext>
            </a:extLst>
          </p:cNvPr>
          <p:cNvSpPr txBox="1"/>
          <p:nvPr/>
        </p:nvSpPr>
        <p:spPr>
          <a:xfrm>
            <a:off x="6388011" y="3695381"/>
            <a:ext cx="1058195" cy="276999"/>
          </a:xfrm>
          <a:prstGeom prst="rect">
            <a:avLst/>
          </a:prstGeom>
          <a:noFill/>
        </p:spPr>
        <p:txBody>
          <a:bodyPr wrap="square" rtlCol="0">
            <a:spAutoFit/>
          </a:bodyPr>
          <a:lstStyle/>
          <a:p>
            <a:r>
              <a:rPr lang="en-GB" sz="1200" dirty="0">
                <a:solidFill>
                  <a:schemeClr val="tx1">
                    <a:lumMod val="50000"/>
                    <a:lumOff val="50000"/>
                  </a:schemeClr>
                </a:solidFill>
              </a:rPr>
              <a:t>value of </a:t>
            </a:r>
            <a:r>
              <a:rPr lang="en-GB" sz="1200" i="1" dirty="0">
                <a:solidFill>
                  <a:schemeClr val="tx1">
                    <a:lumMod val="50000"/>
                    <a:lumOff val="50000"/>
                  </a:schemeClr>
                </a:solidFill>
                <a:latin typeface="Times New Roman" panose="02020603050405020304" pitchFamily="18" charset="0"/>
                <a:cs typeface="Times New Roman" panose="02020603050405020304" pitchFamily="18" charset="0"/>
              </a:rPr>
              <a:t>x =</a:t>
            </a:r>
          </a:p>
        </p:txBody>
      </p:sp>
      <p:sp>
        <p:nvSpPr>
          <p:cNvPr id="11" name="Rectangle 10">
            <a:extLst>
              <a:ext uri="{FF2B5EF4-FFF2-40B4-BE49-F238E27FC236}">
                <a16:creationId xmlns:a16="http://schemas.microsoft.com/office/drawing/2014/main" id="{5A5B5BEC-DC2D-4720-8A3E-A7B0C4F58C4A}"/>
              </a:ext>
            </a:extLst>
          </p:cNvPr>
          <p:cNvSpPr/>
          <p:nvPr/>
        </p:nvSpPr>
        <p:spPr>
          <a:xfrm>
            <a:off x="6636891" y="4164131"/>
            <a:ext cx="736099" cy="276999"/>
          </a:xfrm>
          <a:prstGeom prst="rect">
            <a:avLst/>
          </a:prstGeom>
        </p:spPr>
        <p:txBody>
          <a:bodyPr wrap="none">
            <a:spAutoFit/>
          </a:bodyPr>
          <a:lstStyle/>
          <a:p>
            <a:r>
              <a:rPr lang="en-GB" altLang="en-US" sz="1200" i="1" dirty="0">
                <a:solidFill>
                  <a:schemeClr val="tx1">
                    <a:lumMod val="50000"/>
                    <a:lumOff val="50000"/>
                  </a:schemeClr>
                </a:solidFill>
                <a:latin typeface="Times New Roman" panose="02020603050405020304" pitchFamily="18" charset="0"/>
              </a:rPr>
              <a:t>x</a:t>
            </a:r>
            <a:r>
              <a:rPr lang="en-GB" altLang="en-US" sz="1200" i="1" baseline="30000" dirty="0">
                <a:solidFill>
                  <a:schemeClr val="tx1">
                    <a:lumMod val="50000"/>
                    <a:lumOff val="50000"/>
                  </a:schemeClr>
                </a:solidFill>
                <a:latin typeface="Times New Roman" panose="02020603050405020304" pitchFamily="18" charset="0"/>
              </a:rPr>
              <a:t>2</a:t>
            </a:r>
            <a:r>
              <a:rPr lang="en-GB" altLang="en-US" sz="1200" i="1" dirty="0">
                <a:solidFill>
                  <a:schemeClr val="tx1">
                    <a:lumMod val="50000"/>
                    <a:lumOff val="50000"/>
                  </a:schemeClr>
                </a:solidFill>
                <a:latin typeface="Times New Roman" panose="02020603050405020304" pitchFamily="18" charset="0"/>
              </a:rPr>
              <a:t> + x = </a:t>
            </a:r>
            <a:endParaRPr lang="en-GB" sz="1200" dirty="0">
              <a:solidFill>
                <a:schemeClr val="tx1">
                  <a:lumMod val="50000"/>
                  <a:lumOff val="50000"/>
                </a:schemeClr>
              </a:solidFill>
            </a:endParaRPr>
          </a:p>
        </p:txBody>
      </p:sp>
      <p:sp>
        <p:nvSpPr>
          <p:cNvPr id="12" name="TextBox 11">
            <a:extLst>
              <a:ext uri="{FF2B5EF4-FFF2-40B4-BE49-F238E27FC236}">
                <a16:creationId xmlns:a16="http://schemas.microsoft.com/office/drawing/2014/main" id="{9E80386B-7177-4B4E-A2FC-EC1EC9424C69}"/>
              </a:ext>
            </a:extLst>
          </p:cNvPr>
          <p:cNvSpPr txBox="1"/>
          <p:nvPr/>
        </p:nvSpPr>
        <p:spPr>
          <a:xfrm>
            <a:off x="-9449" y="377383"/>
            <a:ext cx="4770636" cy="307777"/>
          </a:xfrm>
          <a:prstGeom prst="rect">
            <a:avLst/>
          </a:prstGeom>
          <a:noFill/>
        </p:spPr>
        <p:txBody>
          <a:bodyPr wrap="square" rtlCol="0">
            <a:spAutoFit/>
          </a:bodyPr>
          <a:lstStyle/>
          <a:p>
            <a:pPr>
              <a:spcAft>
                <a:spcPts val="600"/>
              </a:spcAft>
            </a:pPr>
            <a:r>
              <a:rPr lang="en-GB" sz="1400" b="1" dirty="0"/>
              <a:t>FORM AND SOLVE EQUATIONS</a:t>
            </a:r>
          </a:p>
        </p:txBody>
      </p:sp>
      <p:cxnSp>
        <p:nvCxnSpPr>
          <p:cNvPr id="14" name="Straight Connector 13">
            <a:extLst>
              <a:ext uri="{FF2B5EF4-FFF2-40B4-BE49-F238E27FC236}">
                <a16:creationId xmlns:a16="http://schemas.microsoft.com/office/drawing/2014/main" id="{509E3CC8-173A-4983-994E-582834085017}"/>
              </a:ext>
            </a:extLst>
          </p:cNvPr>
          <p:cNvCxnSpPr/>
          <p:nvPr/>
        </p:nvCxnSpPr>
        <p:spPr>
          <a:xfrm>
            <a:off x="0" y="3704414"/>
            <a:ext cx="10717376" cy="0"/>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A55ED920-8919-4293-BBBF-84CEF212AF4A}"/>
              </a:ext>
            </a:extLst>
          </p:cNvPr>
          <p:cNvSpPr/>
          <p:nvPr/>
        </p:nvSpPr>
        <p:spPr>
          <a:xfrm>
            <a:off x="-7573" y="595144"/>
            <a:ext cx="4034343" cy="3185487"/>
          </a:xfrm>
          <a:prstGeom prst="rect">
            <a:avLst/>
          </a:prstGeom>
        </p:spPr>
        <p:txBody>
          <a:bodyPr wrap="square">
            <a:spAutoFit/>
          </a:bodyPr>
          <a:lstStyle/>
          <a:p>
            <a:pPr>
              <a:spcAft>
                <a:spcPts val="600"/>
              </a:spcAft>
            </a:pPr>
            <a:r>
              <a:rPr lang="en-GB" sz="1400" i="1" dirty="0"/>
              <a:t>Example: I think of a number. When I add 3 and multiply the result by 2, the answers is 11, form the equation.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2(x + 3 ) = 11</a:t>
            </a:r>
          </a:p>
          <a:p>
            <a:r>
              <a:rPr lang="en-GB" sz="1400" i="1" dirty="0">
                <a:latin typeface="Calibri" panose="020F0502020204030204" pitchFamily="34" charset="0"/>
                <a:ea typeface="Calibri" panose="020F0502020204030204" pitchFamily="34" charset="0"/>
                <a:cs typeface="Times New Roman" panose="02020603050405020304" pitchFamily="18" charset="0"/>
              </a:rPr>
              <a:t>Example: After tennis training, Andy collects twice as many balls as Roger and five more than Maria. They collect 35 balls in total. How many balls does Andy collect?</a:t>
            </a:r>
          </a:p>
          <a:p>
            <a:r>
              <a:rPr lang="en-GB" sz="1400" i="1" dirty="0">
                <a:solidFill>
                  <a:schemeClr val="tx1">
                    <a:lumMod val="50000"/>
                    <a:lumOff val="50000"/>
                  </a:schemeClr>
                </a:solidFill>
              </a:rPr>
              <a:t>Let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be the number of balls Roger collects. Then     </a:t>
            </a:r>
          </a:p>
          <a:p>
            <a:r>
              <a:rPr lang="en-GB" sz="1400" i="1" dirty="0">
                <a:solidFill>
                  <a:schemeClr val="tx1">
                    <a:lumMod val="50000"/>
                    <a:lumOff val="50000"/>
                  </a:schemeClr>
                </a:solidFill>
              </a:rPr>
              <a:t>     Andy collects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2x</a:t>
            </a:r>
            <a:r>
              <a:rPr lang="en-GB" sz="1400" i="1" dirty="0">
                <a:solidFill>
                  <a:schemeClr val="tx1">
                    <a:lumMod val="50000"/>
                    <a:lumOff val="50000"/>
                  </a:schemeClr>
                </a:solidFill>
              </a:rPr>
              <a:t> balls and </a:t>
            </a:r>
          </a:p>
          <a:p>
            <a:r>
              <a:rPr lang="en-GB" sz="1400" i="1" dirty="0">
                <a:solidFill>
                  <a:schemeClr val="tx1">
                    <a:lumMod val="50000"/>
                    <a:lumOff val="50000"/>
                  </a:schemeClr>
                </a:solidFill>
              </a:rPr>
              <a:t>     Maria collects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2x – 5</a:t>
            </a:r>
            <a:r>
              <a:rPr lang="en-GB" sz="1400" i="1" dirty="0">
                <a:solidFill>
                  <a:schemeClr val="tx1">
                    <a:lumMod val="50000"/>
                    <a:lumOff val="50000"/>
                  </a:schemeClr>
                </a:solidFill>
              </a:rPr>
              <a:t>.</a:t>
            </a:r>
          </a:p>
          <a:p>
            <a:r>
              <a:rPr lang="en-GB" sz="1400" i="1" dirty="0">
                <a:solidFill>
                  <a:schemeClr val="tx1">
                    <a:lumMod val="50000"/>
                    <a:lumOff val="50000"/>
                  </a:schemeClr>
                </a:solidFill>
              </a:rPr>
              <a:t>Total balls collected: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 + 2x + 2x – 5 = 35    </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5x – 5 = 35</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x = 8</a:t>
            </a:r>
            <a:br>
              <a:rPr lang="en-GB" sz="1400" i="1" dirty="0">
                <a:solidFill>
                  <a:schemeClr val="tx1">
                    <a:lumMod val="50000"/>
                    <a:lumOff val="50000"/>
                  </a:schemeClr>
                </a:solidFill>
                <a:latin typeface="Cambria Math" panose="02040503050406030204" pitchFamily="18" charset="0"/>
              </a:rPr>
            </a:br>
            <a:r>
              <a:rPr lang="en-GB" sz="1400" i="1" dirty="0">
                <a:solidFill>
                  <a:schemeClr val="tx1">
                    <a:lumMod val="50000"/>
                    <a:lumOff val="50000"/>
                  </a:schemeClr>
                </a:solidFill>
              </a:rPr>
              <a:t>So Andy collected 2 ×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2 × 8 = 16 balls.</a:t>
            </a:r>
          </a:p>
        </p:txBody>
      </p:sp>
      <p:pic>
        <p:nvPicPr>
          <p:cNvPr id="16" name="Picture 15">
            <a:extLst>
              <a:ext uri="{FF2B5EF4-FFF2-40B4-BE49-F238E27FC236}">
                <a16:creationId xmlns:a16="http://schemas.microsoft.com/office/drawing/2014/main" id="{C28763DD-D346-4C3F-91BA-FF781C1C62BF}"/>
              </a:ext>
            </a:extLst>
          </p:cNvPr>
          <p:cNvPicPr>
            <a:picLocks noChangeAspect="1"/>
          </p:cNvPicPr>
          <p:nvPr/>
        </p:nvPicPr>
        <p:blipFill>
          <a:blip r:embed="rId3"/>
          <a:stretch>
            <a:fillRect/>
          </a:stretch>
        </p:blipFill>
        <p:spPr>
          <a:xfrm>
            <a:off x="4069507" y="710646"/>
            <a:ext cx="1277193" cy="827990"/>
          </a:xfrm>
          <a:prstGeom prst="rect">
            <a:avLst/>
          </a:prstGeom>
        </p:spPr>
      </p:pic>
      <p:sp>
        <p:nvSpPr>
          <p:cNvPr id="17" name="TextBox 16">
            <a:extLst>
              <a:ext uri="{FF2B5EF4-FFF2-40B4-BE49-F238E27FC236}">
                <a16:creationId xmlns:a16="http://schemas.microsoft.com/office/drawing/2014/main" id="{9DC27862-8D6D-4D9F-9097-8CEEC3EE142B}"/>
              </a:ext>
            </a:extLst>
          </p:cNvPr>
          <p:cNvSpPr txBox="1"/>
          <p:nvPr/>
        </p:nvSpPr>
        <p:spPr>
          <a:xfrm>
            <a:off x="5346700" y="427364"/>
            <a:ext cx="2118234" cy="1600438"/>
          </a:xfrm>
          <a:prstGeom prst="rect">
            <a:avLst/>
          </a:prstGeom>
          <a:noFill/>
        </p:spPr>
        <p:txBody>
          <a:bodyPr wrap="square" rtlCol="0">
            <a:spAutoFit/>
          </a:bodyPr>
          <a:lstStyle/>
          <a:p>
            <a:r>
              <a:rPr lang="en-GB" sz="1400" i="1" dirty="0">
                <a:solidFill>
                  <a:schemeClr val="tx1">
                    <a:lumMod val="50000"/>
                    <a:lumOff val="50000"/>
                  </a:schemeClr>
                </a:solidFill>
                <a:latin typeface="Calibri" panose="020F0502020204030204" pitchFamily="34" charset="0"/>
                <a:cs typeface="Calibri" panose="020F0502020204030204" pitchFamily="34" charset="0"/>
              </a:rPr>
              <a:t>Angles in the quadrilateral add up to 360°.</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7x + 150 = 360</a:t>
            </a:r>
          </a:p>
          <a:p>
            <a:r>
              <a:rPr lang="en-GB" sz="1400" i="1" dirty="0">
                <a:solidFill>
                  <a:srgbClr val="7030A0"/>
                </a:solidFill>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- 150       - 150</a:t>
            </a:r>
            <a:br>
              <a:rPr lang="en-GB" sz="1200" i="1" dirty="0">
                <a:solidFill>
                  <a:schemeClr val="tx1">
                    <a:lumMod val="50000"/>
                    <a:lumOff val="50000"/>
                  </a:schemeClr>
                </a:solidFill>
                <a:latin typeface="Calibri" panose="020F0502020204030204" pitchFamily="34" charset="0"/>
                <a:cs typeface="Calibri" panose="020F0502020204030204" pitchFamily="34" charset="0"/>
              </a:rPr>
            </a:br>
            <a:r>
              <a:rPr lang="en-GB" sz="1400" i="1" dirty="0">
                <a:solidFill>
                  <a:schemeClr val="tx1">
                    <a:lumMod val="50000"/>
                    <a:lumOff val="50000"/>
                  </a:schemeClr>
                </a:solidFill>
                <a:latin typeface="Calibri" panose="020F0502020204030204" pitchFamily="34" charset="0"/>
                <a:cs typeface="Calibri" panose="020F0502020204030204" pitchFamily="34" charset="0"/>
              </a:rPr>
              <a:t>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7x = 210</a:t>
            </a:r>
            <a:endParaRPr lang="en-GB" sz="1400" b="0" i="1" dirty="0">
              <a:solidFill>
                <a:schemeClr val="tx1">
                  <a:lumMod val="50000"/>
                  <a:lumOff val="50000"/>
                </a:schemeClr>
              </a:solidFill>
              <a:latin typeface="Times New Roman" panose="02020603050405020304" pitchFamily="18" charset="0"/>
              <a:cs typeface="Times New Roman" panose="02020603050405020304" pitchFamily="18" charset="0"/>
            </a:endParaRPr>
          </a:p>
          <a:p>
            <a:r>
              <a:rPr lang="en-GB" sz="1400" i="1" dirty="0">
                <a:solidFill>
                  <a:srgbClr val="7030A0"/>
                </a:solidFill>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÷7      ÷7</a:t>
            </a:r>
          </a:p>
          <a:p>
            <a:r>
              <a:rPr lang="en-GB" sz="1400" i="1" dirty="0">
                <a:solidFill>
                  <a:schemeClr val="tx1">
                    <a:lumMod val="50000"/>
                    <a:lumOff val="50000"/>
                  </a:schemeClr>
                </a:solidFill>
                <a:latin typeface="Calibri" panose="020F0502020204030204" pitchFamily="34" charset="0"/>
                <a:cs typeface="Calibri" panose="020F0502020204030204" pitchFamily="34" charset="0"/>
              </a:rPr>
              <a:t>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 = 30°</a:t>
            </a:r>
            <a:endParaRPr lang="en-GB" sz="140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pic>
        <p:nvPicPr>
          <p:cNvPr id="18" name="Picture 17">
            <a:extLst>
              <a:ext uri="{FF2B5EF4-FFF2-40B4-BE49-F238E27FC236}">
                <a16:creationId xmlns:a16="http://schemas.microsoft.com/office/drawing/2014/main" id="{C1C3765C-B905-41BF-91C5-F5CA02B37FDC}"/>
              </a:ext>
            </a:extLst>
          </p:cNvPr>
          <p:cNvPicPr>
            <a:picLocks noChangeAspect="1"/>
          </p:cNvPicPr>
          <p:nvPr/>
        </p:nvPicPr>
        <p:blipFill rotWithShape="1">
          <a:blip r:embed="rId4"/>
          <a:srcRect l="5524" t="3683" r="67524" b="73576"/>
          <a:stretch/>
        </p:blipFill>
        <p:spPr>
          <a:xfrm>
            <a:off x="4010470" y="2357842"/>
            <a:ext cx="1590404" cy="1083095"/>
          </a:xfrm>
          <a:prstGeom prst="rect">
            <a:avLst/>
          </a:prstGeom>
        </p:spPr>
      </p:pic>
      <p:sp>
        <p:nvSpPr>
          <p:cNvPr id="20" name="Rectangle 19">
            <a:extLst>
              <a:ext uri="{FF2B5EF4-FFF2-40B4-BE49-F238E27FC236}">
                <a16:creationId xmlns:a16="http://schemas.microsoft.com/office/drawing/2014/main" id="{022403B4-C5DC-4397-9C10-55444311FB9F}"/>
              </a:ext>
            </a:extLst>
          </p:cNvPr>
          <p:cNvSpPr/>
          <p:nvPr/>
        </p:nvSpPr>
        <p:spPr>
          <a:xfrm>
            <a:off x="3917268" y="397376"/>
            <a:ext cx="1318694" cy="307777"/>
          </a:xfrm>
          <a:prstGeom prst="rect">
            <a:avLst/>
          </a:prstGeom>
        </p:spPr>
        <p:txBody>
          <a:bodyPr wrap="none">
            <a:spAutoFit/>
          </a:bodyPr>
          <a:lstStyle/>
          <a:p>
            <a:r>
              <a:rPr lang="en-GB" sz="1400" i="1" dirty="0"/>
              <a:t>Example: Find </a:t>
            </a:r>
            <a:r>
              <a:rPr lang="en-GB" sz="1400" i="1" dirty="0">
                <a:latin typeface="Times New Roman" panose="02020603050405020304" pitchFamily="18" charset="0"/>
                <a:cs typeface="Times New Roman" panose="02020603050405020304" pitchFamily="18" charset="0"/>
              </a:rPr>
              <a:t>x</a:t>
            </a:r>
            <a:endParaRPr lang="en-GB" sz="1400" dirty="0">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6C70645C-2DC9-4F7F-81FE-E4A3BA2943AF}"/>
              </a:ext>
            </a:extLst>
          </p:cNvPr>
          <p:cNvSpPr txBox="1"/>
          <p:nvPr/>
        </p:nvSpPr>
        <p:spPr>
          <a:xfrm>
            <a:off x="5490716" y="1964749"/>
            <a:ext cx="2292350" cy="1815882"/>
          </a:xfrm>
          <a:prstGeom prst="rect">
            <a:avLst/>
          </a:prstGeom>
          <a:noFill/>
        </p:spPr>
        <p:txBody>
          <a:bodyPr wrap="square" rtlCol="0">
            <a:spAutoFit/>
          </a:bodyPr>
          <a:lstStyle/>
          <a:p>
            <a:r>
              <a:rPr lang="en-GB" sz="1400" i="1" dirty="0">
                <a:solidFill>
                  <a:schemeClr val="tx1">
                    <a:lumMod val="50000"/>
                    <a:lumOff val="50000"/>
                  </a:schemeClr>
                </a:solidFill>
                <a:latin typeface="Calibri" panose="020F0502020204030204" pitchFamily="34" charset="0"/>
                <a:cs typeface="Calibri" panose="020F0502020204030204" pitchFamily="34" charset="0"/>
              </a:rPr>
              <a:t>Alternate angles are equal.</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4x + 15 = 6x – 7</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a:t>
            </a:r>
            <a:r>
              <a:rPr lang="en-GB" sz="1200" i="1" dirty="0">
                <a:solidFill>
                  <a:srgbClr val="7030A0"/>
                </a:solidFill>
                <a:latin typeface="Times New Roman" panose="02020603050405020304" pitchFamily="18" charset="0"/>
                <a:cs typeface="Times New Roman" panose="02020603050405020304" pitchFamily="18" charset="0"/>
              </a:rPr>
              <a:t>- 4x             - 4x</a:t>
            </a:r>
            <a:endParaRPr lang="en-GB" sz="1400" i="1" dirty="0">
              <a:solidFill>
                <a:srgbClr val="7030A0"/>
              </a:solidFill>
              <a:latin typeface="Times New Roman" panose="02020603050405020304" pitchFamily="18" charset="0"/>
              <a:cs typeface="Times New Roman" panose="02020603050405020304" pitchFamily="18" charset="0"/>
            </a:endParaRP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15 = 2x – 7</a:t>
            </a:r>
          </a:p>
          <a:p>
            <a:r>
              <a:rPr lang="en-GB" sz="1200" i="1" dirty="0">
                <a:solidFill>
                  <a:srgbClr val="7030A0"/>
                </a:solidFill>
                <a:latin typeface="Times New Roman" panose="02020603050405020304" pitchFamily="18" charset="0"/>
                <a:cs typeface="Times New Roman" panose="02020603050405020304" pitchFamily="18" charset="0"/>
              </a:rPr>
              <a:t>               +7           +7</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22 = 2x</a:t>
            </a:r>
          </a:p>
          <a:p>
            <a:r>
              <a:rPr lang="en-GB" sz="1200" i="1" dirty="0">
                <a:solidFill>
                  <a:srgbClr val="7030A0"/>
                </a:solidFill>
                <a:latin typeface="Times New Roman" panose="02020603050405020304" pitchFamily="18" charset="0"/>
                <a:cs typeface="Times New Roman" panose="02020603050405020304" pitchFamily="18" charset="0"/>
              </a:rPr>
              <a:t>                 ÷2    ÷2</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x = 11</a:t>
            </a:r>
          </a:p>
        </p:txBody>
      </p:sp>
      <p:sp>
        <p:nvSpPr>
          <p:cNvPr id="24" name="Rectangle 23">
            <a:extLst>
              <a:ext uri="{FF2B5EF4-FFF2-40B4-BE49-F238E27FC236}">
                <a16:creationId xmlns:a16="http://schemas.microsoft.com/office/drawing/2014/main" id="{626975FF-E06F-4F8F-A95F-B84BC354E7BD}"/>
              </a:ext>
            </a:extLst>
          </p:cNvPr>
          <p:cNvSpPr/>
          <p:nvPr/>
        </p:nvSpPr>
        <p:spPr>
          <a:xfrm>
            <a:off x="3906540" y="1965911"/>
            <a:ext cx="1318694" cy="307777"/>
          </a:xfrm>
          <a:prstGeom prst="rect">
            <a:avLst/>
          </a:prstGeom>
        </p:spPr>
        <p:txBody>
          <a:bodyPr wrap="none">
            <a:spAutoFit/>
          </a:bodyPr>
          <a:lstStyle/>
          <a:p>
            <a:r>
              <a:rPr lang="en-GB" sz="1400" i="1" dirty="0"/>
              <a:t>Example: Find </a:t>
            </a:r>
            <a:r>
              <a:rPr lang="en-GB" sz="1400" i="1" dirty="0">
                <a:latin typeface="Times New Roman" panose="02020603050405020304" pitchFamily="18" charset="0"/>
                <a:cs typeface="Times New Roman" panose="02020603050405020304" pitchFamily="18" charset="0"/>
              </a:rPr>
              <a:t>x</a:t>
            </a:r>
            <a:endParaRPr lang="en-GB" sz="1400" dirty="0">
              <a:latin typeface="Times New Roman" panose="02020603050405020304" pitchFamily="18" charset="0"/>
              <a:cs typeface="Times New Roman" panose="02020603050405020304" pitchFamily="18" charset="0"/>
            </a:endParaRPr>
          </a:p>
        </p:txBody>
      </p:sp>
      <p:cxnSp>
        <p:nvCxnSpPr>
          <p:cNvPr id="26" name="Straight Connector 25">
            <a:extLst>
              <a:ext uri="{FF2B5EF4-FFF2-40B4-BE49-F238E27FC236}">
                <a16:creationId xmlns:a16="http://schemas.microsoft.com/office/drawing/2014/main" id="{35D51F1C-2C11-4726-B5FD-81B9DA8AF97D}"/>
              </a:ext>
            </a:extLst>
          </p:cNvPr>
          <p:cNvCxnSpPr/>
          <p:nvPr/>
        </p:nvCxnSpPr>
        <p:spPr>
          <a:xfrm>
            <a:off x="3906540" y="531271"/>
            <a:ext cx="0" cy="2909666"/>
          </a:xfrm>
          <a:prstGeom prst="line">
            <a:avLst/>
          </a:prstGeom>
          <a:ln>
            <a:solidFill>
              <a:srgbClr val="C59EE2"/>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8F70D29-782A-4282-B9B6-383D45132F27}"/>
              </a:ext>
            </a:extLst>
          </p:cNvPr>
          <p:cNvCxnSpPr/>
          <p:nvPr/>
        </p:nvCxnSpPr>
        <p:spPr>
          <a:xfrm>
            <a:off x="7578948" y="572969"/>
            <a:ext cx="0" cy="2909666"/>
          </a:xfrm>
          <a:prstGeom prst="line">
            <a:avLst/>
          </a:prstGeom>
          <a:ln>
            <a:solidFill>
              <a:srgbClr val="C59EE2"/>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7AF6A1B-443F-483E-8A7A-BF80580D96FA}"/>
              </a:ext>
            </a:extLst>
          </p:cNvPr>
          <p:cNvCxnSpPr/>
          <p:nvPr/>
        </p:nvCxnSpPr>
        <p:spPr>
          <a:xfrm>
            <a:off x="157601" y="1332359"/>
            <a:ext cx="3690516" cy="0"/>
          </a:xfrm>
          <a:prstGeom prst="line">
            <a:avLst/>
          </a:prstGeom>
          <a:ln>
            <a:solidFill>
              <a:srgbClr val="C59EE2"/>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B7A635E-CC3C-418E-9AB5-EB7DC87C50A7}"/>
              </a:ext>
            </a:extLst>
          </p:cNvPr>
          <p:cNvCxnSpPr>
            <a:cxnSpLocks/>
          </p:cNvCxnSpPr>
          <p:nvPr/>
        </p:nvCxnSpPr>
        <p:spPr>
          <a:xfrm>
            <a:off x="4026770" y="2011829"/>
            <a:ext cx="3508086" cy="0"/>
          </a:xfrm>
          <a:prstGeom prst="line">
            <a:avLst/>
          </a:prstGeom>
          <a:ln>
            <a:solidFill>
              <a:srgbClr val="C59EE2"/>
            </a:solidFill>
            <a:prstDash val="sysDash"/>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4AD38EAC-7270-4C04-8D91-6607303937AA}"/>
              </a:ext>
            </a:extLst>
          </p:cNvPr>
          <p:cNvSpPr/>
          <p:nvPr/>
        </p:nvSpPr>
        <p:spPr>
          <a:xfrm>
            <a:off x="7578947" y="386240"/>
            <a:ext cx="3042831" cy="738664"/>
          </a:xfrm>
          <a:prstGeom prst="rect">
            <a:avLst/>
          </a:prstGeom>
        </p:spPr>
        <p:txBody>
          <a:bodyPr wrap="square">
            <a:spAutoFit/>
          </a:bodyPr>
          <a:lstStyle/>
          <a:p>
            <a:r>
              <a:rPr lang="en-GB" sz="1400" i="1" dirty="0"/>
              <a:t>Example: The rectangle and the triangle have the same area. Determine the width of the rectangle.</a:t>
            </a:r>
          </a:p>
        </p:txBody>
      </p:sp>
      <p:pic>
        <p:nvPicPr>
          <p:cNvPr id="34" name="Picture 33">
            <a:extLst>
              <a:ext uri="{FF2B5EF4-FFF2-40B4-BE49-F238E27FC236}">
                <a16:creationId xmlns:a16="http://schemas.microsoft.com/office/drawing/2014/main" id="{1487E900-CAF0-4AEF-9B47-45F76EFBDF63}"/>
              </a:ext>
            </a:extLst>
          </p:cNvPr>
          <p:cNvPicPr>
            <a:picLocks noChangeAspect="1"/>
          </p:cNvPicPr>
          <p:nvPr/>
        </p:nvPicPr>
        <p:blipFill>
          <a:blip r:embed="rId5"/>
          <a:stretch>
            <a:fillRect/>
          </a:stretch>
        </p:blipFill>
        <p:spPr>
          <a:xfrm>
            <a:off x="9037225" y="1075530"/>
            <a:ext cx="1648514" cy="847342"/>
          </a:xfrm>
          <a:prstGeom prst="rect">
            <a:avLst/>
          </a:prstGeom>
        </p:spPr>
      </p:pic>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CE6A5DDC-E773-4342-8B80-55AE0AC6FCB9}"/>
                  </a:ext>
                </a:extLst>
              </p:cNvPr>
              <p:cNvSpPr txBox="1"/>
              <p:nvPr/>
            </p:nvSpPr>
            <p:spPr>
              <a:xfrm>
                <a:off x="7578947" y="1572167"/>
                <a:ext cx="3182520" cy="2148152"/>
              </a:xfrm>
              <a:prstGeom prst="rect">
                <a:avLst/>
              </a:prstGeom>
              <a:noFill/>
            </p:spPr>
            <p:txBody>
              <a:bodyPr wrap="square" rtlCol="0">
                <a:spAutoFit/>
              </a:bodyPr>
              <a:lstStyle/>
              <a:p>
                <a:r>
                  <a:rPr lang="en-GB" sz="1400" i="1" dirty="0">
                    <a:solidFill>
                      <a:schemeClr val="tx1">
                        <a:lumMod val="50000"/>
                        <a:lumOff val="50000"/>
                      </a:schemeClr>
                    </a:solidFill>
                  </a:rPr>
                  <a:t>Area of rectangle =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3(x + 4)</a:t>
                </a:r>
              </a:p>
              <a:p>
                <a:r>
                  <a:rPr lang="en-GB" sz="1400" i="1" dirty="0">
                    <a:solidFill>
                      <a:schemeClr val="tx1">
                        <a:lumMod val="50000"/>
                        <a:lumOff val="50000"/>
                      </a:schemeClr>
                    </a:solidFill>
                  </a:rPr>
                  <a:t>Area of triangle = </a:t>
                </a:r>
                <a14:m>
                  <m:oMath xmlns:m="http://schemas.openxmlformats.org/officeDocument/2006/math">
                    <m:f>
                      <m:fPr>
                        <m:ctrlPr>
                          <a:rPr lang="en-GB" sz="1400" i="1" smtClean="0">
                            <a:solidFill>
                              <a:schemeClr val="tx1">
                                <a:lumMod val="50000"/>
                                <a:lumOff val="50000"/>
                              </a:schemeClr>
                            </a:solidFill>
                            <a:latin typeface="Cambria Math" panose="02040503050406030204" pitchFamily="18" charset="0"/>
                          </a:rPr>
                        </m:ctrlPr>
                      </m:fPr>
                      <m:num>
                        <m:r>
                          <a:rPr lang="en-GB" sz="1400" b="0" i="1" smtClean="0">
                            <a:solidFill>
                              <a:schemeClr val="tx1">
                                <a:lumMod val="50000"/>
                                <a:lumOff val="50000"/>
                              </a:schemeClr>
                            </a:solidFill>
                            <a:latin typeface="Cambria Math" panose="02040503050406030204" pitchFamily="18" charset="0"/>
                          </a:rPr>
                          <m:t>10</m:t>
                        </m:r>
                        <m:r>
                          <a:rPr lang="en-GB" sz="1400" b="0" i="1" smtClean="0">
                            <a:solidFill>
                              <a:schemeClr val="tx1">
                                <a:lumMod val="50000"/>
                                <a:lumOff val="50000"/>
                              </a:schemeClr>
                            </a:solidFill>
                            <a:latin typeface="Cambria Math" panose="02040503050406030204" pitchFamily="18" charset="0"/>
                          </a:rPr>
                          <m:t>𝑥</m:t>
                        </m:r>
                      </m:num>
                      <m:den>
                        <m:r>
                          <a:rPr lang="en-GB" sz="1400" b="0" i="1" smtClean="0">
                            <a:solidFill>
                              <a:schemeClr val="tx1">
                                <a:lumMod val="50000"/>
                                <a:lumOff val="50000"/>
                              </a:schemeClr>
                            </a:solidFill>
                            <a:latin typeface="Cambria Math" panose="02040503050406030204" pitchFamily="18" charset="0"/>
                          </a:rPr>
                          <m:t>2</m:t>
                        </m:r>
                      </m:den>
                    </m:f>
                  </m:oMath>
                </a14:m>
                <a:endParaRPr lang="en-GB" sz="1400" i="1" dirty="0">
                  <a:solidFill>
                    <a:schemeClr val="tx1">
                      <a:lumMod val="50000"/>
                      <a:lumOff val="50000"/>
                    </a:schemeClr>
                  </a:solidFill>
                </a:endParaRP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3(x + 4) = </a:t>
                </a:r>
                <a14:m>
                  <m:oMath xmlns:m="http://schemas.openxmlformats.org/officeDocument/2006/math">
                    <m:f>
                      <m:fPr>
                        <m:ctrlPr>
                          <a:rPr lang="en-GB" sz="1400" i="1">
                            <a:solidFill>
                              <a:schemeClr val="tx1">
                                <a:lumMod val="50000"/>
                                <a:lumOff val="50000"/>
                              </a:schemeClr>
                            </a:solidFill>
                            <a:latin typeface="Cambria Math" panose="02040503050406030204" pitchFamily="18" charset="0"/>
                          </a:rPr>
                        </m:ctrlPr>
                      </m:fPr>
                      <m:num>
                        <m:r>
                          <a:rPr lang="en-GB" sz="1400" i="1" smtClean="0">
                            <a:solidFill>
                              <a:schemeClr val="tx1">
                                <a:lumMod val="50000"/>
                                <a:lumOff val="50000"/>
                              </a:schemeClr>
                            </a:solidFill>
                            <a:latin typeface="Cambria Math" panose="02040503050406030204" pitchFamily="18" charset="0"/>
                          </a:rPr>
                          <m:t>10</m:t>
                        </m:r>
                        <m:r>
                          <a:rPr lang="en-GB" sz="1400" i="1" smtClean="0">
                            <a:solidFill>
                              <a:schemeClr val="tx1">
                                <a:lumMod val="50000"/>
                                <a:lumOff val="50000"/>
                              </a:schemeClr>
                            </a:solidFill>
                            <a:latin typeface="Cambria Math" panose="02040503050406030204" pitchFamily="18" charset="0"/>
                          </a:rPr>
                          <m:t>𝑥</m:t>
                        </m:r>
                      </m:num>
                      <m:den>
                        <m:r>
                          <a:rPr lang="en-GB" sz="1400" i="1" smtClean="0">
                            <a:solidFill>
                              <a:schemeClr val="tx1">
                                <a:lumMod val="50000"/>
                                <a:lumOff val="50000"/>
                              </a:schemeClr>
                            </a:solidFill>
                            <a:latin typeface="Cambria Math" panose="02040503050406030204" pitchFamily="18" charset="0"/>
                          </a:rPr>
                          <m:t>2</m:t>
                        </m:r>
                      </m:den>
                    </m:f>
                  </m:oMath>
                </a14:m>
                <a:endParaRPr lang="en-GB" sz="1400" i="1" dirty="0">
                  <a:solidFill>
                    <a:schemeClr val="tx1">
                      <a:lumMod val="50000"/>
                      <a:lumOff val="50000"/>
                    </a:schemeClr>
                  </a:solidFill>
                  <a:latin typeface="Times New Roman" panose="02020603050405020304" pitchFamily="18" charset="0"/>
                  <a:cs typeface="Times New Roman" panose="02020603050405020304" pitchFamily="18" charset="0"/>
                </a:endParaRP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3x + 12 = 5x</a:t>
                </a:r>
              </a:p>
              <a:p>
                <a:r>
                  <a:rPr lang="en-GB" sz="1200" i="1" dirty="0">
                    <a:solidFill>
                      <a:srgbClr val="7030A0"/>
                    </a:solidFill>
                    <a:latin typeface="Times New Roman" panose="02020603050405020304" pitchFamily="18" charset="0"/>
                    <a:cs typeface="Times New Roman" panose="02020603050405020304" pitchFamily="18" charset="0"/>
                  </a:rPr>
                  <a:t>-3x             - 3x</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12 = 2x</a:t>
                </a:r>
              </a:p>
              <a:p>
                <a:r>
                  <a:rPr lang="en-GB" sz="1200" i="1" dirty="0">
                    <a:solidFill>
                      <a:srgbClr val="7030A0"/>
                    </a:solidFill>
                    <a:latin typeface="Times New Roman" panose="02020603050405020304" pitchFamily="18" charset="0"/>
                    <a:cs typeface="Times New Roman" panose="02020603050405020304" pitchFamily="18" charset="0"/>
                  </a:rPr>
                  <a:t>           ÷2    ÷2</a:t>
                </a:r>
              </a:p>
              <a:p>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           x = 6</a:t>
                </a:r>
              </a:p>
              <a:p>
                <a:r>
                  <a:rPr lang="en-GB" sz="1400" i="1" dirty="0">
                    <a:solidFill>
                      <a:schemeClr val="tx1">
                        <a:lumMod val="50000"/>
                        <a:lumOff val="50000"/>
                      </a:schemeClr>
                    </a:solidFill>
                  </a:rPr>
                  <a:t>Width of the rectangle = </a:t>
                </a:r>
                <a:r>
                  <a:rPr lang="en-GB" sz="1400" i="1" dirty="0">
                    <a:solidFill>
                      <a:schemeClr val="tx1">
                        <a:lumMod val="50000"/>
                        <a:lumOff val="50000"/>
                      </a:schemeClr>
                    </a:solidFill>
                    <a:latin typeface="Times New Roman" panose="02020603050405020304" pitchFamily="18" charset="0"/>
                    <a:cs typeface="Times New Roman" panose="02020603050405020304" pitchFamily="18" charset="0"/>
                  </a:rPr>
                  <a:t>x</a:t>
                </a:r>
                <a:r>
                  <a:rPr lang="en-GB" sz="1400" i="1" dirty="0">
                    <a:solidFill>
                      <a:schemeClr val="tx1">
                        <a:lumMod val="50000"/>
                        <a:lumOff val="50000"/>
                      </a:schemeClr>
                    </a:solidFill>
                  </a:rPr>
                  <a:t> + 4 = 6 + 4 = 10</a:t>
                </a:r>
              </a:p>
            </p:txBody>
          </p:sp>
        </mc:Choice>
        <mc:Fallback xmlns="">
          <p:sp>
            <p:nvSpPr>
              <p:cNvPr id="35" name="TextBox 34">
                <a:extLst>
                  <a:ext uri="{FF2B5EF4-FFF2-40B4-BE49-F238E27FC236}">
                    <a16:creationId xmlns:a16="http://schemas.microsoft.com/office/drawing/2014/main" id="{CE6A5DDC-E773-4342-8B80-55AE0AC6FCB9}"/>
                  </a:ext>
                </a:extLst>
              </p:cNvPr>
              <p:cNvSpPr txBox="1">
                <a:spLocks noRot="1" noChangeAspect="1" noMove="1" noResize="1" noEditPoints="1" noAdjustHandles="1" noChangeArrowheads="1" noChangeShapeType="1" noTextEdit="1"/>
              </p:cNvSpPr>
              <p:nvPr/>
            </p:nvSpPr>
            <p:spPr>
              <a:xfrm>
                <a:off x="7578947" y="1572167"/>
                <a:ext cx="3182520" cy="2148152"/>
              </a:xfrm>
              <a:prstGeom prst="rect">
                <a:avLst/>
              </a:prstGeom>
              <a:blipFill>
                <a:blip r:embed="rId6"/>
                <a:stretch>
                  <a:fillRect l="-575" t="-852" r="-575" b="-1989"/>
                </a:stretch>
              </a:blipFill>
            </p:spPr>
            <p:txBody>
              <a:bodyPr/>
              <a:lstStyle/>
              <a:p>
                <a:r>
                  <a:rPr lang="en-GB">
                    <a:noFill/>
                  </a:rPr>
                  <a:t> </a:t>
                </a:r>
              </a:p>
            </p:txBody>
          </p:sp>
        </mc:Fallback>
      </mc:AlternateContent>
      <p:pic>
        <p:nvPicPr>
          <p:cNvPr id="13" name="Picture 12">
            <a:extLst>
              <a:ext uri="{FF2B5EF4-FFF2-40B4-BE49-F238E27FC236}">
                <a16:creationId xmlns:a16="http://schemas.microsoft.com/office/drawing/2014/main" id="{2634C1F1-C078-4D28-8B09-D5BD2B94AD1D}"/>
              </a:ext>
            </a:extLst>
          </p:cNvPr>
          <p:cNvPicPr>
            <a:picLocks noChangeAspect="1"/>
          </p:cNvPicPr>
          <p:nvPr/>
        </p:nvPicPr>
        <p:blipFill rotWithShape="1">
          <a:blip r:embed="rId7"/>
          <a:srcRect l="14983" t="40070" r="49066" b="42964"/>
          <a:stretch/>
        </p:blipFill>
        <p:spPr>
          <a:xfrm>
            <a:off x="8595852" y="7004040"/>
            <a:ext cx="2100138" cy="557223"/>
          </a:xfrm>
          <a:prstGeom prst="rect">
            <a:avLst/>
          </a:prstGeom>
        </p:spPr>
      </p:pic>
      <p:cxnSp>
        <p:nvCxnSpPr>
          <p:cNvPr id="21" name="Straight Arrow Connector 20">
            <a:extLst>
              <a:ext uri="{FF2B5EF4-FFF2-40B4-BE49-F238E27FC236}">
                <a16:creationId xmlns:a16="http://schemas.microsoft.com/office/drawing/2014/main" id="{8FC762D5-B7F8-44EB-9D35-B8FDE54D0F89}"/>
              </a:ext>
            </a:extLst>
          </p:cNvPr>
          <p:cNvCxnSpPr/>
          <p:nvPr/>
        </p:nvCxnSpPr>
        <p:spPr>
          <a:xfrm>
            <a:off x="10315252" y="6966119"/>
            <a:ext cx="0" cy="217761"/>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2699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8e7627a9-192a-497a-b415-05f6d8fd8a0e" xsi:nil="true"/>
    <_Flow_SignoffStatus xmlns="8e7627a9-192a-497a-b415-05f6d8fd8a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847D44E54C4748BC492F9720AFBC92" ma:contentTypeVersion="14" ma:contentTypeDescription="Create a new document." ma:contentTypeScope="" ma:versionID="bbefd494e0bab0f5742644705a14b36e">
  <xsd:schema xmlns:xsd="http://www.w3.org/2001/XMLSchema" xmlns:xs="http://www.w3.org/2001/XMLSchema" xmlns:p="http://schemas.microsoft.com/office/2006/metadata/properties" xmlns:ns2="8e7627a9-192a-497a-b415-05f6d8fd8a0e" xmlns:ns3="5216ce24-b70b-41e7-a212-1409ee204357" targetNamespace="http://schemas.microsoft.com/office/2006/metadata/properties" ma:root="true" ma:fieldsID="0e235c50d888f2417786e7fe5474fdf8" ns2:_="" ns3:_="">
    <xsd:import namespace="8e7627a9-192a-497a-b415-05f6d8fd8a0e"/>
    <xsd:import namespace="5216ce24-b70b-41e7-a212-1409ee2043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Location" minOccurs="0"/>
                <xsd:element ref="ns2:Comments" minOccurs="0"/>
                <xsd:element ref="ns2:_Flow_SignoffStatu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7627a9-192a-497a-b415-05f6d8fd8a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Comments" ma:index="16" nillable="true" ma:displayName="Comments" ma:description="M" ma:format="Dropdown" ma:internalName="Comments">
      <xsd:simpleType>
        <xsd:restriction base="dms:Text">
          <xsd:maxLength value="255"/>
        </xsd:restriction>
      </xsd:simpleType>
    </xsd:element>
    <xsd:element name="_Flow_SignoffStatus" ma:index="17" nillable="true" ma:displayName="Sign-off status" ma:internalName="_x0024_Resources_x003a_core_x002c_Signoff_Status_x003b_">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216ce24-b70b-41e7-a212-1409ee20435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671552-F311-4FE1-B8A1-B17065898F2C}">
  <ds:schemaRefs>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www.w3.org/XML/1998/namespace"/>
    <ds:schemaRef ds:uri="http://purl.org/dc/elements/1.1/"/>
    <ds:schemaRef ds:uri="http://purl.org/dc/dcmitype/"/>
    <ds:schemaRef ds:uri="http://schemas.microsoft.com/office/infopath/2007/PartnerControls"/>
    <ds:schemaRef ds:uri="5216ce24-b70b-41e7-a212-1409ee204357"/>
    <ds:schemaRef ds:uri="8e7627a9-192a-497a-b415-05f6d8fd8a0e"/>
  </ds:schemaRefs>
</ds:datastoreItem>
</file>

<file path=customXml/itemProps2.xml><?xml version="1.0" encoding="utf-8"?>
<ds:datastoreItem xmlns:ds="http://schemas.openxmlformats.org/officeDocument/2006/customXml" ds:itemID="{2251050A-4D40-4B94-92F2-24E7BE0FE5F3}">
  <ds:schemaRefs>
    <ds:schemaRef ds:uri="http://schemas.microsoft.com/sharepoint/v3/contenttype/forms"/>
  </ds:schemaRefs>
</ds:datastoreItem>
</file>

<file path=customXml/itemProps3.xml><?xml version="1.0" encoding="utf-8"?>
<ds:datastoreItem xmlns:ds="http://schemas.openxmlformats.org/officeDocument/2006/customXml" ds:itemID="{6199FEB7-4D93-4B50-9077-ECCFF8B2BF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7627a9-192a-497a-b415-05f6d8fd8a0e"/>
    <ds:schemaRef ds:uri="5216ce24-b70b-41e7-a212-1409ee2043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3196</TotalTime>
  <Words>1576</Words>
  <Application>Microsoft Office PowerPoint</Application>
  <PresentationFormat>Custom</PresentationFormat>
  <Paragraphs>252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 Naseem Kaukab - Maths Teacher</dc:creator>
  <cp:keywords/>
  <dc:description/>
  <cp:lastModifiedBy>M Naseem Kaukab - Maths Teacher</cp:lastModifiedBy>
  <cp:revision>202</cp:revision>
  <dcterms:created xsi:type="dcterms:W3CDTF">2020-01-23T16:15:52Z</dcterms:created>
  <dcterms:modified xsi:type="dcterms:W3CDTF">2021-04-06T16:55:43Z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0x0101008D847D44E54C4748BC492F9720AFBC92</vt:lpwstr>
  </property>
</Properties>
</file>