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4"/>
  </p:sldMasterIdLst>
  <p:notesMasterIdLst>
    <p:notesMasterId r:id="rId8"/>
  </p:notesMasterIdLst>
  <p:sldIdLst>
    <p:sldId id="267" r:id="rId5"/>
    <p:sldId id="265" r:id="rId6"/>
    <p:sldId id="268" r:id="rId7"/>
  </p:sldIdLst>
  <p:sldSz cx="10693400" cy="756126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382">
          <p15:clr>
            <a:srgbClr val="A4A3A4"/>
          </p15:clr>
        </p15:guide>
        <p15:guide id="2" pos="3368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arianna Kaukab" initials="MK" lastIdx="1" clrIdx="0">
    <p:extLst>
      <p:ext uri="{19B8F6BF-5375-455C-9EA6-DF929625EA0E}">
        <p15:presenceInfo xmlns:p15="http://schemas.microsoft.com/office/powerpoint/2012/main" userId="6017c3b3362fb234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DE23B"/>
    <a:srgbClr val="BED03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931" autoAdjust="0"/>
    <p:restoredTop sz="94291" autoAdjust="0"/>
  </p:normalViewPr>
  <p:slideViewPr>
    <p:cSldViewPr>
      <p:cViewPr varScale="1">
        <p:scale>
          <a:sx n="59" d="100"/>
          <a:sy n="59" d="100"/>
        </p:scale>
        <p:origin x="1500" y="66"/>
      </p:cViewPr>
      <p:guideLst>
        <p:guide orient="horz" pos="2382"/>
        <p:guide pos="336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theme" Target="theme/theme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viewProps" Target="viewProps.xml"/><Relationship Id="rId5" Type="http://schemas.openxmlformats.org/officeDocument/2006/relationships/slide" Target="slides/slide1.xml"/><Relationship Id="rId10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1FDBF04-4E9D-4894-8097-880E388D0839}" type="datetimeFigureOut">
              <a:rPr lang="en-GB" smtClean="0"/>
              <a:t>12/11/2020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46188" y="1143000"/>
            <a:ext cx="43656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21B14A2-0333-463B-8125-186DA2DE33F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880055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1B14A2-0333-463B-8125-186DA2DE33FF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2778102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1B14A2-0333-463B-8125-186DA2DE33FF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9060948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1B14A2-0333-463B-8125-186DA2DE33FF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916194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02005" y="1237457"/>
            <a:ext cx="9089390" cy="2632440"/>
          </a:xfrm>
        </p:spPr>
        <p:txBody>
          <a:bodyPr anchor="b"/>
          <a:lstStyle>
            <a:lvl1pPr algn="ctr">
              <a:defRPr sz="6615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36675" y="3971414"/>
            <a:ext cx="8020050" cy="1825554"/>
          </a:xfrm>
        </p:spPr>
        <p:txBody>
          <a:bodyPr/>
          <a:lstStyle>
            <a:lvl1pPr marL="0" indent="0" algn="ctr">
              <a:buNone/>
              <a:defRPr sz="2646"/>
            </a:lvl1pPr>
            <a:lvl2pPr marL="504063" indent="0" algn="ctr">
              <a:buNone/>
              <a:defRPr sz="2205"/>
            </a:lvl2pPr>
            <a:lvl3pPr marL="1008126" indent="0" algn="ctr">
              <a:buNone/>
              <a:defRPr sz="1985"/>
            </a:lvl3pPr>
            <a:lvl4pPr marL="1512189" indent="0" algn="ctr">
              <a:buNone/>
              <a:defRPr sz="1764"/>
            </a:lvl4pPr>
            <a:lvl5pPr marL="2016252" indent="0" algn="ctr">
              <a:buNone/>
              <a:defRPr sz="1764"/>
            </a:lvl5pPr>
            <a:lvl6pPr marL="2520315" indent="0" algn="ctr">
              <a:buNone/>
              <a:defRPr sz="1764"/>
            </a:lvl6pPr>
            <a:lvl7pPr marL="3024378" indent="0" algn="ctr">
              <a:buNone/>
              <a:defRPr sz="1764"/>
            </a:lvl7pPr>
            <a:lvl8pPr marL="3528441" indent="0" algn="ctr">
              <a:buNone/>
              <a:defRPr sz="1764"/>
            </a:lvl8pPr>
            <a:lvl9pPr marL="4032504" indent="0" algn="ctr">
              <a:buNone/>
              <a:defRPr sz="1764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3A3C7-89B9-4EF6-B57F-D39F49CA3890}" type="datetimeFigureOut">
              <a:rPr lang="en-GB" smtClean="0"/>
              <a:t>12/11/2020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A4FAFF-7743-4363-8B6F-22691F5872F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074646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3A3C7-89B9-4EF6-B57F-D39F49CA3890}" type="datetimeFigureOut">
              <a:rPr lang="en-GB" smtClean="0"/>
              <a:t>12/11/2020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A4FAFF-7743-4363-8B6F-22691F5872F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948687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52465" y="402567"/>
            <a:ext cx="2305764" cy="640782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35172" y="402567"/>
            <a:ext cx="6783626" cy="640782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3A3C7-89B9-4EF6-B57F-D39F49CA3890}" type="datetimeFigureOut">
              <a:rPr lang="en-GB" smtClean="0"/>
              <a:t>12/11/2020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A4FAFF-7743-4363-8B6F-22691F5872F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980410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3A3C7-89B9-4EF6-B57F-D39F49CA3890}" type="datetimeFigureOut">
              <a:rPr lang="en-GB" smtClean="0"/>
              <a:t>12/11/2020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A4FAFF-7743-4363-8B6F-22691F5872F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903081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9602" y="1885067"/>
            <a:ext cx="9223058" cy="3145275"/>
          </a:xfrm>
        </p:spPr>
        <p:txBody>
          <a:bodyPr anchor="b"/>
          <a:lstStyle>
            <a:lvl1pPr>
              <a:defRPr sz="6615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9602" y="5060097"/>
            <a:ext cx="9223058" cy="1654026"/>
          </a:xfrm>
        </p:spPr>
        <p:txBody>
          <a:bodyPr/>
          <a:lstStyle>
            <a:lvl1pPr marL="0" indent="0">
              <a:buNone/>
              <a:defRPr sz="2646">
                <a:solidFill>
                  <a:schemeClr val="tx1"/>
                </a:solidFill>
              </a:defRPr>
            </a:lvl1pPr>
            <a:lvl2pPr marL="504063" indent="0">
              <a:buNone/>
              <a:defRPr sz="2205">
                <a:solidFill>
                  <a:schemeClr val="tx1">
                    <a:tint val="75000"/>
                  </a:schemeClr>
                </a:solidFill>
              </a:defRPr>
            </a:lvl2pPr>
            <a:lvl3pPr marL="1008126" indent="0">
              <a:buNone/>
              <a:defRPr sz="1985">
                <a:solidFill>
                  <a:schemeClr val="tx1">
                    <a:tint val="75000"/>
                  </a:schemeClr>
                </a:solidFill>
              </a:defRPr>
            </a:lvl3pPr>
            <a:lvl4pPr marL="1512189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4pPr>
            <a:lvl5pPr marL="2016252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5pPr>
            <a:lvl6pPr marL="2520315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6pPr>
            <a:lvl7pPr marL="3024378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7pPr>
            <a:lvl8pPr marL="3528441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8pPr>
            <a:lvl9pPr marL="4032504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3A3C7-89B9-4EF6-B57F-D39F49CA3890}" type="datetimeFigureOut">
              <a:rPr lang="en-GB" smtClean="0"/>
              <a:t>12/11/2020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A4FAFF-7743-4363-8B6F-22691F5872F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772345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35171" y="2012836"/>
            <a:ext cx="4544695" cy="479755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13534" y="2012836"/>
            <a:ext cx="4544695" cy="479755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3A3C7-89B9-4EF6-B57F-D39F49CA3890}" type="datetimeFigureOut">
              <a:rPr lang="en-GB" smtClean="0"/>
              <a:t>12/11/2020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A4FAFF-7743-4363-8B6F-22691F5872F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519397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564" y="402569"/>
            <a:ext cx="9223058" cy="146149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6565" y="1853560"/>
            <a:ext cx="4523809" cy="908401"/>
          </a:xfrm>
        </p:spPr>
        <p:txBody>
          <a:bodyPr anchor="b"/>
          <a:lstStyle>
            <a:lvl1pPr marL="0" indent="0">
              <a:buNone/>
              <a:defRPr sz="2646" b="1"/>
            </a:lvl1pPr>
            <a:lvl2pPr marL="504063" indent="0">
              <a:buNone/>
              <a:defRPr sz="2205" b="1"/>
            </a:lvl2pPr>
            <a:lvl3pPr marL="1008126" indent="0">
              <a:buNone/>
              <a:defRPr sz="1985" b="1"/>
            </a:lvl3pPr>
            <a:lvl4pPr marL="1512189" indent="0">
              <a:buNone/>
              <a:defRPr sz="1764" b="1"/>
            </a:lvl4pPr>
            <a:lvl5pPr marL="2016252" indent="0">
              <a:buNone/>
              <a:defRPr sz="1764" b="1"/>
            </a:lvl5pPr>
            <a:lvl6pPr marL="2520315" indent="0">
              <a:buNone/>
              <a:defRPr sz="1764" b="1"/>
            </a:lvl6pPr>
            <a:lvl7pPr marL="3024378" indent="0">
              <a:buNone/>
              <a:defRPr sz="1764" b="1"/>
            </a:lvl7pPr>
            <a:lvl8pPr marL="3528441" indent="0">
              <a:buNone/>
              <a:defRPr sz="1764" b="1"/>
            </a:lvl8pPr>
            <a:lvl9pPr marL="4032504" indent="0">
              <a:buNone/>
              <a:defRPr sz="1764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36565" y="2761961"/>
            <a:ext cx="4523809" cy="406242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413534" y="1853560"/>
            <a:ext cx="4546088" cy="908401"/>
          </a:xfrm>
        </p:spPr>
        <p:txBody>
          <a:bodyPr anchor="b"/>
          <a:lstStyle>
            <a:lvl1pPr marL="0" indent="0">
              <a:buNone/>
              <a:defRPr sz="2646" b="1"/>
            </a:lvl1pPr>
            <a:lvl2pPr marL="504063" indent="0">
              <a:buNone/>
              <a:defRPr sz="2205" b="1"/>
            </a:lvl2pPr>
            <a:lvl3pPr marL="1008126" indent="0">
              <a:buNone/>
              <a:defRPr sz="1985" b="1"/>
            </a:lvl3pPr>
            <a:lvl4pPr marL="1512189" indent="0">
              <a:buNone/>
              <a:defRPr sz="1764" b="1"/>
            </a:lvl4pPr>
            <a:lvl5pPr marL="2016252" indent="0">
              <a:buNone/>
              <a:defRPr sz="1764" b="1"/>
            </a:lvl5pPr>
            <a:lvl6pPr marL="2520315" indent="0">
              <a:buNone/>
              <a:defRPr sz="1764" b="1"/>
            </a:lvl6pPr>
            <a:lvl7pPr marL="3024378" indent="0">
              <a:buNone/>
              <a:defRPr sz="1764" b="1"/>
            </a:lvl7pPr>
            <a:lvl8pPr marL="3528441" indent="0">
              <a:buNone/>
              <a:defRPr sz="1764" b="1"/>
            </a:lvl8pPr>
            <a:lvl9pPr marL="4032504" indent="0">
              <a:buNone/>
              <a:defRPr sz="1764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413534" y="2761961"/>
            <a:ext cx="4546088" cy="406242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3A3C7-89B9-4EF6-B57F-D39F49CA3890}" type="datetimeFigureOut">
              <a:rPr lang="en-GB" smtClean="0"/>
              <a:t>12/11/2020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A4FAFF-7743-4363-8B6F-22691F5872F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303476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3A3C7-89B9-4EF6-B57F-D39F49CA3890}" type="datetimeFigureOut">
              <a:rPr lang="en-GB" smtClean="0"/>
              <a:t>12/11/2020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A4FAFF-7743-4363-8B6F-22691F5872F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50831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3A3C7-89B9-4EF6-B57F-D39F49CA3890}" type="datetimeFigureOut">
              <a:rPr lang="en-GB" smtClean="0"/>
              <a:t>12/11/2020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A4FAFF-7743-4363-8B6F-22691F5872F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938782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564" y="504084"/>
            <a:ext cx="3448900" cy="1764295"/>
          </a:xfrm>
        </p:spPr>
        <p:txBody>
          <a:bodyPr anchor="b"/>
          <a:lstStyle>
            <a:lvl1pPr>
              <a:defRPr sz="352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46088" y="1088683"/>
            <a:ext cx="5413534" cy="5373398"/>
          </a:xfrm>
        </p:spPr>
        <p:txBody>
          <a:bodyPr/>
          <a:lstStyle>
            <a:lvl1pPr>
              <a:defRPr sz="3528"/>
            </a:lvl1pPr>
            <a:lvl2pPr>
              <a:defRPr sz="3087"/>
            </a:lvl2pPr>
            <a:lvl3pPr>
              <a:defRPr sz="2646"/>
            </a:lvl3pPr>
            <a:lvl4pPr>
              <a:defRPr sz="2205"/>
            </a:lvl4pPr>
            <a:lvl5pPr>
              <a:defRPr sz="2205"/>
            </a:lvl5pPr>
            <a:lvl6pPr>
              <a:defRPr sz="2205"/>
            </a:lvl6pPr>
            <a:lvl7pPr>
              <a:defRPr sz="2205"/>
            </a:lvl7pPr>
            <a:lvl8pPr>
              <a:defRPr sz="2205"/>
            </a:lvl8pPr>
            <a:lvl9pPr>
              <a:defRPr sz="220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6564" y="2268379"/>
            <a:ext cx="3448900" cy="4202453"/>
          </a:xfrm>
        </p:spPr>
        <p:txBody>
          <a:bodyPr/>
          <a:lstStyle>
            <a:lvl1pPr marL="0" indent="0">
              <a:buNone/>
              <a:defRPr sz="1764"/>
            </a:lvl1pPr>
            <a:lvl2pPr marL="504063" indent="0">
              <a:buNone/>
              <a:defRPr sz="1544"/>
            </a:lvl2pPr>
            <a:lvl3pPr marL="1008126" indent="0">
              <a:buNone/>
              <a:defRPr sz="1323"/>
            </a:lvl3pPr>
            <a:lvl4pPr marL="1512189" indent="0">
              <a:buNone/>
              <a:defRPr sz="1103"/>
            </a:lvl4pPr>
            <a:lvl5pPr marL="2016252" indent="0">
              <a:buNone/>
              <a:defRPr sz="1103"/>
            </a:lvl5pPr>
            <a:lvl6pPr marL="2520315" indent="0">
              <a:buNone/>
              <a:defRPr sz="1103"/>
            </a:lvl6pPr>
            <a:lvl7pPr marL="3024378" indent="0">
              <a:buNone/>
              <a:defRPr sz="1103"/>
            </a:lvl7pPr>
            <a:lvl8pPr marL="3528441" indent="0">
              <a:buNone/>
              <a:defRPr sz="1103"/>
            </a:lvl8pPr>
            <a:lvl9pPr marL="4032504" indent="0">
              <a:buNone/>
              <a:defRPr sz="110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3A3C7-89B9-4EF6-B57F-D39F49CA3890}" type="datetimeFigureOut">
              <a:rPr lang="en-GB" smtClean="0"/>
              <a:t>12/11/2020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A4FAFF-7743-4363-8B6F-22691F5872F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779495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564" y="504084"/>
            <a:ext cx="3448900" cy="1764295"/>
          </a:xfrm>
        </p:spPr>
        <p:txBody>
          <a:bodyPr anchor="b"/>
          <a:lstStyle>
            <a:lvl1pPr>
              <a:defRPr sz="352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546088" y="1088683"/>
            <a:ext cx="5413534" cy="5373398"/>
          </a:xfrm>
        </p:spPr>
        <p:txBody>
          <a:bodyPr anchor="t"/>
          <a:lstStyle>
            <a:lvl1pPr marL="0" indent="0">
              <a:buNone/>
              <a:defRPr sz="3528"/>
            </a:lvl1pPr>
            <a:lvl2pPr marL="504063" indent="0">
              <a:buNone/>
              <a:defRPr sz="3087"/>
            </a:lvl2pPr>
            <a:lvl3pPr marL="1008126" indent="0">
              <a:buNone/>
              <a:defRPr sz="2646"/>
            </a:lvl3pPr>
            <a:lvl4pPr marL="1512189" indent="0">
              <a:buNone/>
              <a:defRPr sz="2205"/>
            </a:lvl4pPr>
            <a:lvl5pPr marL="2016252" indent="0">
              <a:buNone/>
              <a:defRPr sz="2205"/>
            </a:lvl5pPr>
            <a:lvl6pPr marL="2520315" indent="0">
              <a:buNone/>
              <a:defRPr sz="2205"/>
            </a:lvl6pPr>
            <a:lvl7pPr marL="3024378" indent="0">
              <a:buNone/>
              <a:defRPr sz="2205"/>
            </a:lvl7pPr>
            <a:lvl8pPr marL="3528441" indent="0">
              <a:buNone/>
              <a:defRPr sz="2205"/>
            </a:lvl8pPr>
            <a:lvl9pPr marL="4032504" indent="0">
              <a:buNone/>
              <a:defRPr sz="2205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6564" y="2268379"/>
            <a:ext cx="3448900" cy="4202453"/>
          </a:xfrm>
        </p:spPr>
        <p:txBody>
          <a:bodyPr/>
          <a:lstStyle>
            <a:lvl1pPr marL="0" indent="0">
              <a:buNone/>
              <a:defRPr sz="1764"/>
            </a:lvl1pPr>
            <a:lvl2pPr marL="504063" indent="0">
              <a:buNone/>
              <a:defRPr sz="1544"/>
            </a:lvl2pPr>
            <a:lvl3pPr marL="1008126" indent="0">
              <a:buNone/>
              <a:defRPr sz="1323"/>
            </a:lvl3pPr>
            <a:lvl4pPr marL="1512189" indent="0">
              <a:buNone/>
              <a:defRPr sz="1103"/>
            </a:lvl4pPr>
            <a:lvl5pPr marL="2016252" indent="0">
              <a:buNone/>
              <a:defRPr sz="1103"/>
            </a:lvl5pPr>
            <a:lvl6pPr marL="2520315" indent="0">
              <a:buNone/>
              <a:defRPr sz="1103"/>
            </a:lvl6pPr>
            <a:lvl7pPr marL="3024378" indent="0">
              <a:buNone/>
              <a:defRPr sz="1103"/>
            </a:lvl7pPr>
            <a:lvl8pPr marL="3528441" indent="0">
              <a:buNone/>
              <a:defRPr sz="1103"/>
            </a:lvl8pPr>
            <a:lvl9pPr marL="4032504" indent="0">
              <a:buNone/>
              <a:defRPr sz="110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3A3C7-89B9-4EF6-B57F-D39F49CA3890}" type="datetimeFigureOut">
              <a:rPr lang="en-GB" smtClean="0"/>
              <a:t>12/11/2020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A4FAFF-7743-4363-8B6F-22691F5872F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966485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35171" y="402569"/>
            <a:ext cx="9223058" cy="146149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5171" y="2012836"/>
            <a:ext cx="9223058" cy="479755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35171" y="7008172"/>
            <a:ext cx="2406015" cy="4025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93A3C7-89B9-4EF6-B57F-D39F49CA3890}" type="datetimeFigureOut">
              <a:rPr lang="en-GB" smtClean="0"/>
              <a:t>12/11/2020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42189" y="7008172"/>
            <a:ext cx="3609023" cy="4025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52214" y="7008172"/>
            <a:ext cx="2406015" cy="4025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A4FAFF-7743-4363-8B6F-22691F5872F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429739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1008126" rtl="0" eaLnBrk="1" latinLnBrk="0" hangingPunct="1">
        <a:lnSpc>
          <a:spcPct val="90000"/>
        </a:lnSpc>
        <a:spcBef>
          <a:spcPct val="0"/>
        </a:spcBef>
        <a:buNone/>
        <a:defRPr sz="485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2032" indent="-252032" algn="l" defTabSz="1008126" rtl="0" eaLnBrk="1" latinLnBrk="0" hangingPunct="1">
        <a:lnSpc>
          <a:spcPct val="90000"/>
        </a:lnSpc>
        <a:spcBef>
          <a:spcPts val="1103"/>
        </a:spcBef>
        <a:buFont typeface="Arial" panose="020B0604020202020204" pitchFamily="34" charset="0"/>
        <a:buChar char="•"/>
        <a:defRPr sz="3087" kern="1200">
          <a:solidFill>
            <a:schemeClr val="tx1"/>
          </a:solidFill>
          <a:latin typeface="+mn-lt"/>
          <a:ea typeface="+mn-ea"/>
          <a:cs typeface="+mn-cs"/>
        </a:defRPr>
      </a:lvl1pPr>
      <a:lvl2pPr marL="756095" indent="-252032" algn="l" defTabSz="1008126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2646" kern="1200">
          <a:solidFill>
            <a:schemeClr val="tx1"/>
          </a:solidFill>
          <a:latin typeface="+mn-lt"/>
          <a:ea typeface="+mn-ea"/>
          <a:cs typeface="+mn-cs"/>
        </a:defRPr>
      </a:lvl2pPr>
      <a:lvl3pPr marL="1260158" indent="-252032" algn="l" defTabSz="1008126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2205" kern="1200">
          <a:solidFill>
            <a:schemeClr val="tx1"/>
          </a:solidFill>
          <a:latin typeface="+mn-lt"/>
          <a:ea typeface="+mn-ea"/>
          <a:cs typeface="+mn-cs"/>
        </a:defRPr>
      </a:lvl3pPr>
      <a:lvl4pPr marL="1764221" indent="-252032" algn="l" defTabSz="1008126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5" kern="1200">
          <a:solidFill>
            <a:schemeClr val="tx1"/>
          </a:solidFill>
          <a:latin typeface="+mn-lt"/>
          <a:ea typeface="+mn-ea"/>
          <a:cs typeface="+mn-cs"/>
        </a:defRPr>
      </a:lvl4pPr>
      <a:lvl5pPr marL="2268284" indent="-252032" algn="l" defTabSz="1008126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5" kern="1200">
          <a:solidFill>
            <a:schemeClr val="tx1"/>
          </a:solidFill>
          <a:latin typeface="+mn-lt"/>
          <a:ea typeface="+mn-ea"/>
          <a:cs typeface="+mn-cs"/>
        </a:defRPr>
      </a:lvl5pPr>
      <a:lvl6pPr marL="2772347" indent="-252032" algn="l" defTabSz="1008126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5" kern="1200">
          <a:solidFill>
            <a:schemeClr val="tx1"/>
          </a:solidFill>
          <a:latin typeface="+mn-lt"/>
          <a:ea typeface="+mn-ea"/>
          <a:cs typeface="+mn-cs"/>
        </a:defRPr>
      </a:lvl6pPr>
      <a:lvl7pPr marL="3276410" indent="-252032" algn="l" defTabSz="1008126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5" kern="1200">
          <a:solidFill>
            <a:schemeClr val="tx1"/>
          </a:solidFill>
          <a:latin typeface="+mn-lt"/>
          <a:ea typeface="+mn-ea"/>
          <a:cs typeface="+mn-cs"/>
        </a:defRPr>
      </a:lvl7pPr>
      <a:lvl8pPr marL="3780473" indent="-252032" algn="l" defTabSz="1008126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5" kern="1200">
          <a:solidFill>
            <a:schemeClr val="tx1"/>
          </a:solidFill>
          <a:latin typeface="+mn-lt"/>
          <a:ea typeface="+mn-ea"/>
          <a:cs typeface="+mn-cs"/>
        </a:defRPr>
      </a:lvl8pPr>
      <a:lvl9pPr marL="4284536" indent="-252032" algn="l" defTabSz="1008126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08126" rtl="0" eaLnBrk="1" latinLnBrk="0" hangingPunct="1">
        <a:defRPr sz="1985" kern="1200">
          <a:solidFill>
            <a:schemeClr val="tx1"/>
          </a:solidFill>
          <a:latin typeface="+mn-lt"/>
          <a:ea typeface="+mn-ea"/>
          <a:cs typeface="+mn-cs"/>
        </a:defRPr>
      </a:lvl1pPr>
      <a:lvl2pPr marL="504063" algn="l" defTabSz="1008126" rtl="0" eaLnBrk="1" latinLnBrk="0" hangingPunct="1">
        <a:defRPr sz="1985" kern="1200">
          <a:solidFill>
            <a:schemeClr val="tx1"/>
          </a:solidFill>
          <a:latin typeface="+mn-lt"/>
          <a:ea typeface="+mn-ea"/>
          <a:cs typeface="+mn-cs"/>
        </a:defRPr>
      </a:lvl2pPr>
      <a:lvl3pPr marL="1008126" algn="l" defTabSz="1008126" rtl="0" eaLnBrk="1" latinLnBrk="0" hangingPunct="1">
        <a:defRPr sz="1985" kern="1200">
          <a:solidFill>
            <a:schemeClr val="tx1"/>
          </a:solidFill>
          <a:latin typeface="+mn-lt"/>
          <a:ea typeface="+mn-ea"/>
          <a:cs typeface="+mn-cs"/>
        </a:defRPr>
      </a:lvl3pPr>
      <a:lvl4pPr marL="1512189" algn="l" defTabSz="1008126" rtl="0" eaLnBrk="1" latinLnBrk="0" hangingPunct="1">
        <a:defRPr sz="1985" kern="1200">
          <a:solidFill>
            <a:schemeClr val="tx1"/>
          </a:solidFill>
          <a:latin typeface="+mn-lt"/>
          <a:ea typeface="+mn-ea"/>
          <a:cs typeface="+mn-cs"/>
        </a:defRPr>
      </a:lvl4pPr>
      <a:lvl5pPr marL="2016252" algn="l" defTabSz="1008126" rtl="0" eaLnBrk="1" latinLnBrk="0" hangingPunct="1">
        <a:defRPr sz="1985" kern="1200">
          <a:solidFill>
            <a:schemeClr val="tx1"/>
          </a:solidFill>
          <a:latin typeface="+mn-lt"/>
          <a:ea typeface="+mn-ea"/>
          <a:cs typeface="+mn-cs"/>
        </a:defRPr>
      </a:lvl5pPr>
      <a:lvl6pPr marL="2520315" algn="l" defTabSz="1008126" rtl="0" eaLnBrk="1" latinLnBrk="0" hangingPunct="1">
        <a:defRPr sz="1985" kern="1200">
          <a:solidFill>
            <a:schemeClr val="tx1"/>
          </a:solidFill>
          <a:latin typeface="+mn-lt"/>
          <a:ea typeface="+mn-ea"/>
          <a:cs typeface="+mn-cs"/>
        </a:defRPr>
      </a:lvl6pPr>
      <a:lvl7pPr marL="3024378" algn="l" defTabSz="1008126" rtl="0" eaLnBrk="1" latinLnBrk="0" hangingPunct="1">
        <a:defRPr sz="1985" kern="1200">
          <a:solidFill>
            <a:schemeClr val="tx1"/>
          </a:solidFill>
          <a:latin typeface="+mn-lt"/>
          <a:ea typeface="+mn-ea"/>
          <a:cs typeface="+mn-cs"/>
        </a:defRPr>
      </a:lvl7pPr>
      <a:lvl8pPr marL="3528441" algn="l" defTabSz="1008126" rtl="0" eaLnBrk="1" latinLnBrk="0" hangingPunct="1">
        <a:defRPr sz="1985" kern="1200">
          <a:solidFill>
            <a:schemeClr val="tx1"/>
          </a:solidFill>
          <a:latin typeface="+mn-lt"/>
          <a:ea typeface="+mn-ea"/>
          <a:cs typeface="+mn-cs"/>
        </a:defRPr>
      </a:lvl8pPr>
      <a:lvl9pPr marL="4032504" algn="l" defTabSz="1008126" rtl="0" eaLnBrk="1" latinLnBrk="0" hangingPunct="1">
        <a:defRPr sz="198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13" Type="http://schemas.openxmlformats.org/officeDocument/2006/relationships/image" Target="../media/image8.png"/><Relationship Id="rId3" Type="http://schemas.openxmlformats.org/officeDocument/2006/relationships/image" Target="../media/image1.png"/><Relationship Id="rId7" Type="http://schemas.openxmlformats.org/officeDocument/2006/relationships/image" Target="NULL"/><Relationship Id="rId12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NULL"/><Relationship Id="rId11" Type="http://schemas.openxmlformats.org/officeDocument/2006/relationships/image" Target="../media/image6.png"/><Relationship Id="rId10" Type="http://schemas.openxmlformats.org/officeDocument/2006/relationships/image" Target="../media/image5.png"/><Relationship Id="rId4" Type="http://schemas.openxmlformats.org/officeDocument/2006/relationships/image" Target="../media/image2.jpeg"/><Relationship Id="rId9" Type="http://schemas.openxmlformats.org/officeDocument/2006/relationships/image" Target="../media/image4.sv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17.png"/><Relationship Id="rId3" Type="http://schemas.openxmlformats.org/officeDocument/2006/relationships/image" Target="../media/image10.png"/><Relationship Id="rId7" Type="http://schemas.openxmlformats.org/officeDocument/2006/relationships/image" Target="../media/image11.png"/><Relationship Id="rId12" Type="http://schemas.openxmlformats.org/officeDocument/2006/relationships/image" Target="../media/image1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svg"/><Relationship Id="rId11" Type="http://schemas.openxmlformats.org/officeDocument/2006/relationships/image" Target="../media/image15.png"/><Relationship Id="rId5" Type="http://schemas.openxmlformats.org/officeDocument/2006/relationships/image" Target="../media/image3.png"/><Relationship Id="rId10" Type="http://schemas.openxmlformats.org/officeDocument/2006/relationships/image" Target="../media/image14.png"/><Relationship Id="rId4" Type="http://schemas.openxmlformats.org/officeDocument/2006/relationships/image" Target="../media/image9.png"/><Relationship Id="rId9" Type="http://schemas.openxmlformats.org/officeDocument/2006/relationships/image" Target="../media/image13.png"/><Relationship Id="rId14" Type="http://schemas.openxmlformats.org/officeDocument/2006/relationships/image" Target="../media/image18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svg"/><Relationship Id="rId3" Type="http://schemas.openxmlformats.org/officeDocument/2006/relationships/image" Target="../media/image19.png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jpeg"/><Relationship Id="rId5" Type="http://schemas.openxmlformats.org/officeDocument/2006/relationships/image" Target="../media/image21.png"/><Relationship Id="rId4" Type="http://schemas.openxmlformats.org/officeDocument/2006/relationships/image" Target="../media/image20.png"/><Relationship Id="rId9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26">
            <a:extLst>
              <a:ext uri="{FF2B5EF4-FFF2-40B4-BE49-F238E27FC236}">
                <a16:creationId xmlns:a16="http://schemas.microsoft.com/office/drawing/2014/main" id="{9141F37D-0B25-4F9D-9D36-E7B20DE5297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74253" y="4687417"/>
            <a:ext cx="1499432" cy="110291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E40602E-B5AB-411D-9855-B334B5A66683}"/>
              </a:ext>
            </a:extLst>
          </p:cNvPr>
          <p:cNvSpPr txBox="1"/>
          <p:nvPr/>
        </p:nvSpPr>
        <p:spPr>
          <a:xfrm>
            <a:off x="-58009" y="2092491"/>
            <a:ext cx="3407462" cy="54168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GB" sz="1400" b="1" dirty="0"/>
              <a:t>AVERAGES AND RANGE FROM LIST OF DATA</a:t>
            </a:r>
          </a:p>
          <a:p>
            <a:pPr>
              <a:spcAft>
                <a:spcPts val="600"/>
              </a:spcAft>
            </a:pPr>
            <a:r>
              <a:rPr lang="en-GB" sz="1200" i="1" dirty="0"/>
              <a:t>Example: Find all the averages and range from this list of data: 5, 6, 8, 9, 5, 8, 8, 7</a:t>
            </a:r>
          </a:p>
          <a:p>
            <a:r>
              <a:rPr lang="en-GB" sz="1200" u="sng" dirty="0"/>
              <a:t>Mean</a:t>
            </a:r>
            <a:r>
              <a:rPr lang="en-GB" sz="1200" dirty="0"/>
              <a:t> = total of values </a:t>
            </a:r>
            <a:r>
              <a:rPr lang="en-GB" sz="1200" dirty="0">
                <a:sym typeface="Symbol" panose="05050102010706020507" pitchFamily="18" charset="2"/>
              </a:rPr>
              <a:t> </a:t>
            </a:r>
            <a:r>
              <a:rPr lang="en-GB" sz="1200" dirty="0"/>
              <a:t>number of values </a:t>
            </a:r>
          </a:p>
          <a:p>
            <a:r>
              <a:rPr lang="en-GB" sz="1200" i="1" dirty="0">
                <a:solidFill>
                  <a:schemeClr val="bg1">
                    <a:lumMod val="50000"/>
                  </a:schemeClr>
                </a:solidFill>
              </a:rPr>
              <a:t>           =</a:t>
            </a:r>
            <a:r>
              <a:rPr lang="en-GB" sz="1200" i="1" dirty="0"/>
              <a:t> </a:t>
            </a:r>
            <a:r>
              <a:rPr lang="en-GB" sz="1200" i="1" dirty="0">
                <a:solidFill>
                  <a:schemeClr val="bg1">
                    <a:lumMod val="50000"/>
                  </a:schemeClr>
                </a:solidFill>
              </a:rPr>
              <a:t>(5 + 6 + 8 + 9 + 5 + 8 + 8 + 7) </a:t>
            </a:r>
            <a:r>
              <a:rPr lang="en-GB" sz="1200" dirty="0">
                <a:solidFill>
                  <a:schemeClr val="bg1">
                    <a:lumMod val="50000"/>
                  </a:schemeClr>
                </a:solidFill>
                <a:sym typeface="Symbol" panose="05050102010706020507" pitchFamily="18" charset="2"/>
              </a:rPr>
              <a:t></a:t>
            </a:r>
            <a:r>
              <a:rPr lang="en-GB" sz="1200" i="1" dirty="0">
                <a:solidFill>
                  <a:schemeClr val="bg1">
                    <a:lumMod val="50000"/>
                  </a:schemeClr>
                </a:solidFill>
                <a:sym typeface="Symbol" panose="05050102010706020507" pitchFamily="18" charset="2"/>
              </a:rPr>
              <a:t> 8 = 56 </a:t>
            </a:r>
            <a:r>
              <a:rPr lang="en-GB" sz="1200" dirty="0">
                <a:solidFill>
                  <a:schemeClr val="bg1">
                    <a:lumMod val="50000"/>
                  </a:schemeClr>
                </a:solidFill>
                <a:sym typeface="Symbol" panose="05050102010706020507" pitchFamily="18" charset="2"/>
              </a:rPr>
              <a:t> </a:t>
            </a:r>
            <a:r>
              <a:rPr lang="en-GB" sz="1200" i="1" dirty="0">
                <a:solidFill>
                  <a:schemeClr val="bg1">
                    <a:lumMod val="50000"/>
                  </a:schemeClr>
                </a:solidFill>
                <a:sym typeface="Symbol" panose="05050102010706020507" pitchFamily="18" charset="2"/>
              </a:rPr>
              <a:t>8 = </a:t>
            </a:r>
            <a:r>
              <a:rPr lang="en-GB" sz="1200" b="1" i="1" dirty="0">
                <a:solidFill>
                  <a:schemeClr val="bg1">
                    <a:lumMod val="50000"/>
                  </a:schemeClr>
                </a:solidFill>
                <a:sym typeface="Symbol" panose="05050102010706020507" pitchFamily="18" charset="2"/>
              </a:rPr>
              <a:t>7</a:t>
            </a:r>
          </a:p>
          <a:p>
            <a:r>
              <a:rPr lang="en-GB" sz="1200" u="sng" dirty="0">
                <a:sym typeface="Symbol" panose="05050102010706020507" pitchFamily="18" charset="2"/>
              </a:rPr>
              <a:t>Mode</a:t>
            </a:r>
            <a:r>
              <a:rPr lang="en-GB" sz="1200" dirty="0">
                <a:solidFill>
                  <a:schemeClr val="bg1">
                    <a:lumMod val="50000"/>
                  </a:schemeClr>
                </a:solidFill>
                <a:sym typeface="Symbol" panose="05050102010706020507" pitchFamily="18" charset="2"/>
              </a:rPr>
              <a:t> </a:t>
            </a:r>
            <a:r>
              <a:rPr lang="en-GB" sz="1200" dirty="0">
                <a:sym typeface="Symbol" panose="05050102010706020507" pitchFamily="18" charset="2"/>
              </a:rPr>
              <a:t>(the most common value) = </a:t>
            </a:r>
            <a:r>
              <a:rPr lang="en-GB" sz="1200" b="1" i="1" dirty="0">
                <a:solidFill>
                  <a:schemeClr val="bg1">
                    <a:lumMod val="50000"/>
                  </a:schemeClr>
                </a:solidFill>
                <a:sym typeface="Symbol" panose="05050102010706020507" pitchFamily="18" charset="2"/>
              </a:rPr>
              <a:t>8</a:t>
            </a:r>
            <a:r>
              <a:rPr lang="en-GB" sz="1200" i="1" dirty="0">
                <a:solidFill>
                  <a:schemeClr val="bg1">
                    <a:lumMod val="50000"/>
                  </a:schemeClr>
                </a:solidFill>
                <a:sym typeface="Symbol" panose="05050102010706020507" pitchFamily="18" charset="2"/>
              </a:rPr>
              <a:t> </a:t>
            </a:r>
          </a:p>
          <a:p>
            <a:r>
              <a:rPr lang="en-GB" sz="1200" u="sng" dirty="0">
                <a:sym typeface="Symbol" panose="05050102010706020507" pitchFamily="18" charset="2"/>
              </a:rPr>
              <a:t>Range</a:t>
            </a:r>
            <a:r>
              <a:rPr lang="en-GB" sz="1200" dirty="0">
                <a:solidFill>
                  <a:schemeClr val="bg1">
                    <a:lumMod val="50000"/>
                  </a:schemeClr>
                </a:solidFill>
                <a:sym typeface="Symbol" panose="05050102010706020507" pitchFamily="18" charset="2"/>
              </a:rPr>
              <a:t> </a:t>
            </a:r>
            <a:r>
              <a:rPr lang="en-GB" sz="1200" dirty="0">
                <a:sym typeface="Symbol" panose="05050102010706020507" pitchFamily="18" charset="2"/>
              </a:rPr>
              <a:t>= biggest – smallest value </a:t>
            </a:r>
            <a:r>
              <a:rPr lang="en-GB" sz="1200" i="1" dirty="0">
                <a:sym typeface="Symbol" panose="05050102010706020507" pitchFamily="18" charset="2"/>
              </a:rPr>
              <a:t>= </a:t>
            </a:r>
            <a:r>
              <a:rPr lang="en-GB" sz="1200" i="1" dirty="0">
                <a:solidFill>
                  <a:schemeClr val="bg1">
                    <a:lumMod val="50000"/>
                  </a:schemeClr>
                </a:solidFill>
                <a:sym typeface="Symbol" panose="05050102010706020507" pitchFamily="18" charset="2"/>
              </a:rPr>
              <a:t>9 – 5 = </a:t>
            </a:r>
            <a:r>
              <a:rPr lang="en-GB" sz="1200" b="1" i="1" dirty="0">
                <a:solidFill>
                  <a:schemeClr val="bg1">
                    <a:lumMod val="50000"/>
                  </a:schemeClr>
                </a:solidFill>
                <a:sym typeface="Symbol" panose="05050102010706020507" pitchFamily="18" charset="2"/>
              </a:rPr>
              <a:t>4</a:t>
            </a:r>
          </a:p>
          <a:p>
            <a:r>
              <a:rPr lang="en-GB" sz="1200" u="sng" dirty="0">
                <a:sym typeface="Symbol" panose="05050102010706020507" pitchFamily="18" charset="2"/>
              </a:rPr>
              <a:t>Median:</a:t>
            </a:r>
            <a:r>
              <a:rPr lang="en-GB" sz="1200" i="1" dirty="0">
                <a:solidFill>
                  <a:schemeClr val="bg1">
                    <a:lumMod val="50000"/>
                  </a:schemeClr>
                </a:solidFill>
                <a:sym typeface="Symbol" panose="05050102010706020507" pitchFamily="18" charset="2"/>
              </a:rPr>
              <a:t> </a:t>
            </a:r>
          </a:p>
          <a:p>
            <a:pPr marL="361950" indent="-180975">
              <a:buAutoNum type="arabicPeriod"/>
              <a:tabLst>
                <a:tab pos="361950" algn="l"/>
              </a:tabLst>
            </a:pPr>
            <a:r>
              <a:rPr lang="en-GB" sz="1200" dirty="0">
                <a:sym typeface="Symbol" panose="05050102010706020507" pitchFamily="18" charset="2"/>
              </a:rPr>
              <a:t>arrange data from the smallest to the biggest:</a:t>
            </a:r>
            <a:r>
              <a:rPr lang="en-GB" sz="1200" i="1" dirty="0">
                <a:solidFill>
                  <a:schemeClr val="bg1">
                    <a:lumMod val="50000"/>
                  </a:schemeClr>
                </a:solidFill>
                <a:sym typeface="Symbol" panose="05050102010706020507" pitchFamily="18" charset="2"/>
              </a:rPr>
              <a:t>  </a:t>
            </a:r>
          </a:p>
          <a:p>
            <a:pPr marL="361950" indent="-180975">
              <a:tabLst>
                <a:tab pos="361950" algn="l"/>
              </a:tabLst>
            </a:pPr>
            <a:r>
              <a:rPr lang="en-GB" sz="1200" i="1" dirty="0">
                <a:solidFill>
                  <a:schemeClr val="bg1">
                    <a:lumMod val="50000"/>
                  </a:schemeClr>
                </a:solidFill>
                <a:sym typeface="Symbol" panose="05050102010706020507" pitchFamily="18" charset="2"/>
              </a:rPr>
              <a:t>	5, 5, 6, 7, 8, 8, 8, 9</a:t>
            </a:r>
          </a:p>
          <a:p>
            <a:pPr marL="361950" indent="-180975">
              <a:tabLst>
                <a:tab pos="361950" algn="l"/>
              </a:tabLst>
            </a:pPr>
            <a:r>
              <a:rPr lang="en-GB" sz="1200" i="1" dirty="0">
                <a:sym typeface="Symbol" panose="05050102010706020507" pitchFamily="18" charset="2"/>
              </a:rPr>
              <a:t>2.  </a:t>
            </a:r>
            <a:r>
              <a:rPr lang="en-GB" sz="1200" dirty="0">
                <a:sym typeface="Symbol" panose="05050102010706020507" pitchFamily="18" charset="2"/>
              </a:rPr>
              <a:t>find the middle value:</a:t>
            </a:r>
            <a:r>
              <a:rPr lang="en-GB" sz="1200" i="1" dirty="0">
                <a:solidFill>
                  <a:schemeClr val="bg1">
                    <a:lumMod val="50000"/>
                  </a:schemeClr>
                </a:solidFill>
                <a:sym typeface="Symbol" panose="05050102010706020507" pitchFamily="18" charset="2"/>
              </a:rPr>
              <a:t> 5, 5, 6, 7, 8, 8, 8, 9</a:t>
            </a:r>
          </a:p>
          <a:p>
            <a:pPr marL="447675" indent="-85725">
              <a:buFont typeface="Arial" panose="020B0604020202020204" pitchFamily="34" charset="0"/>
              <a:buChar char="•"/>
            </a:pPr>
            <a:r>
              <a:rPr lang="en-GB" sz="1200" i="1" dirty="0">
                <a:solidFill>
                  <a:schemeClr val="bg1">
                    <a:lumMod val="50000"/>
                  </a:schemeClr>
                </a:solidFill>
                <a:sym typeface="Symbol" panose="05050102010706020507" pitchFamily="18" charset="2"/>
              </a:rPr>
              <a:t>the middle value is between 7 and 8</a:t>
            </a:r>
          </a:p>
          <a:p>
            <a:pPr marL="447675" indent="-85725">
              <a:buFont typeface="Arial" panose="020B0604020202020204" pitchFamily="34" charset="0"/>
              <a:buChar char="•"/>
            </a:pPr>
            <a:r>
              <a:rPr lang="en-GB" sz="1200" i="1" dirty="0">
                <a:solidFill>
                  <a:schemeClr val="bg1">
                    <a:lumMod val="50000"/>
                  </a:schemeClr>
                </a:solidFill>
                <a:sym typeface="Symbol" panose="05050102010706020507" pitchFamily="18" charset="2"/>
              </a:rPr>
              <a:t>find mean of 7 and 8 = (7 + 8) </a:t>
            </a:r>
            <a:r>
              <a:rPr lang="en-GB" sz="1200" dirty="0">
                <a:solidFill>
                  <a:schemeClr val="bg1">
                    <a:lumMod val="50000"/>
                  </a:schemeClr>
                </a:solidFill>
                <a:sym typeface="Symbol" panose="05050102010706020507" pitchFamily="18" charset="2"/>
              </a:rPr>
              <a:t></a:t>
            </a:r>
            <a:r>
              <a:rPr lang="en-GB" sz="1200" i="1" dirty="0">
                <a:solidFill>
                  <a:schemeClr val="bg1">
                    <a:lumMod val="50000"/>
                  </a:schemeClr>
                </a:solidFill>
                <a:sym typeface="Symbol" panose="05050102010706020507" pitchFamily="18" charset="2"/>
              </a:rPr>
              <a:t> 2 = 7.5</a:t>
            </a:r>
          </a:p>
          <a:p>
            <a:pPr marL="447675" indent="-85725">
              <a:buFont typeface="Arial" panose="020B0604020202020204" pitchFamily="34" charset="0"/>
              <a:buChar char="•"/>
            </a:pPr>
            <a:r>
              <a:rPr lang="en-GB" sz="1200" i="1" dirty="0">
                <a:solidFill>
                  <a:schemeClr val="bg1">
                    <a:lumMod val="50000"/>
                  </a:schemeClr>
                </a:solidFill>
                <a:sym typeface="Symbol" panose="05050102010706020507" pitchFamily="18" charset="2"/>
              </a:rPr>
              <a:t>median = </a:t>
            </a:r>
            <a:r>
              <a:rPr lang="en-GB" sz="1200" b="1" i="1" dirty="0">
                <a:solidFill>
                  <a:schemeClr val="bg1">
                    <a:lumMod val="50000"/>
                  </a:schemeClr>
                </a:solidFill>
                <a:sym typeface="Symbol" panose="05050102010706020507" pitchFamily="18" charset="2"/>
              </a:rPr>
              <a:t>7.5</a:t>
            </a:r>
          </a:p>
          <a:p>
            <a:pPr marL="895350" indent="-180975">
              <a:buFont typeface="Arial" panose="020B0604020202020204" pitchFamily="34" charset="0"/>
              <a:buChar char="•"/>
            </a:pPr>
            <a:endParaRPr lang="en-GB" sz="1200" i="1" dirty="0">
              <a:solidFill>
                <a:schemeClr val="bg1">
                  <a:lumMod val="50000"/>
                </a:schemeClr>
              </a:solidFill>
              <a:sym typeface="Symbol" panose="05050102010706020507" pitchFamily="18" charset="2"/>
            </a:endParaRPr>
          </a:p>
          <a:p>
            <a:pPr marL="895350" indent="-180975">
              <a:buFont typeface="Arial" panose="020B0604020202020204" pitchFamily="34" charset="0"/>
              <a:buChar char="•"/>
            </a:pPr>
            <a:endParaRPr lang="en-GB" sz="1200" i="1" dirty="0">
              <a:solidFill>
                <a:schemeClr val="bg1">
                  <a:lumMod val="50000"/>
                </a:schemeClr>
              </a:solidFill>
              <a:sym typeface="Symbol" panose="05050102010706020507" pitchFamily="18" charset="2"/>
            </a:endParaRPr>
          </a:p>
          <a:p>
            <a:pPr marL="714375">
              <a:spcAft>
                <a:spcPts val="1200"/>
              </a:spcAft>
            </a:pPr>
            <a:endParaRPr lang="en-GB" sz="1200" i="1" dirty="0">
              <a:solidFill>
                <a:schemeClr val="bg1">
                  <a:lumMod val="50000"/>
                </a:schemeClr>
              </a:solidFill>
              <a:sym typeface="Symbol" panose="05050102010706020507" pitchFamily="18" charset="2"/>
            </a:endParaRPr>
          </a:p>
          <a:p>
            <a:endParaRPr lang="en-GB" sz="900" i="1" dirty="0">
              <a:solidFill>
                <a:srgbClr val="7030A0"/>
              </a:solidFill>
              <a:sym typeface="Symbol" panose="05050102010706020507" pitchFamily="18" charset="2"/>
            </a:endParaRPr>
          </a:p>
          <a:p>
            <a:r>
              <a:rPr lang="en-GB" sz="1200" i="1" dirty="0">
                <a:solidFill>
                  <a:schemeClr val="accent5">
                    <a:lumMod val="50000"/>
                  </a:schemeClr>
                </a:solidFill>
                <a:sym typeface="Symbol" panose="05050102010706020507" pitchFamily="18" charset="2"/>
              </a:rPr>
              <a:t>Task1: Find mean, median, mode and range of these numbers: </a:t>
            </a:r>
            <a:r>
              <a:rPr lang="en-GB" sz="1200" i="1" dirty="0">
                <a:solidFill>
                  <a:schemeClr val="accent5">
                    <a:lumMod val="50000"/>
                  </a:schemeClr>
                </a:solidFill>
              </a:rPr>
              <a:t>9, 4, 9, 10, 13, 7, 11, 9</a:t>
            </a:r>
          </a:p>
          <a:p>
            <a:endParaRPr lang="en-GB" sz="1200" i="1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en-GB" sz="1200" i="1" dirty="0">
                <a:solidFill>
                  <a:schemeClr val="accent5">
                    <a:lumMod val="50000"/>
                  </a:schemeClr>
                </a:solidFill>
              </a:rPr>
              <a:t>Task2: Choose 3  numbers with:</a:t>
            </a:r>
          </a:p>
          <a:p>
            <a:endParaRPr lang="en-GB" sz="1200" i="1" dirty="0">
              <a:solidFill>
                <a:schemeClr val="accent5">
                  <a:lumMod val="50000"/>
                </a:schemeClr>
              </a:solidFill>
            </a:endParaRPr>
          </a:p>
          <a:p>
            <a:endParaRPr lang="en-GB" sz="1200" i="1" dirty="0">
              <a:solidFill>
                <a:schemeClr val="accent5">
                  <a:lumMod val="50000"/>
                </a:schemeClr>
              </a:solidFill>
            </a:endParaRPr>
          </a:p>
          <a:p>
            <a:pPr marL="447675" indent="-180975">
              <a:buFont typeface="+mj-lt"/>
              <a:buAutoNum type="alphaLcParenR"/>
            </a:pPr>
            <a:r>
              <a:rPr lang="en-GB" sz="1200" i="1" dirty="0">
                <a:solidFill>
                  <a:schemeClr val="accent5">
                    <a:lumMod val="50000"/>
                  </a:schemeClr>
                </a:solidFill>
              </a:rPr>
              <a:t>mean 6</a:t>
            </a:r>
          </a:p>
          <a:p>
            <a:pPr marL="447675" indent="-180975">
              <a:buFont typeface="+mj-lt"/>
              <a:buAutoNum type="alphaLcParenR"/>
            </a:pPr>
            <a:r>
              <a:rPr lang="en-GB" sz="1200" i="1" dirty="0">
                <a:solidFill>
                  <a:schemeClr val="accent5">
                    <a:lumMod val="50000"/>
                  </a:schemeClr>
                </a:solidFill>
              </a:rPr>
              <a:t>mean 3 and range 4</a:t>
            </a:r>
          </a:p>
          <a:p>
            <a:pPr marL="447675" indent="-180975">
              <a:buFont typeface="+mj-lt"/>
              <a:buAutoNum type="alphaLcParenR"/>
            </a:pPr>
            <a:r>
              <a:rPr lang="en-GB" sz="1200" i="1" dirty="0">
                <a:solidFill>
                  <a:schemeClr val="accent5">
                    <a:lumMod val="50000"/>
                  </a:schemeClr>
                </a:solidFill>
              </a:rPr>
              <a:t>mean 5 and median 3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45F23533-BD33-4883-929F-F1752EC4DB53}"/>
              </a:ext>
            </a:extLst>
          </p:cNvPr>
          <p:cNvSpPr txBox="1"/>
          <p:nvPr/>
        </p:nvSpPr>
        <p:spPr>
          <a:xfrm>
            <a:off x="684051" y="368932"/>
            <a:ext cx="9999739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dirty="0"/>
              <a:t>MEAN</a:t>
            </a:r>
            <a:r>
              <a:rPr lang="en-GB" sz="1400" dirty="0"/>
              <a:t>	means the fair share (</a:t>
            </a:r>
            <a:r>
              <a:rPr lang="en-GB" sz="1400" b="1" dirty="0"/>
              <a:t>total of values </a:t>
            </a:r>
            <a:r>
              <a:rPr lang="en-GB" sz="1400" b="1" dirty="0">
                <a:sym typeface="Symbol" panose="05050102010706020507" pitchFamily="18" charset="2"/>
              </a:rPr>
              <a:t> number of values</a:t>
            </a:r>
            <a:r>
              <a:rPr lang="en-GB" sz="1400" dirty="0">
                <a:sym typeface="Symbol" panose="05050102010706020507" pitchFamily="18" charset="2"/>
              </a:rPr>
              <a:t>).</a:t>
            </a:r>
            <a:endParaRPr lang="en-GB" sz="1400" dirty="0"/>
          </a:p>
          <a:p>
            <a:r>
              <a:rPr lang="en-GB" sz="1400" b="1" dirty="0"/>
              <a:t>MEDIAN</a:t>
            </a:r>
            <a:r>
              <a:rPr lang="en-GB" sz="1400" dirty="0"/>
              <a:t>	is the </a:t>
            </a:r>
            <a:r>
              <a:rPr lang="en-GB" sz="1400" b="1" dirty="0"/>
              <a:t>middle value </a:t>
            </a:r>
            <a:r>
              <a:rPr lang="en-GB" sz="1400" dirty="0"/>
              <a:t>when the values are </a:t>
            </a:r>
            <a:r>
              <a:rPr lang="en-GB" sz="1400" u="sng" dirty="0">
                <a:solidFill>
                  <a:srgbClr val="FF0000"/>
                </a:solidFill>
              </a:rPr>
              <a:t>put in order</a:t>
            </a:r>
            <a:r>
              <a:rPr lang="en-GB" sz="1400" dirty="0"/>
              <a:t>.</a:t>
            </a:r>
            <a:r>
              <a:rPr lang="en-GB" sz="1400" dirty="0">
                <a:solidFill>
                  <a:srgbClr val="FF0000"/>
                </a:solidFill>
              </a:rPr>
              <a:t>		</a:t>
            </a:r>
            <a:r>
              <a:rPr lang="en-GB" sz="1400" b="1" dirty="0"/>
              <a:t>AVERAGES</a:t>
            </a:r>
          </a:p>
          <a:p>
            <a:r>
              <a:rPr lang="en-GB" sz="1400" b="1" dirty="0"/>
              <a:t>MODE</a:t>
            </a:r>
            <a:r>
              <a:rPr lang="en-GB" sz="1400" dirty="0"/>
              <a:t>	is the </a:t>
            </a:r>
            <a:r>
              <a:rPr lang="en-GB" sz="1400" b="1" dirty="0"/>
              <a:t>most common </a:t>
            </a:r>
            <a:r>
              <a:rPr lang="en-GB" sz="1400" dirty="0"/>
              <a:t>value.</a:t>
            </a:r>
          </a:p>
          <a:p>
            <a:r>
              <a:rPr lang="en-GB" sz="1400" b="1" dirty="0"/>
              <a:t>RANGE</a:t>
            </a:r>
            <a:r>
              <a:rPr lang="en-GB" sz="1400" dirty="0"/>
              <a:t>	is the </a:t>
            </a:r>
            <a:r>
              <a:rPr lang="en-GB" sz="1400" b="1" dirty="0"/>
              <a:t>difference between the biggest and smallest </a:t>
            </a:r>
            <a:r>
              <a:rPr lang="en-GB" sz="1400" dirty="0"/>
              <a:t>values.</a:t>
            </a:r>
          </a:p>
          <a:p>
            <a:pPr defTabSz="914400"/>
            <a:r>
              <a:rPr lang="en-GB" sz="1400" b="1" dirty="0"/>
              <a:t>Frequency 	</a:t>
            </a:r>
            <a:r>
              <a:rPr lang="en-GB" sz="1400" dirty="0"/>
              <a:t>is the number of times an event happens.</a:t>
            </a:r>
          </a:p>
          <a:p>
            <a:pPr lvl="0" defTabSz="914400"/>
            <a:r>
              <a:rPr lang="en-GB" sz="1400" b="1" dirty="0">
                <a:solidFill>
                  <a:prstClr val="black"/>
                </a:solidFill>
              </a:rPr>
              <a:t>Frequency table </a:t>
            </a:r>
            <a:r>
              <a:rPr lang="en-GB" sz="1400" dirty="0">
                <a:solidFill>
                  <a:prstClr val="black"/>
                </a:solidFill>
              </a:rPr>
              <a:t>is a table for a set of observations showing how frequently each event occurs. </a:t>
            </a:r>
          </a:p>
          <a:p>
            <a:r>
              <a:rPr lang="en-GB" sz="1400" b="1" dirty="0"/>
              <a:t>Grouped data </a:t>
            </a:r>
            <a:r>
              <a:rPr lang="en-GB" sz="1400" dirty="0"/>
              <a:t>is data grouped into non-overlapping classes or intervals.</a:t>
            </a:r>
          </a:p>
          <a:p>
            <a:r>
              <a:rPr lang="en-GB" sz="1400" b="1" dirty="0"/>
              <a:t>Class</a:t>
            </a:r>
            <a:r>
              <a:rPr lang="en-GB" sz="1400" dirty="0"/>
              <a:t> 		is an interval for grouping data.</a:t>
            </a:r>
            <a:r>
              <a:rPr lang="en-GB" sz="1400" b="1" dirty="0"/>
              <a:t>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201345" y="102782"/>
            <a:ext cx="5976664" cy="40011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GB" sz="2000" b="1" baseline="30000" dirty="0">
                <a:solidFill>
                  <a:schemeClr val="bg1"/>
                </a:solidFill>
                <a:latin typeface="Arial"/>
                <a:cs typeface="Arial"/>
              </a:rPr>
              <a:t>KS4 Mathematics Knowledge Organiser – Percentages – Part 1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9F22278-9716-4770-B85B-6D8957B33ACB}"/>
              </a:ext>
            </a:extLst>
          </p:cNvPr>
          <p:cNvSpPr/>
          <p:nvPr/>
        </p:nvSpPr>
        <p:spPr>
          <a:xfrm>
            <a:off x="0" y="0"/>
            <a:ext cx="10693400" cy="383856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8EC22DF1-D0D6-46F6-98CE-4E5178B6CDA0}"/>
              </a:ext>
            </a:extLst>
          </p:cNvPr>
          <p:cNvCxnSpPr>
            <a:cxnSpLocks/>
          </p:cNvCxnSpPr>
          <p:nvPr/>
        </p:nvCxnSpPr>
        <p:spPr>
          <a:xfrm>
            <a:off x="6986183" y="2124447"/>
            <a:ext cx="0" cy="4707046"/>
          </a:xfrm>
          <a:prstGeom prst="line">
            <a:avLst/>
          </a:prstGeom>
          <a:ln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50BA61AB-B56E-42C0-A56C-20485277388B}"/>
              </a:ext>
            </a:extLst>
          </p:cNvPr>
          <p:cNvCxnSpPr/>
          <p:nvPr/>
        </p:nvCxnSpPr>
        <p:spPr>
          <a:xfrm>
            <a:off x="25958" y="2123343"/>
            <a:ext cx="10576222" cy="0"/>
          </a:xfrm>
          <a:prstGeom prst="line">
            <a:avLst/>
          </a:prstGeom>
          <a:ln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8" name="Picture 57" descr="A close up of a device&#10;&#10;Description automatically generated">
            <a:extLst>
              <a:ext uri="{FF2B5EF4-FFF2-40B4-BE49-F238E27FC236}">
                <a16:creationId xmlns:a16="http://schemas.microsoft.com/office/drawing/2014/main" id="{FC8146A8-FFE8-409F-B7AE-8C7626DF555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09" y="414618"/>
            <a:ext cx="670039" cy="502529"/>
          </a:xfrm>
          <a:prstGeom prst="rect">
            <a:avLst/>
          </a:prstGeom>
        </p:spPr>
      </p:pic>
      <p:cxnSp>
        <p:nvCxnSpPr>
          <p:cNvPr id="80" name="Straight Connector 79">
            <a:extLst>
              <a:ext uri="{FF2B5EF4-FFF2-40B4-BE49-F238E27FC236}">
                <a16:creationId xmlns:a16="http://schemas.microsoft.com/office/drawing/2014/main" id="{CE493E2E-7C6F-4D5C-A593-6ABA6A49E0FF}"/>
              </a:ext>
            </a:extLst>
          </p:cNvPr>
          <p:cNvCxnSpPr>
            <a:cxnSpLocks/>
          </p:cNvCxnSpPr>
          <p:nvPr/>
        </p:nvCxnSpPr>
        <p:spPr>
          <a:xfrm>
            <a:off x="3321433" y="2109395"/>
            <a:ext cx="0" cy="4707046"/>
          </a:xfrm>
          <a:prstGeom prst="line">
            <a:avLst/>
          </a:prstGeom>
          <a:ln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Oval 10">
            <a:extLst>
              <a:ext uri="{FF2B5EF4-FFF2-40B4-BE49-F238E27FC236}">
                <a16:creationId xmlns:a16="http://schemas.microsoft.com/office/drawing/2014/main" id="{DE59419A-8F00-4AB2-AB7C-908262A67F82}"/>
              </a:ext>
            </a:extLst>
          </p:cNvPr>
          <p:cNvSpPr/>
          <p:nvPr/>
        </p:nvSpPr>
        <p:spPr>
          <a:xfrm>
            <a:off x="2223969" y="4140672"/>
            <a:ext cx="288032" cy="21602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ight Brace 11">
            <a:extLst>
              <a:ext uri="{FF2B5EF4-FFF2-40B4-BE49-F238E27FC236}">
                <a16:creationId xmlns:a16="http://schemas.microsoft.com/office/drawing/2014/main" id="{CBC544BB-DEBC-42BD-BC44-92D7C538C8F6}"/>
              </a:ext>
            </a:extLst>
          </p:cNvPr>
          <p:cNvSpPr/>
          <p:nvPr/>
        </p:nvSpPr>
        <p:spPr>
          <a:xfrm>
            <a:off x="5778748" y="383560"/>
            <a:ext cx="216024" cy="641778"/>
          </a:xfrm>
          <a:prstGeom prst="rightBrac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39F2C40-4BA3-4B70-93CE-B9FD2DF35418}"/>
              </a:ext>
            </a:extLst>
          </p:cNvPr>
          <p:cNvSpPr txBox="1"/>
          <p:nvPr/>
        </p:nvSpPr>
        <p:spPr>
          <a:xfrm>
            <a:off x="3303134" y="2085725"/>
            <a:ext cx="3773086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GB" sz="1400" b="1" dirty="0"/>
              <a:t>AVERAGES FROM FREQUENCY TABLE</a:t>
            </a:r>
          </a:p>
          <a:p>
            <a:r>
              <a:rPr lang="en-GB" sz="1200" i="1" dirty="0"/>
              <a:t>Example: </a:t>
            </a:r>
            <a:r>
              <a:rPr lang="en-GB" altLang="en-US" sz="1200" i="1" dirty="0"/>
              <a:t>A team plays 20 games, the coach records the number of goals they score in each game in a frequency table. Find averages and range.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4C349891-BBEA-4029-BD59-CB1C174BB5A8}"/>
              </a:ext>
            </a:extLst>
          </p:cNvPr>
          <p:cNvSpPr/>
          <p:nvPr/>
        </p:nvSpPr>
        <p:spPr>
          <a:xfrm>
            <a:off x="3291636" y="2958539"/>
            <a:ext cx="1781681" cy="16081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altLang="en-US" sz="1200" u="sng" dirty="0"/>
              <a:t>Mode: </a:t>
            </a:r>
            <a:r>
              <a:rPr lang="en-GB" altLang="en-US" sz="1200" dirty="0"/>
              <a:t>the most common number </a:t>
            </a:r>
            <a:r>
              <a:rPr lang="en-GB" altLang="en-US" sz="1200" i="1" dirty="0">
                <a:solidFill>
                  <a:schemeClr val="bg1">
                    <a:lumMod val="50000"/>
                  </a:schemeClr>
                </a:solidFill>
              </a:rPr>
              <a:t>of goals is 1 </a:t>
            </a:r>
          </a:p>
          <a:p>
            <a:r>
              <a:rPr lang="en-GB" altLang="en-US" sz="1200" i="1" dirty="0">
                <a:solidFill>
                  <a:schemeClr val="bg1">
                    <a:lumMod val="50000"/>
                  </a:schemeClr>
                </a:solidFill>
              </a:rPr>
              <a:t>(6 times in the table)</a:t>
            </a:r>
          </a:p>
          <a:p>
            <a:pPr>
              <a:spcAft>
                <a:spcPts val="300"/>
              </a:spcAft>
            </a:pPr>
            <a:r>
              <a:rPr lang="en-GB" altLang="en-US" sz="1200" b="1" i="1" dirty="0">
                <a:solidFill>
                  <a:schemeClr val="bg1">
                    <a:lumMod val="50000"/>
                  </a:schemeClr>
                </a:solidFill>
              </a:rPr>
              <a:t>Mode = 1</a:t>
            </a:r>
          </a:p>
          <a:p>
            <a:r>
              <a:rPr lang="en-GB" altLang="en-US" sz="1200" u="sng" dirty="0"/>
              <a:t>Range:</a:t>
            </a:r>
            <a:r>
              <a:rPr lang="en-GB" altLang="en-US" sz="1200" i="1" dirty="0">
                <a:solidFill>
                  <a:schemeClr val="bg1">
                    <a:lumMod val="50000"/>
                  </a:schemeClr>
                </a:solidFill>
              </a:rPr>
              <a:t> the highest value is 4 goals and the lowest 0 goals.</a:t>
            </a:r>
          </a:p>
          <a:p>
            <a:r>
              <a:rPr lang="en-GB" altLang="en-US" sz="1200" b="1" i="1" dirty="0">
                <a:solidFill>
                  <a:schemeClr val="bg1">
                    <a:lumMod val="50000"/>
                  </a:schemeClr>
                </a:solidFill>
              </a:rPr>
              <a:t>Range = 4 – 0 = 4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E29C7378-78A1-4500-BD87-5E072381D168}"/>
                  </a:ext>
                </a:extLst>
              </p:cNvPr>
              <p:cNvSpPr/>
              <p:nvPr/>
            </p:nvSpPr>
            <p:spPr>
              <a:xfrm>
                <a:off x="3288911" y="4502169"/>
                <a:ext cx="3773091" cy="268644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GB" altLang="en-US" sz="1200" u="sng" dirty="0"/>
                  <a:t>Mean: </a:t>
                </a:r>
              </a:p>
              <a:p>
                <a:pPr marL="182563" indent="-182563">
                  <a:buAutoNum type="arabicPeriod"/>
                </a:pPr>
                <a:r>
                  <a:rPr lang="en-GB" altLang="en-US" sz="1200" dirty="0"/>
                  <a:t>Create the third column and multiply (</a:t>
                </a:r>
                <a:r>
                  <a:rPr lang="en-GB" altLang="en-US" sz="1200" b="1" dirty="0"/>
                  <a:t>value </a:t>
                </a:r>
                <a:r>
                  <a:rPr lang="en-GB" altLang="en-US" sz="1200" b="1" dirty="0">
                    <a:sym typeface="Symbol" panose="05050102010706020507" pitchFamily="18" charset="2"/>
                  </a:rPr>
                  <a:t> frequency</a:t>
                </a:r>
                <a:r>
                  <a:rPr lang="en-GB" altLang="en-US" sz="1200" dirty="0">
                    <a:sym typeface="Symbol" panose="05050102010706020507" pitchFamily="18" charset="2"/>
                  </a:rPr>
                  <a:t>) to find the total number of values (goals)</a:t>
                </a:r>
              </a:p>
              <a:p>
                <a:pPr marL="182563" indent="-182563">
                  <a:buAutoNum type="arabicPeriod"/>
                </a:pPr>
                <a:r>
                  <a:rPr lang="en-GB" altLang="en-US" sz="1200" dirty="0"/>
                  <a:t>Find total of frequencies and total of the 3</a:t>
                </a:r>
                <a:r>
                  <a:rPr lang="en-GB" altLang="en-US" sz="1200" baseline="30000" dirty="0"/>
                  <a:t>rd</a:t>
                </a:r>
                <a:r>
                  <a:rPr lang="en-GB" altLang="en-US" sz="1200" dirty="0"/>
                  <a:t> column.</a:t>
                </a:r>
              </a:p>
              <a:p>
                <a:pPr marL="182563" indent="-182563">
                  <a:buAutoNum type="arabicPeriod"/>
                </a:pPr>
                <a:r>
                  <a:rPr lang="en-GB" altLang="en-US" sz="1200" dirty="0">
                    <a:solidFill>
                      <a:schemeClr val="tx1"/>
                    </a:solidFill>
                  </a:rPr>
                  <a:t>Divide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altLang="en-US" sz="12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altLang="en-US" sz="12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𝒕𝒐𝒕𝒂𝒍</m:t>
                        </m:r>
                        <m:r>
                          <a:rPr lang="en-GB" altLang="en-US" sz="12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GB" altLang="en-US" sz="12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𝒏𝒖𝒎𝒃𝒆𝒓</m:t>
                        </m:r>
                        <m:r>
                          <a:rPr lang="en-GB" altLang="en-US" sz="12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GB" altLang="en-US" sz="12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𝒐𝒇</m:t>
                        </m:r>
                        <m:r>
                          <a:rPr lang="en-GB" altLang="en-US" sz="12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GB" altLang="en-US" sz="12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𝒗𝒂𝒍𝒖𝒆𝒔</m:t>
                        </m:r>
                        <m:r>
                          <a:rPr lang="en-GB" altLang="en-US" sz="12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(</m:t>
                        </m:r>
                        <m:r>
                          <a:rPr lang="en-GB" altLang="en-US" sz="12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𝒈𝒐𝒂𝒍𝒔</m:t>
                        </m:r>
                        <m:r>
                          <a:rPr lang="en-GB" altLang="en-US" sz="12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num>
                      <m:den>
                        <m:r>
                          <a:rPr lang="en-GB" altLang="en-US" sz="12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𝒕𝒐𝒕𝒂𝒍</m:t>
                        </m:r>
                        <m:r>
                          <a:rPr lang="en-GB" altLang="en-US" sz="12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GB" altLang="en-US" sz="12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𝒇𝒓𝒆𝒒𝒖𝒆𝒏𝒄𝒊𝒆𝒔</m:t>
                        </m:r>
                      </m:den>
                    </m:f>
                    <m:r>
                      <a:rPr lang="en-GB" altLang="en-US" sz="1200" b="0" i="0" smtClean="0">
                        <a:solidFill>
                          <a:schemeClr val="bg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GB" altLang="en-US" sz="1200" b="0" i="1" smtClean="0">
                            <a:solidFill>
                              <a:schemeClr val="bg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altLang="en-US" sz="1200" b="0" i="1" smtClean="0">
                            <a:solidFill>
                              <a:schemeClr val="bg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31</m:t>
                        </m:r>
                      </m:num>
                      <m:den>
                        <m:r>
                          <a:rPr lang="en-GB" altLang="en-US" sz="1200" b="0" i="1" smtClean="0">
                            <a:solidFill>
                              <a:schemeClr val="bg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20</m:t>
                        </m:r>
                      </m:den>
                    </m:f>
                    <m:r>
                      <a:rPr lang="en-GB" altLang="en-US" sz="1200" b="0" i="1" smtClean="0">
                        <a:solidFill>
                          <a:schemeClr val="bg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altLang="en-US" sz="1200" b="1" i="1" smtClean="0">
                        <a:solidFill>
                          <a:schemeClr val="bg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𝟏</m:t>
                    </m:r>
                    <m:r>
                      <a:rPr lang="en-GB" altLang="en-US" sz="1200" b="1" i="1" smtClean="0">
                        <a:solidFill>
                          <a:schemeClr val="bg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.</m:t>
                    </m:r>
                    <m:r>
                      <a:rPr lang="en-GB" altLang="en-US" sz="1200" b="1" i="1" smtClean="0">
                        <a:solidFill>
                          <a:schemeClr val="bg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𝟓𝟓</m:t>
                    </m:r>
                  </m:oMath>
                </a14:m>
                <a:endParaRPr lang="en-GB" altLang="en-US" sz="1200" b="1" i="1" dirty="0">
                  <a:solidFill>
                    <a:schemeClr val="bg1">
                      <a:lumMod val="50000"/>
                    </a:schemeClr>
                  </a:solidFill>
                </a:endParaRPr>
              </a:p>
              <a:p>
                <a:r>
                  <a:rPr lang="en-GB" altLang="en-US" sz="1200" u="sng" dirty="0"/>
                  <a:t>Median:</a:t>
                </a:r>
              </a:p>
              <a:p>
                <a:pPr marL="182563" indent="-182563">
                  <a:buAutoNum type="arabicPeriod"/>
                </a:pPr>
                <a:r>
                  <a:rPr lang="en-GB" altLang="en-US" sz="1200" dirty="0">
                    <a:solidFill>
                      <a:schemeClr val="tx1"/>
                    </a:solidFill>
                  </a:rPr>
                  <a:t>Work out the </a:t>
                </a:r>
                <a:r>
                  <a:rPr lang="en-GB" altLang="en-US" sz="1200" b="1" dirty="0">
                    <a:solidFill>
                      <a:schemeClr val="tx1"/>
                    </a:solidFill>
                  </a:rPr>
                  <a:t>position of the median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altLang="en-US" sz="12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altLang="en-US" sz="12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𝒕𝒐𝒕𝒂𝒍</m:t>
                        </m:r>
                        <m:r>
                          <a:rPr lang="en-GB" altLang="en-US" sz="12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GB" altLang="en-US" sz="12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𝒇𝒓𝒆𝒒𝒖𝒆𝒏𝒄𝒚</m:t>
                        </m:r>
                        <m:r>
                          <a:rPr lang="en-GB" altLang="en-US" sz="12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GB" altLang="en-US" sz="12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GB" altLang="en-US" sz="12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den>
                    </m:f>
                    <m:r>
                      <a:rPr lang="en-GB" altLang="en-US" sz="1200" b="0" i="1" smtClean="0">
                        <a:solidFill>
                          <a:schemeClr val="bg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GB" altLang="en-US" sz="1200" b="0" i="1" smtClean="0">
                            <a:solidFill>
                              <a:schemeClr val="bg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altLang="en-US" sz="1200" b="0" i="1" smtClean="0">
                            <a:solidFill>
                              <a:schemeClr val="bg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20+1</m:t>
                        </m:r>
                      </m:num>
                      <m:den>
                        <m:r>
                          <a:rPr lang="en-GB" altLang="en-US" sz="1200" b="0" i="1" smtClean="0">
                            <a:solidFill>
                              <a:schemeClr val="bg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GB" altLang="en-US" sz="1200" b="0" i="1" smtClean="0">
                        <a:solidFill>
                          <a:schemeClr val="bg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GB" altLang="en-US" sz="1200" i="1" dirty="0">
                    <a:solidFill>
                      <a:schemeClr val="bg1">
                        <a:lumMod val="50000"/>
                      </a:schemeClr>
                    </a:solidFill>
                  </a:rPr>
                  <a:t> 10.5</a:t>
                </a:r>
                <a:r>
                  <a:rPr lang="en-GB" altLang="en-US" sz="1200" i="1" baseline="30000" dirty="0">
                    <a:solidFill>
                      <a:schemeClr val="bg1">
                        <a:lumMod val="50000"/>
                      </a:schemeClr>
                    </a:solidFill>
                  </a:rPr>
                  <a:t>th</a:t>
                </a:r>
                <a:r>
                  <a:rPr lang="en-GB" altLang="en-US" sz="1200" i="1" dirty="0">
                    <a:solidFill>
                      <a:schemeClr val="bg1">
                        <a:lumMod val="50000"/>
                      </a:schemeClr>
                    </a:solidFill>
                  </a:rPr>
                  <a:t> position</a:t>
                </a:r>
              </a:p>
              <a:p>
                <a:pPr marL="182563" indent="-182563">
                  <a:buAutoNum type="arabicPeriod"/>
                </a:pPr>
                <a:r>
                  <a:rPr lang="en-GB" altLang="en-US" sz="1200" i="1" dirty="0">
                    <a:solidFill>
                      <a:schemeClr val="bg1">
                        <a:lumMod val="50000"/>
                      </a:schemeClr>
                    </a:solidFill>
                  </a:rPr>
                  <a:t>There are 5 ‘0 goals’ + 6 ‘1 goals’, which makes 11 values. The median is 10.5</a:t>
                </a:r>
                <a:r>
                  <a:rPr lang="en-GB" altLang="en-US" sz="1200" i="1" baseline="30000" dirty="0">
                    <a:solidFill>
                      <a:schemeClr val="bg1">
                        <a:lumMod val="50000"/>
                      </a:schemeClr>
                    </a:solidFill>
                  </a:rPr>
                  <a:t>th</a:t>
                </a:r>
                <a:r>
                  <a:rPr lang="en-GB" altLang="en-US" sz="1200" i="1" dirty="0">
                    <a:solidFill>
                      <a:schemeClr val="bg1">
                        <a:lumMod val="50000"/>
                      </a:schemeClr>
                    </a:solidFill>
                  </a:rPr>
                  <a:t> value, </a:t>
                </a:r>
                <a:r>
                  <a:rPr lang="en-GB" altLang="en-US" sz="1200" b="1" i="1" dirty="0">
                    <a:solidFill>
                      <a:schemeClr val="bg1">
                        <a:lumMod val="50000"/>
                      </a:schemeClr>
                    </a:solidFill>
                  </a:rPr>
                  <a:t>median = 1</a:t>
                </a:r>
                <a:r>
                  <a:rPr lang="en-GB" altLang="en-US" sz="1200" i="1" dirty="0">
                    <a:solidFill>
                      <a:schemeClr val="bg1">
                        <a:lumMod val="50000"/>
                      </a:schemeClr>
                    </a:solidFill>
                  </a:rPr>
                  <a:t>. </a:t>
                </a:r>
              </a:p>
              <a:p>
                <a:pPr indent="182563"/>
                <a:r>
                  <a:rPr lang="en-GB" altLang="en-US" sz="1200" i="1" dirty="0">
                    <a:solidFill>
                      <a:schemeClr val="bg1">
                        <a:lumMod val="50000"/>
                      </a:schemeClr>
                    </a:solidFill>
                  </a:rPr>
                  <a:t>(imagine values in a list: 0, 0, 0, 0, 0, 1, 1, 1, 1, 1, 1, 2…)</a:t>
                </a:r>
              </a:p>
              <a:p>
                <a:pPr indent="182563"/>
                <a:r>
                  <a:rPr lang="en-GB" altLang="en-US" sz="1200" i="1" dirty="0">
                    <a:solidFill>
                      <a:schemeClr val="bg1">
                        <a:lumMod val="50000"/>
                      </a:schemeClr>
                    </a:solidFill>
                  </a:rPr>
                  <a:t> 						</a:t>
                </a:r>
              </a:p>
              <a:p>
                <a:pPr indent="182563"/>
                <a:r>
                  <a:rPr lang="en-GB" altLang="en-US" sz="1200" i="1" dirty="0">
                    <a:solidFill>
                      <a:schemeClr val="bg1">
                        <a:lumMod val="50000"/>
                      </a:schemeClr>
                    </a:solidFill>
                  </a:rPr>
                  <a:t>						10.5</a:t>
                </a:r>
                <a:r>
                  <a:rPr lang="en-GB" altLang="en-US" sz="1200" i="1" baseline="30000" dirty="0">
                    <a:solidFill>
                      <a:schemeClr val="bg1">
                        <a:lumMod val="50000"/>
                      </a:schemeClr>
                    </a:solidFill>
                  </a:rPr>
                  <a:t>th</a:t>
                </a:r>
                <a:r>
                  <a:rPr lang="en-GB" altLang="en-US" sz="1200" i="1" dirty="0">
                    <a:solidFill>
                      <a:schemeClr val="bg1">
                        <a:lumMod val="50000"/>
                      </a:schemeClr>
                    </a:solidFill>
                  </a:rPr>
                  <a:t> value</a:t>
                </a:r>
              </a:p>
            </p:txBody>
          </p:sp>
        </mc:Choice>
        <mc:Fallback xmlns=""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E29C7378-78A1-4500-BD87-5E072381D16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88911" y="4502169"/>
                <a:ext cx="3773091" cy="2686441"/>
              </a:xfrm>
              <a:prstGeom prst="rect">
                <a:avLst/>
              </a:prstGeom>
              <a:blipFill>
                <a:blip r:embed="rId6"/>
                <a:stretch>
                  <a:fillRect l="-162" t="-227" r="-162" b="-113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5" name="Straight Arrow Connector 44">
            <a:extLst>
              <a:ext uri="{FF2B5EF4-FFF2-40B4-BE49-F238E27FC236}">
                <a16:creationId xmlns:a16="http://schemas.microsoft.com/office/drawing/2014/main" id="{CB4E1052-D91B-4BCB-939D-3F3984710215}"/>
              </a:ext>
            </a:extLst>
          </p:cNvPr>
          <p:cNvCxnSpPr>
            <a:cxnSpLocks/>
          </p:cNvCxnSpPr>
          <p:nvPr/>
        </p:nvCxnSpPr>
        <p:spPr>
          <a:xfrm flipV="1">
            <a:off x="4946188" y="4385159"/>
            <a:ext cx="813014" cy="76462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47" name="Straight Arrow Connector 46">
            <a:extLst>
              <a:ext uri="{FF2B5EF4-FFF2-40B4-BE49-F238E27FC236}">
                <a16:creationId xmlns:a16="http://schemas.microsoft.com/office/drawing/2014/main" id="{EE40102E-EA9B-4DA1-8852-0E566A460D1D}"/>
              </a:ext>
            </a:extLst>
          </p:cNvPr>
          <p:cNvCxnSpPr>
            <a:cxnSpLocks/>
          </p:cNvCxnSpPr>
          <p:nvPr/>
        </p:nvCxnSpPr>
        <p:spPr>
          <a:xfrm flipH="1" flipV="1">
            <a:off x="6561793" y="4440699"/>
            <a:ext cx="26887" cy="70062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64" name="Straight Arrow Connector 63">
            <a:extLst>
              <a:ext uri="{FF2B5EF4-FFF2-40B4-BE49-F238E27FC236}">
                <a16:creationId xmlns:a16="http://schemas.microsoft.com/office/drawing/2014/main" id="{07313357-AFB9-4897-AD74-444CB5513215}"/>
              </a:ext>
            </a:extLst>
          </p:cNvPr>
          <p:cNvCxnSpPr>
            <a:cxnSpLocks/>
          </p:cNvCxnSpPr>
          <p:nvPr/>
        </p:nvCxnSpPr>
        <p:spPr>
          <a:xfrm flipV="1">
            <a:off x="6560288" y="6731856"/>
            <a:ext cx="1506" cy="23247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65" name="TextBox 64">
            <a:extLst>
              <a:ext uri="{FF2B5EF4-FFF2-40B4-BE49-F238E27FC236}">
                <a16:creationId xmlns:a16="http://schemas.microsoft.com/office/drawing/2014/main" id="{4A5C0F21-D67E-469A-B92A-59E32023E491}"/>
              </a:ext>
            </a:extLst>
          </p:cNvPr>
          <p:cNvSpPr txBox="1"/>
          <p:nvPr/>
        </p:nvSpPr>
        <p:spPr>
          <a:xfrm>
            <a:off x="6960964" y="2088894"/>
            <a:ext cx="3732436" cy="9694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GB" sz="1400" b="1" dirty="0"/>
              <a:t>AVERAGES FROM THE GROUPED DATA</a:t>
            </a:r>
          </a:p>
          <a:p>
            <a:pPr defTabSz="1008126"/>
            <a:r>
              <a:rPr lang="en-US" altLang="en-US" sz="1200" i="1" dirty="0">
                <a:solidFill>
                  <a:prstClr val="black"/>
                </a:solidFill>
              </a:rPr>
              <a:t>Example: Find the </a:t>
            </a:r>
            <a:r>
              <a:rPr lang="en-US" altLang="en-US" sz="1200" i="1" u="sng" dirty="0">
                <a:solidFill>
                  <a:prstClr val="black"/>
                </a:solidFill>
              </a:rPr>
              <a:t>estimate</a:t>
            </a:r>
            <a:r>
              <a:rPr lang="en-US" altLang="en-US" sz="1200" i="1" dirty="0">
                <a:solidFill>
                  <a:prstClr val="black"/>
                </a:solidFill>
              </a:rPr>
              <a:t> of mean, median and modal classes from the table below: </a:t>
            </a:r>
          </a:p>
          <a:p>
            <a:endParaRPr lang="en-GB" sz="1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7" name="Rectangle 66">
                <a:extLst>
                  <a:ext uri="{FF2B5EF4-FFF2-40B4-BE49-F238E27FC236}">
                    <a16:creationId xmlns:a16="http://schemas.microsoft.com/office/drawing/2014/main" id="{F4CCD058-0F9E-429E-B5F4-5C627AB248D9}"/>
                  </a:ext>
                </a:extLst>
              </p:cNvPr>
              <p:cNvSpPr/>
              <p:nvPr/>
            </p:nvSpPr>
            <p:spPr>
              <a:xfrm>
                <a:off x="6960964" y="4312238"/>
                <a:ext cx="3773089" cy="231710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GB" altLang="en-US" sz="1200" u="sng" dirty="0"/>
                  <a:t>Modal class:</a:t>
                </a:r>
                <a:r>
                  <a:rPr lang="en-GB" altLang="en-US" sz="1200" dirty="0"/>
                  <a:t> </a:t>
                </a:r>
                <a:r>
                  <a:rPr lang="en-US" sz="1200" b="1" i="1" dirty="0">
                    <a:solidFill>
                      <a:schemeClr val="bg1">
                        <a:lumMod val="50000"/>
                      </a:schemeClr>
                    </a:solidFill>
                  </a:rPr>
                  <a:t>4 &lt; P ≤ 5 </a:t>
                </a:r>
                <a:r>
                  <a:rPr lang="en-US" sz="1200" i="1" dirty="0">
                    <a:solidFill>
                      <a:schemeClr val="bg1">
                        <a:lumMod val="50000"/>
                      </a:schemeClr>
                    </a:solidFill>
                  </a:rPr>
                  <a:t>(</a:t>
                </a:r>
                <a:r>
                  <a:rPr lang="en-GB" altLang="en-US" sz="1200" i="1" dirty="0">
                    <a:solidFill>
                      <a:schemeClr val="bg1">
                        <a:lumMod val="50000"/>
                      </a:schemeClr>
                    </a:solidFill>
                  </a:rPr>
                  <a:t>the most common class, </a:t>
                </a:r>
                <a:r>
                  <a:rPr lang="en-US" sz="1200" i="1" dirty="0">
                    <a:solidFill>
                      <a:schemeClr val="bg1">
                        <a:lumMod val="50000"/>
                      </a:schemeClr>
                    </a:solidFill>
                  </a:rPr>
                  <a:t>15</a:t>
                </a:r>
                <a:r>
                  <a:rPr lang="en-GB" altLang="en-US" sz="1200" i="1" dirty="0">
                    <a:solidFill>
                      <a:schemeClr val="bg1">
                        <a:lumMod val="50000"/>
                      </a:schemeClr>
                    </a:solidFill>
                  </a:rPr>
                  <a:t> times)</a:t>
                </a:r>
              </a:p>
              <a:p>
                <a:r>
                  <a:rPr lang="en-GB" altLang="en-US" sz="1200" u="sng" dirty="0"/>
                  <a:t>Range:</a:t>
                </a:r>
                <a:r>
                  <a:rPr lang="en-GB" altLang="en-US" sz="1200" dirty="0"/>
                  <a:t> </a:t>
                </a:r>
                <a:r>
                  <a:rPr lang="en-GB" altLang="en-US" sz="1200" i="1" dirty="0">
                    <a:solidFill>
                      <a:schemeClr val="bg1">
                        <a:lumMod val="50000"/>
                      </a:schemeClr>
                    </a:solidFill>
                  </a:rPr>
                  <a:t>£5 – £0 = </a:t>
                </a:r>
                <a:r>
                  <a:rPr lang="en-GB" altLang="en-US" sz="1200" b="1" i="1" dirty="0">
                    <a:solidFill>
                      <a:schemeClr val="bg1">
                        <a:lumMod val="50000"/>
                      </a:schemeClr>
                    </a:solidFill>
                  </a:rPr>
                  <a:t>£5</a:t>
                </a:r>
              </a:p>
              <a:p>
                <a:r>
                  <a:rPr lang="en-GB" altLang="en-US" sz="1200" u="sng" dirty="0">
                    <a:solidFill>
                      <a:schemeClr val="tx1"/>
                    </a:solidFill>
                  </a:rPr>
                  <a:t>Mean:</a:t>
                </a:r>
                <a:r>
                  <a:rPr lang="en-GB" altLang="en-US" sz="1200" dirty="0">
                    <a:solidFill>
                      <a:schemeClr val="tx1"/>
                    </a:solidFill>
                  </a:rPr>
                  <a:t> </a:t>
                </a:r>
              </a:p>
              <a:p>
                <a:pPr marL="182563" indent="-182563">
                  <a:buAutoNum type="arabicPeriod"/>
                </a:pPr>
                <a:r>
                  <a:rPr lang="en-GB" altLang="en-US" sz="1200" dirty="0">
                    <a:solidFill>
                      <a:schemeClr val="tx1"/>
                    </a:solidFill>
                  </a:rPr>
                  <a:t>Create 3</a:t>
                </a:r>
                <a:r>
                  <a:rPr lang="en-GB" altLang="en-US" sz="1200" baseline="30000" dirty="0">
                    <a:solidFill>
                      <a:schemeClr val="tx1"/>
                    </a:solidFill>
                  </a:rPr>
                  <a:t>rd</a:t>
                </a:r>
                <a:r>
                  <a:rPr lang="en-GB" altLang="en-US" sz="1200" dirty="0">
                    <a:solidFill>
                      <a:schemeClr val="tx1"/>
                    </a:solidFill>
                  </a:rPr>
                  <a:t> column (</a:t>
                </a:r>
                <a:r>
                  <a:rPr lang="en-GB" altLang="en-US" sz="1200" b="1" dirty="0">
                    <a:solidFill>
                      <a:schemeClr val="tx1"/>
                    </a:solidFill>
                  </a:rPr>
                  <a:t>midpoint</a:t>
                </a:r>
                <a:r>
                  <a:rPr lang="en-GB" altLang="en-US" sz="1200" dirty="0">
                    <a:solidFill>
                      <a:schemeClr val="tx1"/>
                    </a:solidFill>
                  </a:rPr>
                  <a:t> of the classes) </a:t>
                </a:r>
              </a:p>
              <a:p>
                <a:pPr marL="182563" indent="-182563">
                  <a:buAutoNum type="arabicPeriod"/>
                </a:pPr>
                <a:r>
                  <a:rPr lang="en-GB" altLang="en-US" sz="1200" dirty="0">
                    <a:solidFill>
                      <a:schemeClr val="tx1"/>
                    </a:solidFill>
                  </a:rPr>
                  <a:t>Create 4</a:t>
                </a:r>
                <a:r>
                  <a:rPr lang="en-GB" altLang="en-US" sz="1200" baseline="30000" dirty="0">
                    <a:solidFill>
                      <a:schemeClr val="tx1"/>
                    </a:solidFill>
                  </a:rPr>
                  <a:t>th</a:t>
                </a:r>
                <a:r>
                  <a:rPr lang="en-GB" altLang="en-US" sz="1200" dirty="0">
                    <a:solidFill>
                      <a:schemeClr val="tx1"/>
                    </a:solidFill>
                  </a:rPr>
                  <a:t> column (</a:t>
                </a:r>
                <a:r>
                  <a:rPr lang="en-GB" altLang="en-US" sz="1200" b="1" dirty="0">
                    <a:solidFill>
                      <a:schemeClr val="tx1"/>
                    </a:solidFill>
                  </a:rPr>
                  <a:t>midpoint </a:t>
                </a:r>
                <a:r>
                  <a:rPr lang="en-GB" altLang="en-US" sz="1200" b="1" dirty="0">
                    <a:solidFill>
                      <a:schemeClr val="tx1"/>
                    </a:solidFill>
                    <a:sym typeface="Symbol" panose="05050102010706020507" pitchFamily="18" charset="2"/>
                  </a:rPr>
                  <a:t> frequency</a:t>
                </a:r>
                <a:r>
                  <a:rPr lang="en-GB" altLang="en-US" sz="1200" dirty="0">
                    <a:solidFill>
                      <a:schemeClr val="tx1"/>
                    </a:solidFill>
                    <a:sym typeface="Symbol" panose="05050102010706020507" pitchFamily="18" charset="2"/>
                  </a:rPr>
                  <a:t>)</a:t>
                </a:r>
              </a:p>
              <a:p>
                <a:pPr marL="182563" indent="-182563">
                  <a:buAutoNum type="arabicPeriod"/>
                </a:pPr>
                <a:r>
                  <a:rPr lang="en-GB" altLang="en-US" sz="1200" dirty="0">
                    <a:solidFill>
                      <a:schemeClr val="tx1"/>
                    </a:solidFill>
                  </a:rPr>
                  <a:t>Find total of frequencies and total of the 4</a:t>
                </a:r>
                <a:r>
                  <a:rPr lang="en-GB" altLang="en-US" sz="1200" baseline="30000" dirty="0">
                    <a:solidFill>
                      <a:schemeClr val="tx1"/>
                    </a:solidFill>
                  </a:rPr>
                  <a:t>th </a:t>
                </a:r>
                <a:r>
                  <a:rPr lang="en-GB" altLang="en-US" sz="1200" dirty="0">
                    <a:solidFill>
                      <a:schemeClr val="tx1"/>
                    </a:solidFill>
                  </a:rPr>
                  <a:t>column.</a:t>
                </a:r>
              </a:p>
              <a:p>
                <a:pPr marL="182563" indent="-182563">
                  <a:buAutoNum type="arabicPeriod"/>
                </a:pPr>
                <a:r>
                  <a:rPr lang="en-GB" altLang="en-US" sz="1200" dirty="0">
                    <a:solidFill>
                      <a:schemeClr val="tx1"/>
                    </a:solidFill>
                  </a:rPr>
                  <a:t>Divide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altLang="en-US" sz="12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altLang="en-US" sz="12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𝒕𝒐𝒕𝒂𝒍</m:t>
                        </m:r>
                        <m:r>
                          <a:rPr lang="en-GB" altLang="en-US" sz="12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GB" altLang="en-US" sz="12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𝒏𝒖𝒎𝒃𝒆𝒓</m:t>
                        </m:r>
                        <m:r>
                          <a:rPr lang="en-GB" altLang="en-US" sz="12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GB" altLang="en-US" sz="12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𝒐𝒇</m:t>
                        </m:r>
                        <m:r>
                          <a:rPr lang="en-GB" altLang="en-US" sz="12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GB" altLang="en-US" sz="12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𝒗𝒂𝒍𝒖𝒆𝒔</m:t>
                        </m:r>
                        <m:r>
                          <a:rPr lang="en-GB" altLang="en-US" sz="12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(£)</m:t>
                        </m:r>
                      </m:num>
                      <m:den>
                        <m:r>
                          <a:rPr lang="en-GB" altLang="en-US" sz="12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𝒕𝒐𝒕𝒂𝒍</m:t>
                        </m:r>
                        <m:r>
                          <a:rPr lang="en-GB" altLang="en-US" sz="12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GB" altLang="en-US" sz="12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𝒇𝒓𝒆𝒒𝒖𝒆𝒏𝒄𝒊𝒆𝒔</m:t>
                        </m:r>
                      </m:den>
                    </m:f>
                    <m:r>
                      <a:rPr lang="en-GB" altLang="en-US" sz="1200" i="1">
                        <a:solidFill>
                          <a:schemeClr val="bg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GB" altLang="en-US" sz="1200" i="1">
                            <a:solidFill>
                              <a:schemeClr val="bg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altLang="en-US" sz="1200" b="0" i="1" smtClean="0">
                            <a:solidFill>
                              <a:schemeClr val="bg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120</m:t>
                        </m:r>
                      </m:num>
                      <m:den>
                        <m:r>
                          <a:rPr lang="en-GB" altLang="en-US" sz="1200" b="0" i="1" smtClean="0">
                            <a:solidFill>
                              <a:schemeClr val="bg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36</m:t>
                        </m:r>
                      </m:den>
                    </m:f>
                    <m:r>
                      <a:rPr lang="en-GB" altLang="en-US" sz="1200" i="1">
                        <a:solidFill>
                          <a:schemeClr val="bg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GB" altLang="en-US" sz="1200" i="1" dirty="0">
                    <a:solidFill>
                      <a:schemeClr val="bg1">
                        <a:lumMod val="50000"/>
                      </a:schemeClr>
                    </a:solidFill>
                  </a:rPr>
                  <a:t> </a:t>
                </a:r>
                <a:r>
                  <a:rPr lang="en-GB" altLang="en-US" sz="1200" b="1" i="1" dirty="0">
                    <a:solidFill>
                      <a:schemeClr val="bg1">
                        <a:lumMod val="50000"/>
                      </a:schemeClr>
                    </a:solidFill>
                  </a:rPr>
                  <a:t>£3.33</a:t>
                </a:r>
              </a:p>
              <a:p>
                <a:r>
                  <a:rPr lang="en-GB" altLang="en-US" sz="1200" u="sng" dirty="0">
                    <a:solidFill>
                      <a:schemeClr val="tx1"/>
                    </a:solidFill>
                  </a:rPr>
                  <a:t>Median class:</a:t>
                </a:r>
              </a:p>
              <a:p>
                <a:pPr marL="182563" indent="-182563">
                  <a:buAutoNum type="arabicPeriod"/>
                </a:pPr>
                <a:r>
                  <a:rPr lang="en-GB" altLang="en-US" sz="1200" dirty="0">
                    <a:solidFill>
                      <a:schemeClr val="tx1"/>
                    </a:solidFill>
                  </a:rPr>
                  <a:t>Position of the median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altLang="en-US" sz="12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altLang="en-US" sz="12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𝒕𝒐𝒕𝒂𝒍</m:t>
                        </m:r>
                        <m:r>
                          <a:rPr lang="en-GB" altLang="en-US" sz="12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GB" altLang="en-US" sz="12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𝒇𝒓𝒆𝒒𝒖𝒆𝒏𝒄𝒚</m:t>
                        </m:r>
                        <m:r>
                          <a:rPr lang="en-GB" altLang="en-US" sz="12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GB" altLang="en-US" sz="12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GB" altLang="en-US" sz="12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den>
                    </m:f>
                    <m:r>
                      <a:rPr lang="en-GB" altLang="en-US" sz="1200" i="1">
                        <a:solidFill>
                          <a:schemeClr val="bg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GB" altLang="en-US" sz="1200" i="1">
                            <a:solidFill>
                              <a:schemeClr val="bg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altLang="en-US" sz="1200" i="1">
                            <a:solidFill>
                              <a:schemeClr val="bg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36+1</m:t>
                        </m:r>
                      </m:num>
                      <m:den>
                        <m:r>
                          <a:rPr lang="en-GB" altLang="en-US" sz="1200" i="1">
                            <a:solidFill>
                              <a:schemeClr val="bg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GB" altLang="en-US" sz="1200" i="1" dirty="0">
                    <a:solidFill>
                      <a:schemeClr val="bg1">
                        <a:lumMod val="50000"/>
                      </a:schemeClr>
                    </a:solidFill>
                  </a:rPr>
                  <a:t> = 					     18.5</a:t>
                </a:r>
                <a:r>
                  <a:rPr lang="en-GB" altLang="en-US" sz="1200" i="1" baseline="30000" dirty="0">
                    <a:solidFill>
                      <a:schemeClr val="bg1">
                        <a:lumMod val="50000"/>
                      </a:schemeClr>
                    </a:solidFill>
                  </a:rPr>
                  <a:t>th</a:t>
                </a:r>
                <a:r>
                  <a:rPr lang="en-GB" altLang="en-US" sz="1200" i="1" dirty="0">
                    <a:solidFill>
                      <a:schemeClr val="bg1">
                        <a:lumMod val="50000"/>
                      </a:schemeClr>
                    </a:solidFill>
                  </a:rPr>
                  <a:t> position</a:t>
                </a:r>
              </a:p>
              <a:p>
                <a:endParaRPr lang="en-GB" altLang="en-US" sz="1200" i="1" dirty="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67" name="Rectangle 66">
                <a:extLst>
                  <a:ext uri="{FF2B5EF4-FFF2-40B4-BE49-F238E27FC236}">
                    <a16:creationId xmlns:a16="http://schemas.microsoft.com/office/drawing/2014/main" id="{F4CCD058-0F9E-429E-B5F4-5C627AB248D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60964" y="4312238"/>
                <a:ext cx="3773089" cy="2317109"/>
              </a:xfrm>
              <a:prstGeom prst="rect">
                <a:avLst/>
              </a:prstGeom>
              <a:blipFill>
                <a:blip r:embed="rId7"/>
                <a:stretch>
                  <a:fillRect l="-16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Rectangle 2">
            <a:extLst>
              <a:ext uri="{FF2B5EF4-FFF2-40B4-BE49-F238E27FC236}">
                <a16:creationId xmlns:a16="http://schemas.microsoft.com/office/drawing/2014/main" id="{C428AE01-4DAF-4A48-B24B-99669BA5BFC3}"/>
              </a:ext>
            </a:extLst>
          </p:cNvPr>
          <p:cNvSpPr/>
          <p:nvPr/>
        </p:nvSpPr>
        <p:spPr>
          <a:xfrm>
            <a:off x="8820939" y="6497626"/>
            <a:ext cx="1883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indent="-228600">
              <a:buFont typeface="+mj-lt"/>
              <a:buAutoNum type="arabicPeriod" startAt="2"/>
            </a:pPr>
            <a:r>
              <a:rPr lang="en-GB" altLang="en-US" sz="1200" i="1" dirty="0">
                <a:solidFill>
                  <a:schemeClr val="bg1">
                    <a:lumMod val="50000"/>
                  </a:schemeClr>
                </a:solidFill>
              </a:rPr>
              <a:t>Median is 18.5</a:t>
            </a:r>
            <a:r>
              <a:rPr lang="en-GB" altLang="en-US" sz="1200" i="1" baseline="30000" dirty="0">
                <a:solidFill>
                  <a:schemeClr val="bg1">
                    <a:lumMod val="50000"/>
                  </a:schemeClr>
                </a:solidFill>
              </a:rPr>
              <a:t>th</a:t>
            </a:r>
            <a:r>
              <a:rPr lang="en-GB" altLang="en-US" sz="1200" i="1" dirty="0">
                <a:solidFill>
                  <a:schemeClr val="bg1">
                    <a:lumMod val="50000"/>
                  </a:schemeClr>
                </a:solidFill>
              </a:rPr>
              <a:t> value, that is in </a:t>
            </a:r>
            <a:r>
              <a:rPr lang="en-GB" altLang="en-US" sz="1200" b="1" i="1" dirty="0">
                <a:solidFill>
                  <a:schemeClr val="bg1">
                    <a:lumMod val="50000"/>
                  </a:schemeClr>
                </a:solidFill>
              </a:rPr>
              <a:t>median class 3 &lt; P </a:t>
            </a:r>
            <a:r>
              <a:rPr lang="en-GB" altLang="en-US" sz="1200" b="1" i="1" dirty="0">
                <a:solidFill>
                  <a:schemeClr val="bg1">
                    <a:lumMod val="50000"/>
                  </a:schemeClr>
                </a:solidFill>
                <a:sym typeface="Symbol" panose="05050102010706020507" pitchFamily="18" charset="2"/>
              </a:rPr>
              <a:t> 4</a:t>
            </a:r>
            <a:endParaRPr lang="en-GB" altLang="en-US" sz="1200" b="1" i="1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15" name="Graphic 14" descr="Line arrow: Slight curve">
            <a:extLst>
              <a:ext uri="{FF2B5EF4-FFF2-40B4-BE49-F238E27FC236}">
                <a16:creationId xmlns:a16="http://schemas.microsoft.com/office/drawing/2014/main" id="{E7938144-1008-4ABD-A4B0-FB330F615D2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 rot="10137495" flipV="1">
            <a:off x="8655945" y="6646142"/>
            <a:ext cx="1339101" cy="392199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1DD736E6-415F-4FD9-A0B3-24BB337FF945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20562" y="6521537"/>
            <a:ext cx="2578355" cy="35743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2049C92-F589-4DE2-9E02-BBA34754E313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981860" y="3000412"/>
            <a:ext cx="1968651" cy="151062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4E8EEF78-354B-4978-AEE2-5C49CCAFF612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7335644" y="2812213"/>
            <a:ext cx="2938814" cy="1543213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A8CD74B0-B2FA-4E87-B236-8AAC74490C6D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7037165" y="6189660"/>
            <a:ext cx="1678555" cy="989746"/>
          </a:xfrm>
          <a:prstGeom prst="rect">
            <a:avLst/>
          </a:prstGeom>
        </p:spPr>
      </p:pic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B7AE3456-DD07-45B4-824D-AE2171136B51}"/>
              </a:ext>
            </a:extLst>
          </p:cNvPr>
          <p:cNvCxnSpPr/>
          <p:nvPr/>
        </p:nvCxnSpPr>
        <p:spPr>
          <a:xfrm flipV="1">
            <a:off x="1794570" y="4156719"/>
            <a:ext cx="56860" cy="155519"/>
          </a:xfrm>
          <a:prstGeom prst="line">
            <a:avLst/>
          </a:prstGeom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66A8A792-C03E-45EA-8A75-904F55F7F06F}"/>
              </a:ext>
            </a:extLst>
          </p:cNvPr>
          <p:cNvCxnSpPr/>
          <p:nvPr/>
        </p:nvCxnSpPr>
        <p:spPr>
          <a:xfrm flipV="1">
            <a:off x="1959698" y="4157761"/>
            <a:ext cx="56860" cy="155519"/>
          </a:xfrm>
          <a:prstGeom prst="line">
            <a:avLst/>
          </a:prstGeom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07BAB1F5-4DFC-46DE-9B0C-591042EA45A6}"/>
              </a:ext>
            </a:extLst>
          </p:cNvPr>
          <p:cNvCxnSpPr/>
          <p:nvPr/>
        </p:nvCxnSpPr>
        <p:spPr>
          <a:xfrm flipV="1">
            <a:off x="2121488" y="4148749"/>
            <a:ext cx="56860" cy="155519"/>
          </a:xfrm>
          <a:prstGeom prst="line">
            <a:avLst/>
          </a:prstGeom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3B3DEB60-A914-41F0-AC6C-088E55D639C2}"/>
              </a:ext>
            </a:extLst>
          </p:cNvPr>
          <p:cNvCxnSpPr/>
          <p:nvPr/>
        </p:nvCxnSpPr>
        <p:spPr>
          <a:xfrm flipV="1">
            <a:off x="2564911" y="4183076"/>
            <a:ext cx="56860" cy="155519"/>
          </a:xfrm>
          <a:prstGeom prst="line">
            <a:avLst/>
          </a:prstGeom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5ACAC7FB-60D5-4ABC-86D6-B2A193D6201A}"/>
              </a:ext>
            </a:extLst>
          </p:cNvPr>
          <p:cNvCxnSpPr/>
          <p:nvPr/>
        </p:nvCxnSpPr>
        <p:spPr>
          <a:xfrm flipV="1">
            <a:off x="2725963" y="4170923"/>
            <a:ext cx="56860" cy="155519"/>
          </a:xfrm>
          <a:prstGeom prst="line">
            <a:avLst/>
          </a:prstGeom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079BD00D-1B96-4EB9-B445-96DBDA775B25}"/>
              </a:ext>
            </a:extLst>
          </p:cNvPr>
          <p:cNvCxnSpPr/>
          <p:nvPr/>
        </p:nvCxnSpPr>
        <p:spPr>
          <a:xfrm flipV="1">
            <a:off x="2861461" y="4174437"/>
            <a:ext cx="56860" cy="155519"/>
          </a:xfrm>
          <a:prstGeom prst="line">
            <a:avLst/>
          </a:prstGeom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41" name="TextBox 40">
            <a:extLst>
              <a:ext uri="{FF2B5EF4-FFF2-40B4-BE49-F238E27FC236}">
                <a16:creationId xmlns:a16="http://schemas.microsoft.com/office/drawing/2014/main" id="{FAA68BF8-AAC5-4CED-B4CE-240C768634A2}"/>
              </a:ext>
            </a:extLst>
          </p:cNvPr>
          <p:cNvSpPr txBox="1"/>
          <p:nvPr/>
        </p:nvSpPr>
        <p:spPr>
          <a:xfrm>
            <a:off x="2340867" y="82542"/>
            <a:ext cx="5976664" cy="40011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GB" sz="2000" b="1" baseline="30000" dirty="0">
                <a:solidFill>
                  <a:schemeClr val="bg1"/>
                </a:solidFill>
                <a:latin typeface="Arial"/>
                <a:cs typeface="Arial"/>
              </a:rPr>
              <a:t>Year 7 Mathematics Knowledge Organiser – Representing data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57D931B7-C798-43A1-AAF4-E6C4A0CBEE87}"/>
              </a:ext>
            </a:extLst>
          </p:cNvPr>
          <p:cNvSpPr/>
          <p:nvPr/>
        </p:nvSpPr>
        <p:spPr>
          <a:xfrm>
            <a:off x="0" y="7349451"/>
            <a:ext cx="10693400" cy="211812"/>
          </a:xfrm>
          <a:prstGeom prst="rect">
            <a:avLst/>
          </a:prstGeom>
          <a:gradFill flip="none" rotWithShape="1">
            <a:gsLst>
              <a:gs pos="0">
                <a:srgbClr val="7030A0">
                  <a:tint val="66000"/>
                  <a:satMod val="160000"/>
                </a:srgbClr>
              </a:gs>
              <a:gs pos="50000">
                <a:srgbClr val="7030A0">
                  <a:tint val="44500"/>
                  <a:satMod val="160000"/>
                </a:srgbClr>
              </a:gs>
              <a:gs pos="100000">
                <a:srgbClr val="7030A0">
                  <a:tint val="23500"/>
                  <a:satMod val="160000"/>
                </a:srgbClr>
              </a:gs>
            </a:gsLst>
            <a:lin ang="81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</p:spTree>
    <p:extLst>
      <p:ext uri="{BB962C8B-B14F-4D97-AF65-F5344CB8AC3E}">
        <p14:creationId xmlns:p14="http://schemas.microsoft.com/office/powerpoint/2010/main" val="35698359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4F46EB04-BED8-4156-BB59-D84C4DCDB23F}"/>
                  </a:ext>
                </a:extLst>
              </p:cNvPr>
              <p:cNvSpPr txBox="1"/>
              <p:nvPr/>
            </p:nvSpPr>
            <p:spPr>
              <a:xfrm>
                <a:off x="3309478" y="445455"/>
                <a:ext cx="4312826" cy="667035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spcAft>
                    <a:spcPts val="600"/>
                  </a:spcAft>
                </a:pPr>
                <a:r>
                  <a:rPr lang="en-GB" sz="1400" b="1" dirty="0">
                    <a:solidFill>
                      <a:srgbClr val="000000"/>
                    </a:solidFill>
                    <a:latin typeface="Calibri" panose="020F0502020204030204" pitchFamily="34" charset="0"/>
                    <a:ea typeface="Times New Roman" panose="02020603050405020304" pitchFamily="18" charset="0"/>
                  </a:rPr>
                  <a:t>AVERAGES FROM BAR CHART</a:t>
                </a:r>
              </a:p>
              <a:p>
                <a:r>
                  <a:rPr lang="en-GB" sz="1200" i="1" dirty="0">
                    <a:solidFill>
                      <a:srgbClr val="000000"/>
                    </a:solidFill>
                    <a:latin typeface="Calibri" panose="020F0502020204030204" pitchFamily="34" charset="0"/>
                  </a:rPr>
                  <a:t>Example: Find mean, median, mode and range from this bar chart.</a:t>
                </a:r>
              </a:p>
              <a:p>
                <a:endParaRPr lang="en-GB" sz="1200" i="1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  <a:p>
                <a:endParaRPr lang="en-GB" sz="1200" i="1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  <a:p>
                <a:endParaRPr lang="en-GB" sz="1200" i="1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  <a:p>
                <a:endParaRPr lang="en-GB" sz="1200" i="1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  <a:p>
                <a:endParaRPr lang="en-GB" sz="1200" i="1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  <a:p>
                <a:endParaRPr lang="en-GB" sz="1200" i="1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  <a:p>
                <a:endParaRPr lang="en-GB" sz="1200" i="1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  <a:p>
                <a:endParaRPr lang="en-GB" sz="1200" i="1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  <a:p>
                <a:endParaRPr lang="en-GB" sz="1200" i="1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  <a:p>
                <a:endParaRPr lang="en-GB" sz="1200" i="1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  <a:p>
                <a:endParaRPr lang="en-GB" sz="1200" i="1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  <a:p>
                <a:endParaRPr lang="en-GB" sz="1200" i="1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  <a:p>
                <a:pPr marL="228600" indent="-228600">
                  <a:buFont typeface="+mj-lt"/>
                  <a:buAutoNum type="arabicPeriod" startAt="3"/>
                </a:pPr>
                <a:r>
                  <a:rPr lang="en-GB" sz="1200" dirty="0">
                    <a:solidFill>
                      <a:srgbClr val="000000"/>
                    </a:solidFill>
                    <a:latin typeface="Calibri" panose="020F0502020204030204" pitchFamily="34" charset="0"/>
                  </a:rPr>
                  <a:t>To find mean and median use the table</a:t>
                </a:r>
                <a:r>
                  <a:rPr lang="en-GB" sz="1200" i="1" dirty="0">
                    <a:solidFill>
                      <a:srgbClr val="000000"/>
                    </a:solidFill>
                    <a:latin typeface="Calibri" panose="020F0502020204030204" pitchFamily="34" charset="0"/>
                  </a:rPr>
                  <a:t>:</a:t>
                </a:r>
              </a:p>
              <a:p>
                <a:endParaRPr lang="en-GB" sz="1200" i="1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  <a:p>
                <a:endParaRPr lang="en-GB" sz="1200" i="1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  <a:p>
                <a:endParaRPr lang="en-GB" sz="1200" i="1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  <a:p>
                <a:endParaRPr lang="en-GB" sz="1200" i="1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  <a:p>
                <a:endParaRPr lang="en-GB" sz="1200" i="1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  <a:p>
                <a:endParaRPr lang="en-GB" sz="1200" i="1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  <a:p>
                <a:endParaRPr lang="en-GB" sz="1200" i="1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  <a:p>
                <a:endParaRPr lang="en-GB" sz="1200" i="1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  <a:p>
                <a:pPr>
                  <a:tabLst>
                    <a:tab pos="180975" algn="l"/>
                  </a:tabLst>
                </a:pPr>
                <a:r>
                  <a:rPr lang="en-GB" altLang="en-US" sz="1200" i="1" dirty="0">
                    <a:solidFill>
                      <a:schemeClr val="bg1">
                        <a:lumMod val="50000"/>
                      </a:schemeClr>
                    </a:solidFill>
                  </a:rPr>
                  <a:t>	</a:t>
                </a:r>
                <a:r>
                  <a:rPr lang="en-GB" altLang="en-US" sz="1200" u="sng" dirty="0">
                    <a:solidFill>
                      <a:schemeClr val="tx1"/>
                    </a:solidFill>
                  </a:rPr>
                  <a:t>Mean</a:t>
                </a:r>
                <a:r>
                  <a:rPr lang="en-GB" altLang="en-US" sz="1200" dirty="0">
                    <a:solidFill>
                      <a:schemeClr val="tx1"/>
                    </a:solidFill>
                  </a:rPr>
                  <a:t> =</a:t>
                </a:r>
                <a:r>
                  <a:rPr lang="en-GB" altLang="en-US" sz="1200" i="1" dirty="0">
                    <a:solidFill>
                      <a:schemeClr val="tx1"/>
                    </a:solidFill>
                  </a:rPr>
                  <a:t>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altLang="en-US" sz="12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altLang="en-US" sz="12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𝒕𝒐𝒕𝒂𝒍</m:t>
                        </m:r>
                        <m:r>
                          <a:rPr lang="en-GB" altLang="en-US" sz="12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GB" altLang="en-US" sz="12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𝒏𝒖𝒎𝒃𝒆𝒓</m:t>
                        </m:r>
                        <m:r>
                          <a:rPr lang="en-GB" altLang="en-US" sz="12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GB" altLang="en-US" sz="12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𝒐𝒇</m:t>
                        </m:r>
                        <m:r>
                          <a:rPr lang="en-GB" altLang="en-US" sz="12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GB" altLang="en-US" sz="12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𝒗𝒂𝒍𝒖𝒆𝒔</m:t>
                        </m:r>
                        <m:r>
                          <a:rPr lang="en-GB" altLang="en-US" sz="12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(</m:t>
                        </m:r>
                        <m:r>
                          <a:rPr lang="en-GB" altLang="en-US" sz="12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𝒅𝒂𝒚</m:t>
                        </m:r>
                        <m:r>
                          <a:rPr lang="en-GB" altLang="en-US" sz="12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num>
                      <m:den>
                        <m:r>
                          <a:rPr lang="en-GB" altLang="en-US" sz="12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𝒕𝒐𝒕𝒂𝒍</m:t>
                        </m:r>
                        <m:r>
                          <a:rPr lang="en-GB" altLang="en-US" sz="12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GB" altLang="en-US" sz="12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𝒇𝒓𝒆𝒒𝒖𝒆𝒏𝒄𝒊𝒆𝒔</m:t>
                        </m:r>
                        <m:r>
                          <a:rPr lang="en-GB" altLang="en-US" sz="12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(</m:t>
                        </m:r>
                        <m:r>
                          <a:rPr lang="en-GB" altLang="en-US" sz="12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𝒘𝒐𝒓𝒌𝒆𝒓𝒔</m:t>
                        </m:r>
                        <m:r>
                          <a:rPr lang="en-GB" altLang="en-US" sz="12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den>
                    </m:f>
                    <m:r>
                      <a:rPr lang="en-GB" altLang="en-US" sz="1200" i="1">
                        <a:solidFill>
                          <a:schemeClr val="bg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GB" altLang="en-US" sz="1200" i="1">
                            <a:solidFill>
                              <a:schemeClr val="bg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altLang="en-US" sz="1200" b="0" i="1" smtClean="0">
                            <a:solidFill>
                              <a:schemeClr val="bg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23</m:t>
                        </m:r>
                      </m:num>
                      <m:den>
                        <m:r>
                          <a:rPr lang="en-GB" altLang="en-US" sz="1200" b="0" i="1" smtClean="0">
                            <a:solidFill>
                              <a:schemeClr val="bg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10</m:t>
                        </m:r>
                      </m:den>
                    </m:f>
                    <m:r>
                      <a:rPr lang="en-GB" altLang="en-US" sz="1200" i="1">
                        <a:solidFill>
                          <a:schemeClr val="bg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altLang="en-US" sz="1200" b="1" i="1" smtClean="0">
                        <a:solidFill>
                          <a:schemeClr val="bg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𝟐</m:t>
                    </m:r>
                    <m:r>
                      <a:rPr lang="en-GB" altLang="en-US" sz="1200" b="1" i="1">
                        <a:solidFill>
                          <a:schemeClr val="bg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.</m:t>
                    </m:r>
                    <m:r>
                      <a:rPr lang="en-GB" altLang="en-US" sz="1200" b="1" i="1" smtClean="0">
                        <a:solidFill>
                          <a:schemeClr val="bg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𝟑</m:t>
                    </m:r>
                  </m:oMath>
                </a14:m>
                <a:endParaRPr lang="en-GB" altLang="en-US" sz="1200" b="1" i="1" dirty="0">
                  <a:solidFill>
                    <a:schemeClr val="bg1">
                      <a:lumMod val="50000"/>
                    </a:schemeClr>
                  </a:solidFill>
                </a:endParaRPr>
              </a:p>
              <a:p>
                <a:pPr indent="180975"/>
                <a:r>
                  <a:rPr lang="en-GB" altLang="en-US" sz="1200" u="sng" dirty="0">
                    <a:solidFill>
                      <a:schemeClr val="tx1"/>
                    </a:solidFill>
                  </a:rPr>
                  <a:t>Median:</a:t>
                </a:r>
              </a:p>
              <a:p>
                <a:pPr marL="266700" indent="-85725">
                  <a:buFont typeface="Arial" panose="020B0604020202020204" pitchFamily="34" charset="0"/>
                  <a:buChar char="•"/>
                  <a:tabLst>
                    <a:tab pos="266700" algn="l"/>
                  </a:tabLst>
                </a:pPr>
                <a:r>
                  <a:rPr lang="en-GB" altLang="en-US" sz="1200" dirty="0">
                    <a:solidFill>
                      <a:schemeClr val="tx1"/>
                    </a:solidFill>
                  </a:rPr>
                  <a:t>the position of the median </a:t>
                </a:r>
                <a:r>
                  <a:rPr lang="en-GB" altLang="en-US" sz="1200" i="1" dirty="0">
                    <a:solidFill>
                      <a:schemeClr val="tx1"/>
                    </a:solidFill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altLang="en-US" sz="1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altLang="en-US" sz="1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𝑡𝑜𝑡𝑎𝑙</m:t>
                        </m:r>
                        <m:r>
                          <a:rPr lang="en-GB" altLang="en-US" sz="1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GB" altLang="en-US" sz="1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𝑓𝑟𝑒𝑞𝑢𝑒𝑛𝑐𝑦</m:t>
                        </m:r>
                        <m:r>
                          <a:rPr lang="en-GB" altLang="en-US" sz="1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+1</m:t>
                        </m:r>
                      </m:num>
                      <m:den>
                        <m:r>
                          <a:rPr lang="en-GB" altLang="en-US" sz="1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GB" altLang="en-US" sz="1200" i="1">
                        <a:solidFill>
                          <a:schemeClr val="bg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GB" altLang="en-US" sz="1200" i="1">
                            <a:solidFill>
                              <a:schemeClr val="bg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altLang="en-US" sz="1200" b="0" i="1" smtClean="0">
                            <a:solidFill>
                              <a:schemeClr val="bg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10</m:t>
                        </m:r>
                        <m:r>
                          <a:rPr lang="en-GB" altLang="en-US" sz="1200" i="1">
                            <a:solidFill>
                              <a:schemeClr val="bg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+1</m:t>
                        </m:r>
                      </m:num>
                      <m:den>
                        <m:r>
                          <a:rPr lang="en-GB" altLang="en-US" sz="1200" i="1">
                            <a:solidFill>
                              <a:schemeClr val="bg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GB" altLang="en-US" sz="1200" i="1">
                        <a:solidFill>
                          <a:schemeClr val="bg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GB" altLang="en-US" sz="1200" i="1" dirty="0">
                    <a:solidFill>
                      <a:schemeClr val="bg1">
                        <a:lumMod val="50000"/>
                      </a:schemeClr>
                    </a:solidFill>
                  </a:rPr>
                  <a:t> 5.5</a:t>
                </a:r>
                <a:r>
                  <a:rPr lang="en-GB" altLang="en-US" sz="1200" i="1" baseline="30000" dirty="0">
                    <a:solidFill>
                      <a:schemeClr val="bg1">
                        <a:lumMod val="50000"/>
                      </a:schemeClr>
                    </a:solidFill>
                  </a:rPr>
                  <a:t>th</a:t>
                </a:r>
                <a:r>
                  <a:rPr lang="en-GB" altLang="en-US" sz="1200" i="1" dirty="0">
                    <a:solidFill>
                      <a:schemeClr val="bg1">
                        <a:lumMod val="50000"/>
                      </a:schemeClr>
                    </a:solidFill>
                  </a:rPr>
                  <a:t> position</a:t>
                </a:r>
              </a:p>
              <a:p>
                <a:pPr marL="266700" indent="-85725">
                  <a:buFont typeface="Arial" panose="020B0604020202020204" pitchFamily="34" charset="0"/>
                  <a:buChar char="•"/>
                  <a:tabLst>
                    <a:tab pos="266700" algn="l"/>
                  </a:tabLst>
                </a:pPr>
                <a:r>
                  <a:rPr lang="en-GB" altLang="en-US" sz="1200" i="1" dirty="0">
                    <a:solidFill>
                      <a:schemeClr val="bg1">
                        <a:lumMod val="50000"/>
                      </a:schemeClr>
                    </a:solidFill>
                  </a:rPr>
                  <a:t>imagine values in a list: 1, 1, 1, 2, 2, 3, 3, 3, 3, 4</a:t>
                </a:r>
              </a:p>
              <a:p>
                <a:pPr indent="182563"/>
                <a:r>
                  <a:rPr lang="en-GB" altLang="en-US" sz="1200" i="1" dirty="0">
                    <a:solidFill>
                      <a:schemeClr val="bg1">
                        <a:lumMod val="50000"/>
                      </a:schemeClr>
                    </a:solidFill>
                  </a:rPr>
                  <a:t> 				5.5</a:t>
                </a:r>
                <a:r>
                  <a:rPr lang="en-GB" altLang="en-US" sz="1200" i="1" baseline="30000" dirty="0">
                    <a:solidFill>
                      <a:schemeClr val="bg1">
                        <a:lumMod val="50000"/>
                      </a:schemeClr>
                    </a:solidFill>
                  </a:rPr>
                  <a:t>th</a:t>
                </a:r>
                <a:r>
                  <a:rPr lang="en-GB" altLang="en-US" sz="1200" i="1" dirty="0">
                    <a:solidFill>
                      <a:schemeClr val="bg1">
                        <a:lumMod val="50000"/>
                      </a:schemeClr>
                    </a:solidFill>
                  </a:rPr>
                  <a:t> value lies between 2 and 3</a:t>
                </a:r>
              </a:p>
              <a:p>
                <a:pPr marL="2238375" indent="-171450"/>
                <a:endParaRPr lang="en-GB" altLang="en-US" sz="1200" i="1" dirty="0">
                  <a:solidFill>
                    <a:schemeClr val="bg1">
                      <a:lumMod val="50000"/>
                    </a:schemeClr>
                  </a:solidFill>
                </a:endParaRPr>
              </a:p>
              <a:p>
                <a:pPr marL="2238375" indent="-171450">
                  <a:buFont typeface="Arial" panose="020B0604020202020204" pitchFamily="34" charset="0"/>
                  <a:buChar char="•"/>
                </a:pPr>
                <a:r>
                  <a:rPr lang="en-GB" altLang="en-US" sz="1200" i="1" dirty="0">
                    <a:solidFill>
                      <a:schemeClr val="bg1">
                        <a:lumMod val="50000"/>
                      </a:schemeClr>
                    </a:solidFill>
                  </a:rPr>
                  <a:t>or, 5.5</a:t>
                </a:r>
                <a:r>
                  <a:rPr lang="en-GB" altLang="en-US" sz="1200" i="1" baseline="30000" dirty="0">
                    <a:solidFill>
                      <a:schemeClr val="bg1">
                        <a:lumMod val="50000"/>
                      </a:schemeClr>
                    </a:solidFill>
                  </a:rPr>
                  <a:t>th</a:t>
                </a:r>
                <a:r>
                  <a:rPr lang="en-GB" altLang="en-US" sz="1200" i="1" dirty="0">
                    <a:solidFill>
                      <a:schemeClr val="bg1">
                        <a:lumMod val="50000"/>
                      </a:schemeClr>
                    </a:solidFill>
                  </a:rPr>
                  <a:t> position is located between 2</a:t>
                </a:r>
                <a:r>
                  <a:rPr lang="en-GB" altLang="en-US" sz="1200" i="1" baseline="30000" dirty="0">
                    <a:solidFill>
                      <a:schemeClr val="bg1">
                        <a:lumMod val="50000"/>
                      </a:schemeClr>
                    </a:solidFill>
                  </a:rPr>
                  <a:t>nd</a:t>
                </a:r>
                <a:r>
                  <a:rPr lang="en-GB" altLang="en-US" sz="1200" i="1" dirty="0">
                    <a:solidFill>
                      <a:schemeClr val="bg1">
                        <a:lumMod val="50000"/>
                      </a:schemeClr>
                    </a:solidFill>
                  </a:rPr>
                  <a:t> and 3</a:t>
                </a:r>
                <a:r>
                  <a:rPr lang="en-GB" altLang="en-US" sz="1200" i="1" baseline="30000" dirty="0">
                    <a:solidFill>
                      <a:schemeClr val="bg1">
                        <a:lumMod val="50000"/>
                      </a:schemeClr>
                    </a:solidFill>
                  </a:rPr>
                  <a:t>rd</a:t>
                </a:r>
                <a:r>
                  <a:rPr lang="en-GB" altLang="en-US" sz="1200" i="1" dirty="0">
                    <a:solidFill>
                      <a:schemeClr val="bg1">
                        <a:lumMod val="50000"/>
                      </a:schemeClr>
                    </a:solidFill>
                  </a:rPr>
                  <a:t> row of the table</a:t>
                </a:r>
              </a:p>
              <a:p>
                <a:pPr marL="2238375" indent="-171450">
                  <a:buFont typeface="Arial" panose="020B0604020202020204" pitchFamily="34" charset="0"/>
                  <a:buChar char="•"/>
                </a:pPr>
                <a:r>
                  <a:rPr lang="en-GB" altLang="en-US" sz="1200" i="1" dirty="0">
                    <a:solidFill>
                      <a:schemeClr val="bg1">
                        <a:lumMod val="50000"/>
                      </a:schemeClr>
                    </a:solidFill>
                  </a:rPr>
                  <a:t>median = (2 + 3)</a:t>
                </a:r>
                <a:r>
                  <a:rPr lang="en-GB" altLang="en-US" sz="1200" dirty="0">
                    <a:solidFill>
                      <a:schemeClr val="bg1">
                        <a:lumMod val="50000"/>
                      </a:schemeClr>
                    </a:solidFill>
                    <a:sym typeface="Symbol" panose="05050102010706020507" pitchFamily="18" charset="2"/>
                  </a:rPr>
                  <a:t></a:t>
                </a:r>
                <a:r>
                  <a:rPr lang="en-GB" altLang="en-US" sz="1200" i="1" dirty="0">
                    <a:solidFill>
                      <a:schemeClr val="bg1">
                        <a:lumMod val="50000"/>
                      </a:schemeClr>
                    </a:solidFill>
                    <a:sym typeface="Symbol" panose="05050102010706020507" pitchFamily="18" charset="2"/>
                  </a:rPr>
                  <a:t>2 = </a:t>
                </a:r>
                <a:r>
                  <a:rPr lang="en-GB" altLang="en-US" sz="1200" b="1" i="1" dirty="0">
                    <a:solidFill>
                      <a:schemeClr val="bg1">
                        <a:lumMod val="50000"/>
                      </a:schemeClr>
                    </a:solidFill>
                    <a:sym typeface="Symbol" panose="05050102010706020507" pitchFamily="18" charset="2"/>
                  </a:rPr>
                  <a:t>2.5</a:t>
                </a:r>
                <a:endParaRPr lang="en-GB" altLang="en-US" sz="1200" b="1" i="1" dirty="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4F46EB04-BED8-4156-BB59-D84C4DCDB23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09478" y="445455"/>
                <a:ext cx="4312826" cy="6670352"/>
              </a:xfrm>
              <a:prstGeom prst="rect">
                <a:avLst/>
              </a:prstGeom>
              <a:blipFill>
                <a:blip r:embed="rId3"/>
                <a:stretch>
                  <a:fillRect l="-424" t="-183" r="-84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/>
          <p:cNvSpPr txBox="1"/>
          <p:nvPr/>
        </p:nvSpPr>
        <p:spPr>
          <a:xfrm>
            <a:off x="2201345" y="102782"/>
            <a:ext cx="5976664" cy="40011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GB" sz="2000" b="1" baseline="30000" dirty="0">
                <a:solidFill>
                  <a:schemeClr val="bg1"/>
                </a:solidFill>
                <a:latin typeface="Arial"/>
                <a:cs typeface="Arial"/>
              </a:rPr>
              <a:t>KS4 Mathematics Knowledge Organiser – Percentages – Part 1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2F109E9-A1A9-4B87-8286-59909996F82E}"/>
              </a:ext>
            </a:extLst>
          </p:cNvPr>
          <p:cNvSpPr txBox="1"/>
          <p:nvPr/>
        </p:nvSpPr>
        <p:spPr>
          <a:xfrm>
            <a:off x="2340867" y="82542"/>
            <a:ext cx="5976664" cy="40011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GB" sz="2000" b="1" baseline="30000" dirty="0">
                <a:solidFill>
                  <a:schemeClr val="bg1"/>
                </a:solidFill>
                <a:latin typeface="Arial"/>
                <a:cs typeface="Arial"/>
              </a:rPr>
              <a:t>KS4 Mathematics Knowledge Organiser – Averages – Part 2</a:t>
            </a:r>
            <a:endParaRPr lang="en-US" dirty="0">
              <a:solidFill>
                <a:schemeClr val="bg1"/>
              </a:solidFill>
            </a:endParaRP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8EC22DF1-D0D6-46F6-98CE-4E5178B6CDA0}"/>
              </a:ext>
            </a:extLst>
          </p:cNvPr>
          <p:cNvCxnSpPr>
            <a:cxnSpLocks/>
          </p:cNvCxnSpPr>
          <p:nvPr/>
        </p:nvCxnSpPr>
        <p:spPr>
          <a:xfrm>
            <a:off x="3330476" y="445455"/>
            <a:ext cx="0" cy="6550917"/>
          </a:xfrm>
          <a:prstGeom prst="line">
            <a:avLst/>
          </a:prstGeom>
          <a:ln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Straight Connector 79">
            <a:extLst>
              <a:ext uri="{FF2B5EF4-FFF2-40B4-BE49-F238E27FC236}">
                <a16:creationId xmlns:a16="http://schemas.microsoft.com/office/drawing/2014/main" id="{CE493E2E-7C6F-4D5C-A593-6ABA6A49E0FF}"/>
              </a:ext>
            </a:extLst>
          </p:cNvPr>
          <p:cNvCxnSpPr>
            <a:cxnSpLocks/>
          </p:cNvCxnSpPr>
          <p:nvPr/>
        </p:nvCxnSpPr>
        <p:spPr>
          <a:xfrm flipH="1">
            <a:off x="7622304" y="370454"/>
            <a:ext cx="22683" cy="6945528"/>
          </a:xfrm>
          <a:prstGeom prst="line">
            <a:avLst/>
          </a:prstGeom>
          <a:ln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TextBox 49">
            <a:extLst>
              <a:ext uri="{FF2B5EF4-FFF2-40B4-BE49-F238E27FC236}">
                <a16:creationId xmlns:a16="http://schemas.microsoft.com/office/drawing/2014/main" id="{802F438D-86D2-47B5-AB54-A779742B12CE}"/>
              </a:ext>
            </a:extLst>
          </p:cNvPr>
          <p:cNvSpPr txBox="1"/>
          <p:nvPr/>
        </p:nvSpPr>
        <p:spPr>
          <a:xfrm rot="10800000">
            <a:off x="8178009" y="4638326"/>
            <a:ext cx="2515388" cy="267765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GB" sz="1200" i="1" dirty="0">
                <a:solidFill>
                  <a:schemeClr val="accent5">
                    <a:lumMod val="50000"/>
                  </a:schemeClr>
                </a:solidFill>
              </a:rPr>
              <a:t>Answers:</a:t>
            </a:r>
          </a:p>
          <a:p>
            <a:pPr marL="180975" indent="-180975">
              <a:buAutoNum type="arabicPeriod"/>
            </a:pPr>
            <a:r>
              <a:rPr lang="en-GB" sz="1200" i="1" dirty="0">
                <a:solidFill>
                  <a:schemeClr val="accent5">
                    <a:lumMod val="50000"/>
                  </a:schemeClr>
                </a:solidFill>
              </a:rPr>
              <a:t>Mean = 9</a:t>
            </a:r>
          </a:p>
          <a:p>
            <a:pPr indent="180975"/>
            <a:r>
              <a:rPr lang="en-GB" sz="1200" i="1" dirty="0">
                <a:solidFill>
                  <a:schemeClr val="accent5">
                    <a:lumMod val="50000"/>
                  </a:schemeClr>
                </a:solidFill>
              </a:rPr>
              <a:t>Median = 9</a:t>
            </a:r>
          </a:p>
          <a:p>
            <a:pPr indent="180975"/>
            <a:r>
              <a:rPr lang="en-GB" sz="1200" i="1" dirty="0">
                <a:solidFill>
                  <a:schemeClr val="accent5">
                    <a:lumMod val="50000"/>
                  </a:schemeClr>
                </a:solidFill>
              </a:rPr>
              <a:t>Mode = 9</a:t>
            </a:r>
          </a:p>
          <a:p>
            <a:pPr indent="180975"/>
            <a:r>
              <a:rPr lang="en-GB" sz="1200" i="1" dirty="0">
                <a:solidFill>
                  <a:schemeClr val="accent5">
                    <a:lumMod val="50000"/>
                  </a:schemeClr>
                </a:solidFill>
              </a:rPr>
              <a:t>Range = 9	</a:t>
            </a:r>
          </a:p>
          <a:p>
            <a:pPr indent="180975"/>
            <a:endParaRPr lang="en-GB" sz="1200" i="1" dirty="0">
              <a:solidFill>
                <a:schemeClr val="accent5">
                  <a:lumMod val="50000"/>
                </a:schemeClr>
              </a:solidFill>
            </a:endParaRPr>
          </a:p>
          <a:p>
            <a:pPr marL="180975" indent="-180975">
              <a:buFont typeface="+mj-lt"/>
              <a:buAutoNum type="arabicPeriod" startAt="2"/>
            </a:pPr>
            <a:r>
              <a:rPr lang="en-GB" sz="1200" i="1" dirty="0">
                <a:solidFill>
                  <a:schemeClr val="accent5">
                    <a:lumMod val="50000"/>
                  </a:schemeClr>
                </a:solidFill>
              </a:rPr>
              <a:t>a) 5,6,7</a:t>
            </a:r>
          </a:p>
          <a:p>
            <a:pPr indent="180975"/>
            <a:r>
              <a:rPr lang="en-GB" sz="1200" i="1" dirty="0">
                <a:solidFill>
                  <a:schemeClr val="accent5">
                    <a:lumMod val="50000"/>
                  </a:schemeClr>
                </a:solidFill>
              </a:rPr>
              <a:t>b) 1,3,5</a:t>
            </a:r>
          </a:p>
          <a:p>
            <a:pPr indent="180975"/>
            <a:r>
              <a:rPr lang="en-GB" sz="1200" i="1" dirty="0">
                <a:solidFill>
                  <a:schemeClr val="accent5">
                    <a:lumMod val="50000"/>
                  </a:schemeClr>
                </a:solidFill>
              </a:rPr>
              <a:t>c) 3,3,9	</a:t>
            </a:r>
          </a:p>
          <a:p>
            <a:pPr indent="180975"/>
            <a:endParaRPr lang="en-GB" sz="1200" i="1" dirty="0">
              <a:solidFill>
                <a:srgbClr val="7030A0"/>
              </a:solidFill>
            </a:endParaRPr>
          </a:p>
          <a:p>
            <a:endParaRPr lang="en-GB" sz="1200" i="1" dirty="0">
              <a:solidFill>
                <a:srgbClr val="7030A0"/>
              </a:solidFill>
            </a:endParaRPr>
          </a:p>
          <a:p>
            <a:endParaRPr lang="en-GB" sz="1200" i="1" dirty="0">
              <a:solidFill>
                <a:srgbClr val="7030A0"/>
              </a:solidFill>
            </a:endParaRPr>
          </a:p>
          <a:p>
            <a:endParaRPr lang="en-GB" sz="1200" i="1" dirty="0">
              <a:solidFill>
                <a:srgbClr val="7030A0"/>
              </a:solidFill>
            </a:endParaRPr>
          </a:p>
          <a:p>
            <a:endParaRPr lang="en-GB" sz="1200" i="1" dirty="0">
              <a:solidFill>
                <a:srgbClr val="7030A0"/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EC6CE97-37ED-42EF-97C2-3A363E6B9CC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13694" y="949181"/>
            <a:ext cx="1960917" cy="2287737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7DA6FFFD-7B20-4D14-9E24-8E6117E9AD95}"/>
              </a:ext>
            </a:extLst>
          </p:cNvPr>
          <p:cNvSpPr/>
          <p:nvPr/>
        </p:nvSpPr>
        <p:spPr>
          <a:xfrm>
            <a:off x="7660441" y="354601"/>
            <a:ext cx="313866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200" i="1" dirty="0">
                <a:solidFill>
                  <a:schemeClr val="accent1">
                    <a:lumMod val="75000"/>
                  </a:schemeClr>
                </a:solidFill>
              </a:rPr>
              <a:t>Task3: Find mean, median, mode and range from these frequency tables: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17D96C2-FBC1-4972-AF38-1C417AF2A2B3}"/>
              </a:ext>
            </a:extLst>
          </p:cNvPr>
          <p:cNvSpPr/>
          <p:nvPr/>
        </p:nvSpPr>
        <p:spPr>
          <a:xfrm>
            <a:off x="5503460" y="2221011"/>
            <a:ext cx="205942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0975" indent="-180975">
              <a:buFont typeface="+mj-lt"/>
              <a:buAutoNum type="arabicPeriod"/>
            </a:pPr>
            <a:r>
              <a:rPr lang="en-GB" sz="1200" u="sng" dirty="0">
                <a:solidFill>
                  <a:srgbClr val="000000"/>
                </a:solidFill>
                <a:latin typeface="Calibri" panose="020F0502020204030204" pitchFamily="34" charset="0"/>
              </a:rPr>
              <a:t>Mode</a:t>
            </a:r>
            <a:r>
              <a:rPr lang="en-GB" sz="1200" dirty="0">
                <a:solidFill>
                  <a:srgbClr val="000000"/>
                </a:solidFill>
                <a:latin typeface="Calibri" panose="020F0502020204030204" pitchFamily="34" charset="0"/>
              </a:rPr>
              <a:t> is represented by the highest bar</a:t>
            </a:r>
          </a:p>
          <a:p>
            <a:pPr marL="180975"/>
            <a:r>
              <a:rPr lang="en-GB" altLang="en-US" sz="1200" i="1" dirty="0">
                <a:solidFill>
                  <a:schemeClr val="bg1">
                    <a:lumMod val="50000"/>
                  </a:schemeClr>
                </a:solidFill>
              </a:rPr>
              <a:t>Mode: = </a:t>
            </a:r>
            <a:r>
              <a:rPr lang="en-GB" altLang="en-US" sz="1200" b="1" i="1" dirty="0">
                <a:solidFill>
                  <a:schemeClr val="bg1">
                    <a:lumMod val="50000"/>
                  </a:schemeClr>
                </a:solidFill>
              </a:rPr>
              <a:t>3 days</a:t>
            </a:r>
          </a:p>
          <a:p>
            <a:pPr marL="180975" indent="-180975">
              <a:buFont typeface="+mj-lt"/>
              <a:buAutoNum type="arabicPeriod" startAt="2"/>
            </a:pPr>
            <a:r>
              <a:rPr lang="en-GB" altLang="en-US" sz="1200" u="sng" dirty="0"/>
              <a:t>Range</a:t>
            </a:r>
            <a:r>
              <a:rPr lang="en-GB" altLang="en-US" sz="1200" i="1" dirty="0">
                <a:solidFill>
                  <a:schemeClr val="bg1">
                    <a:lumMod val="50000"/>
                  </a:schemeClr>
                </a:solidFill>
              </a:rPr>
              <a:t> = 4 - 1 = </a:t>
            </a:r>
            <a:r>
              <a:rPr lang="en-GB" altLang="en-US" sz="1200" b="1" i="1" dirty="0">
                <a:solidFill>
                  <a:schemeClr val="bg1">
                    <a:lumMod val="50000"/>
                  </a:schemeClr>
                </a:solidFill>
              </a:rPr>
              <a:t>3 days</a:t>
            </a: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535857B1-9037-4D02-A1CC-873481FE263E}"/>
              </a:ext>
            </a:extLst>
          </p:cNvPr>
          <p:cNvCxnSpPr/>
          <p:nvPr/>
        </p:nvCxnSpPr>
        <p:spPr>
          <a:xfrm flipH="1" flipV="1">
            <a:off x="4908805" y="2100025"/>
            <a:ext cx="914775" cy="17474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5C569C8C-9685-4011-9435-074506DCD28F}"/>
              </a:ext>
            </a:extLst>
          </p:cNvPr>
          <p:cNvCxnSpPr>
            <a:cxnSpLocks/>
          </p:cNvCxnSpPr>
          <p:nvPr/>
        </p:nvCxnSpPr>
        <p:spPr>
          <a:xfrm flipH="1" flipV="1">
            <a:off x="5258634" y="2996607"/>
            <a:ext cx="663320" cy="2485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19" name="Oval 18">
            <a:extLst>
              <a:ext uri="{FF2B5EF4-FFF2-40B4-BE49-F238E27FC236}">
                <a16:creationId xmlns:a16="http://schemas.microsoft.com/office/drawing/2014/main" id="{AD6AC87E-8648-4171-8709-DE14964BABB9}"/>
              </a:ext>
            </a:extLst>
          </p:cNvPr>
          <p:cNvSpPr/>
          <p:nvPr/>
        </p:nvSpPr>
        <p:spPr>
          <a:xfrm>
            <a:off x="5674910" y="5741915"/>
            <a:ext cx="297340" cy="17566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5" name="Graphic 24" descr="Line arrow: Slight curve">
            <a:extLst>
              <a:ext uri="{FF2B5EF4-FFF2-40B4-BE49-F238E27FC236}">
                <a16:creationId xmlns:a16="http://schemas.microsoft.com/office/drawing/2014/main" id="{B96CDA53-B651-4D88-9B6E-DDB31FEA57F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 rot="10395103" flipV="1">
            <a:off x="5321635" y="6307751"/>
            <a:ext cx="914400" cy="392199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3E5CC943-1E38-48BB-AC5F-331396AC7B7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709084" y="2225693"/>
            <a:ext cx="2021076" cy="2427641"/>
          </a:xfrm>
          <a:prstGeom prst="rect">
            <a:avLst/>
          </a:prstGeom>
        </p:spPr>
      </p:pic>
      <p:sp>
        <p:nvSpPr>
          <p:cNvPr id="28" name="Rectangle 27">
            <a:extLst>
              <a:ext uri="{FF2B5EF4-FFF2-40B4-BE49-F238E27FC236}">
                <a16:creationId xmlns:a16="http://schemas.microsoft.com/office/drawing/2014/main" id="{EBBAADA0-AE6F-410A-B5C8-D425973DD2BE}"/>
              </a:ext>
            </a:extLst>
          </p:cNvPr>
          <p:cNvSpPr/>
          <p:nvPr/>
        </p:nvSpPr>
        <p:spPr>
          <a:xfrm>
            <a:off x="7702299" y="1785141"/>
            <a:ext cx="313866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200" i="1" dirty="0">
                <a:solidFill>
                  <a:schemeClr val="accent1">
                    <a:lumMod val="75000"/>
                  </a:schemeClr>
                </a:solidFill>
              </a:rPr>
              <a:t>Task4: Find mean, median, mode and range from this bar chart:</a:t>
            </a:r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E5B62C96-6CCE-4D2C-A363-11254AB610F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576549" y="3409029"/>
            <a:ext cx="1956647" cy="1326768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0B1F72EC-E6A6-4AE5-9CCB-AB1C0DEAE314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523431" y="5951664"/>
            <a:ext cx="1840622" cy="1045026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id="{4E4F35C6-9E94-4484-8D4E-0CBA52AE9BB3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935020" y="774951"/>
            <a:ext cx="1161370" cy="917314"/>
          </a:xfrm>
          <a:prstGeom prst="rect">
            <a:avLst/>
          </a:prstGeom>
        </p:spPr>
      </p:pic>
      <p:pic>
        <p:nvPicPr>
          <p:cNvPr id="41" name="Picture 40">
            <a:extLst>
              <a:ext uri="{FF2B5EF4-FFF2-40B4-BE49-F238E27FC236}">
                <a16:creationId xmlns:a16="http://schemas.microsoft.com/office/drawing/2014/main" id="{55AB902D-5215-4E53-9B28-040E7631A779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376107" y="773135"/>
            <a:ext cx="1204545" cy="1086709"/>
          </a:xfrm>
          <a:prstGeom prst="rect">
            <a:avLst/>
          </a:prstGeom>
        </p:spPr>
      </p:pic>
      <p:sp>
        <p:nvSpPr>
          <p:cNvPr id="45" name="TextBox 44">
            <a:extLst>
              <a:ext uri="{FF2B5EF4-FFF2-40B4-BE49-F238E27FC236}">
                <a16:creationId xmlns:a16="http://schemas.microsoft.com/office/drawing/2014/main" id="{FA011BFD-C65A-4940-8EF0-AD9D2B36D17E}"/>
              </a:ext>
            </a:extLst>
          </p:cNvPr>
          <p:cNvSpPr txBox="1"/>
          <p:nvPr/>
        </p:nvSpPr>
        <p:spPr>
          <a:xfrm>
            <a:off x="7696746" y="729423"/>
            <a:ext cx="34215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i="1" dirty="0">
                <a:solidFill>
                  <a:schemeClr val="accent1">
                    <a:lumMod val="75000"/>
                  </a:schemeClr>
                </a:solidFill>
              </a:rPr>
              <a:t>a)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CD9DE8AC-F1FD-499C-B424-30D5238E8DFC}"/>
              </a:ext>
            </a:extLst>
          </p:cNvPr>
          <p:cNvSpPr txBox="1"/>
          <p:nvPr/>
        </p:nvSpPr>
        <p:spPr>
          <a:xfrm>
            <a:off x="9115422" y="729422"/>
            <a:ext cx="34215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i="1" dirty="0">
                <a:solidFill>
                  <a:schemeClr val="accent1">
                    <a:lumMod val="75000"/>
                  </a:schemeClr>
                </a:solidFill>
              </a:rPr>
              <a:t>b)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877DFDE3-5256-4592-B263-CAF12E1A1CB9}"/>
              </a:ext>
            </a:extLst>
          </p:cNvPr>
          <p:cNvSpPr/>
          <p:nvPr/>
        </p:nvSpPr>
        <p:spPr>
          <a:xfrm>
            <a:off x="0" y="7349451"/>
            <a:ext cx="10693400" cy="211812"/>
          </a:xfrm>
          <a:prstGeom prst="rect">
            <a:avLst/>
          </a:prstGeom>
          <a:gradFill flip="none" rotWithShape="1">
            <a:gsLst>
              <a:gs pos="0">
                <a:srgbClr val="7030A0">
                  <a:tint val="66000"/>
                  <a:satMod val="160000"/>
                </a:srgbClr>
              </a:gs>
              <a:gs pos="50000">
                <a:srgbClr val="7030A0">
                  <a:tint val="44500"/>
                  <a:satMod val="160000"/>
                </a:srgbClr>
              </a:gs>
              <a:gs pos="100000">
                <a:srgbClr val="7030A0">
                  <a:tint val="23500"/>
                  <a:satMod val="160000"/>
                </a:srgbClr>
              </a:gs>
            </a:gsLst>
            <a:lin ang="81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84DF8C19-89BC-4E2E-A7E2-E3BE98EA4D8C}"/>
              </a:ext>
            </a:extLst>
          </p:cNvPr>
          <p:cNvSpPr/>
          <p:nvPr/>
        </p:nvSpPr>
        <p:spPr>
          <a:xfrm>
            <a:off x="0" y="-11769"/>
            <a:ext cx="10693400" cy="383856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BC7DB3BC-5F46-4A4E-93A9-395E5A55FFC7}"/>
              </a:ext>
            </a:extLst>
          </p:cNvPr>
          <p:cNvSpPr txBox="1"/>
          <p:nvPr/>
        </p:nvSpPr>
        <p:spPr>
          <a:xfrm>
            <a:off x="2340867" y="70773"/>
            <a:ext cx="5976664" cy="40011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GB" sz="2000" b="1" baseline="30000" dirty="0">
                <a:solidFill>
                  <a:schemeClr val="bg1"/>
                </a:solidFill>
                <a:latin typeface="Arial"/>
                <a:cs typeface="Arial"/>
              </a:rPr>
              <a:t>Year 7 Mathematics Knowledge Organiser – Representing data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79C05B68-020F-45B6-9C9F-5EC7833030A1}"/>
              </a:ext>
            </a:extLst>
          </p:cNvPr>
          <p:cNvSpPr/>
          <p:nvPr/>
        </p:nvSpPr>
        <p:spPr>
          <a:xfrm>
            <a:off x="9038" y="370454"/>
            <a:ext cx="3321438" cy="22775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en-GB" sz="1400" b="1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TWO-WAY TABLES</a:t>
            </a:r>
          </a:p>
          <a:p>
            <a:pPr>
              <a:spcAft>
                <a:spcPts val="600"/>
              </a:spcAft>
            </a:pPr>
            <a:r>
              <a:rPr lang="en-GB" sz="1400" dirty="0"/>
              <a:t>Data collected in two-way tables is divided into more than one category. </a:t>
            </a:r>
          </a:p>
          <a:p>
            <a:r>
              <a:rPr lang="en-GB" sz="1200" i="1" dirty="0"/>
              <a:t>Example: </a:t>
            </a:r>
            <a:r>
              <a:rPr lang="en-GB" sz="1200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Some college students were asked to choose which of the three subjects, English, Maths or Science they enjoyed the most. Complete the two-table below.</a:t>
            </a:r>
          </a:p>
          <a:p>
            <a:endParaRPr lang="en-GB" sz="1400" dirty="0"/>
          </a:p>
          <a:p>
            <a:endParaRPr lang="en-GB" sz="1400" dirty="0"/>
          </a:p>
          <a:p>
            <a:endParaRPr lang="en-GB" sz="1400" dirty="0"/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715FAB95-339D-4DA8-9C52-4A12FFC7C7A1}"/>
              </a:ext>
            </a:extLst>
          </p:cNvPr>
          <p:cNvSpPr txBox="1"/>
          <p:nvPr/>
        </p:nvSpPr>
        <p:spPr>
          <a:xfrm>
            <a:off x="112843" y="3068746"/>
            <a:ext cx="2851098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100" i="1" dirty="0">
                <a:solidFill>
                  <a:schemeClr val="bg1">
                    <a:lumMod val="50000"/>
                  </a:schemeClr>
                </a:solidFill>
              </a:rPr>
              <a:t>the black numbers in the table are filled in from the text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100" i="1" dirty="0">
                <a:solidFill>
                  <a:schemeClr val="bg1">
                    <a:lumMod val="50000"/>
                  </a:schemeClr>
                </a:solidFill>
              </a:rPr>
              <a:t>the red numbers are added by calculation</a:t>
            </a:r>
          </a:p>
        </p:txBody>
      </p:sp>
      <p:pic>
        <p:nvPicPr>
          <p:cNvPr id="52" name="Picture 51">
            <a:extLst>
              <a:ext uri="{FF2B5EF4-FFF2-40B4-BE49-F238E27FC236}">
                <a16:creationId xmlns:a16="http://schemas.microsoft.com/office/drawing/2014/main" id="{2CE54385-AF05-4B3B-ADD9-000C5BC487BD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91140" y="2015114"/>
            <a:ext cx="2525533" cy="1102246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23901CA7-EBDE-4675-BA88-FF06CF763002}"/>
              </a:ext>
            </a:extLst>
          </p:cNvPr>
          <p:cNvSpPr/>
          <p:nvPr/>
        </p:nvSpPr>
        <p:spPr>
          <a:xfrm rot="10800000">
            <a:off x="8158357" y="4638326"/>
            <a:ext cx="1337116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200" i="1" dirty="0">
                <a:solidFill>
                  <a:schemeClr val="accent5">
                    <a:lumMod val="50000"/>
                  </a:schemeClr>
                </a:solidFill>
              </a:rPr>
              <a:t>3a. Mean = 4.76</a:t>
            </a:r>
          </a:p>
          <a:p>
            <a:pPr indent="180975"/>
            <a:r>
              <a:rPr lang="en-GB" sz="1200" i="1" dirty="0">
                <a:solidFill>
                  <a:schemeClr val="accent5">
                    <a:lumMod val="50000"/>
                  </a:schemeClr>
                </a:solidFill>
              </a:rPr>
              <a:t> Median = 5</a:t>
            </a:r>
          </a:p>
          <a:p>
            <a:pPr indent="180975"/>
            <a:r>
              <a:rPr lang="en-GB" sz="1200" i="1" dirty="0">
                <a:solidFill>
                  <a:schemeClr val="accent5">
                    <a:lumMod val="50000"/>
                  </a:schemeClr>
                </a:solidFill>
              </a:rPr>
              <a:t> Mode = 6</a:t>
            </a:r>
          </a:p>
          <a:p>
            <a:pPr indent="180975"/>
            <a:r>
              <a:rPr lang="en-GB" sz="1200" i="1" dirty="0">
                <a:solidFill>
                  <a:schemeClr val="accent5">
                    <a:lumMod val="50000"/>
                  </a:schemeClr>
                </a:solidFill>
              </a:rPr>
              <a:t> Range = 3</a:t>
            </a:r>
          </a:p>
          <a:p>
            <a:pPr indent="180975"/>
            <a:r>
              <a:rPr lang="en-GB" sz="1200" i="1" dirty="0">
                <a:solidFill>
                  <a:schemeClr val="accent5">
                    <a:lumMod val="50000"/>
                  </a:schemeClr>
                </a:solidFill>
              </a:rPr>
              <a:t>	</a:t>
            </a:r>
          </a:p>
          <a:p>
            <a:r>
              <a:rPr lang="en-GB" sz="1200" i="1" dirty="0">
                <a:solidFill>
                  <a:schemeClr val="accent5">
                    <a:lumMod val="50000"/>
                  </a:schemeClr>
                </a:solidFill>
              </a:rPr>
              <a:t>3b. Mean = 5.75</a:t>
            </a:r>
          </a:p>
          <a:p>
            <a:pPr indent="180975"/>
            <a:r>
              <a:rPr lang="en-GB" sz="1200" i="1" dirty="0">
                <a:solidFill>
                  <a:schemeClr val="accent5">
                    <a:lumMod val="50000"/>
                  </a:schemeClr>
                </a:solidFill>
              </a:rPr>
              <a:t> Median = 6 - 8</a:t>
            </a:r>
          </a:p>
          <a:p>
            <a:pPr indent="180975"/>
            <a:r>
              <a:rPr lang="en-GB" sz="1200" i="1" dirty="0">
                <a:solidFill>
                  <a:schemeClr val="accent5">
                    <a:lumMod val="50000"/>
                  </a:schemeClr>
                </a:solidFill>
              </a:rPr>
              <a:t> Mode = 6 - 8</a:t>
            </a:r>
          </a:p>
          <a:p>
            <a:pPr indent="180975"/>
            <a:r>
              <a:rPr lang="en-GB" sz="1200" i="1" dirty="0">
                <a:solidFill>
                  <a:schemeClr val="accent5">
                    <a:lumMod val="50000"/>
                  </a:schemeClr>
                </a:solidFill>
              </a:rPr>
              <a:t> Range = 11	</a:t>
            </a:r>
          </a:p>
          <a:p>
            <a:pPr indent="180975"/>
            <a:endParaRPr lang="en-GB" sz="1200" i="1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en-GB" sz="1200" i="1" dirty="0">
                <a:solidFill>
                  <a:schemeClr val="accent5">
                    <a:lumMod val="50000"/>
                  </a:schemeClr>
                </a:solidFill>
              </a:rPr>
              <a:t>4.  Mean =1</a:t>
            </a:r>
          </a:p>
          <a:p>
            <a:pPr indent="180975"/>
            <a:r>
              <a:rPr lang="en-GB" sz="1200" i="1" dirty="0">
                <a:solidFill>
                  <a:schemeClr val="accent5">
                    <a:lumMod val="50000"/>
                  </a:schemeClr>
                </a:solidFill>
              </a:rPr>
              <a:t>Median = 0 </a:t>
            </a:r>
          </a:p>
          <a:p>
            <a:pPr indent="180975"/>
            <a:r>
              <a:rPr lang="en-GB" sz="1200" i="1" dirty="0">
                <a:solidFill>
                  <a:schemeClr val="accent5">
                    <a:lumMod val="50000"/>
                  </a:schemeClr>
                </a:solidFill>
              </a:rPr>
              <a:t>Mode = 0</a:t>
            </a:r>
          </a:p>
          <a:p>
            <a:r>
              <a:rPr lang="en-GB" sz="1200" i="1" dirty="0">
                <a:solidFill>
                  <a:schemeClr val="accent5">
                    <a:lumMod val="50000"/>
                  </a:schemeClr>
                </a:solidFill>
              </a:rPr>
              <a:t>    Range = 4</a:t>
            </a:r>
            <a:endParaRPr lang="en-GB" sz="1200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9BE2353-786B-4456-B05E-693F0D1EA166}"/>
              </a:ext>
            </a:extLst>
          </p:cNvPr>
          <p:cNvSpPr/>
          <p:nvPr/>
        </p:nvSpPr>
        <p:spPr>
          <a:xfrm>
            <a:off x="7819" y="3620295"/>
            <a:ext cx="3188019" cy="9387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en-GB" sz="1400" b="1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BAR CHARTS</a:t>
            </a:r>
          </a:p>
          <a:p>
            <a:pPr>
              <a:spcAft>
                <a:spcPts val="600"/>
              </a:spcAft>
            </a:pPr>
            <a:r>
              <a:rPr lang="en-GB" sz="1200" dirty="0"/>
              <a:t>Bar charts represent statistical information. Bars, of </a:t>
            </a:r>
            <a:r>
              <a:rPr lang="en-GB" sz="1200" b="1" dirty="0"/>
              <a:t>equal width</a:t>
            </a:r>
            <a:r>
              <a:rPr lang="en-GB" sz="1200" dirty="0"/>
              <a:t>, represent frequencies by their height. 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9550A23C-EF6A-45BB-99AC-2D67253266B8}"/>
              </a:ext>
            </a:extLst>
          </p:cNvPr>
          <p:cNvCxnSpPr/>
          <p:nvPr/>
        </p:nvCxnSpPr>
        <p:spPr>
          <a:xfrm>
            <a:off x="19121" y="3668910"/>
            <a:ext cx="3233046" cy="0"/>
          </a:xfrm>
          <a:prstGeom prst="line">
            <a:avLst/>
          </a:prstGeom>
          <a:ln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3" name="Picture 2">
            <a:extLst>
              <a:ext uri="{FF2B5EF4-FFF2-40B4-BE49-F238E27FC236}">
                <a16:creationId xmlns:a16="http://schemas.microsoft.com/office/drawing/2014/main" id="{48F9A3E6-8983-48E0-9C5D-342DAB0F3A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88" y="4483915"/>
            <a:ext cx="2121286" cy="1307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4" name="Picture 3">
            <a:extLst>
              <a:ext uri="{FF2B5EF4-FFF2-40B4-BE49-F238E27FC236}">
                <a16:creationId xmlns:a16="http://schemas.microsoft.com/office/drawing/2014/main" id="{D9CA7AD9-FA3F-48BE-8FA2-62F4A54B81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7356" y="5836130"/>
            <a:ext cx="2275302" cy="14715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5" name="TextBox 54">
            <a:extLst>
              <a:ext uri="{FF2B5EF4-FFF2-40B4-BE49-F238E27FC236}">
                <a16:creationId xmlns:a16="http://schemas.microsoft.com/office/drawing/2014/main" id="{5EAB6269-2BF1-4A04-B40F-0C14BB555907}"/>
              </a:ext>
            </a:extLst>
          </p:cNvPr>
          <p:cNvSpPr txBox="1"/>
          <p:nvPr/>
        </p:nvSpPr>
        <p:spPr>
          <a:xfrm>
            <a:off x="2133577" y="4452785"/>
            <a:ext cx="1280116" cy="12772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b="1" dirty="0"/>
              <a:t>Comparative Bar Chart:</a:t>
            </a:r>
          </a:p>
          <a:p>
            <a:pPr marL="84138" indent="-84138">
              <a:buFont typeface="Arial" pitchFamily="34" charset="0"/>
              <a:buChar char="•"/>
            </a:pPr>
            <a:r>
              <a:rPr lang="en-GB" sz="1100" dirty="0"/>
              <a:t>Bars for each category side-by-side</a:t>
            </a:r>
          </a:p>
          <a:p>
            <a:pPr marL="84138" indent="-84138">
              <a:buFont typeface="Arial" pitchFamily="34" charset="0"/>
              <a:buChar char="•"/>
            </a:pPr>
            <a:r>
              <a:rPr lang="en-GB" sz="1100" dirty="0"/>
              <a:t>Gaps between each category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228C338F-24A0-4161-A8F9-D40E08826426}"/>
              </a:ext>
            </a:extLst>
          </p:cNvPr>
          <p:cNvSpPr/>
          <p:nvPr/>
        </p:nvSpPr>
        <p:spPr>
          <a:xfrm>
            <a:off x="-22599" y="5808003"/>
            <a:ext cx="1094824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100" b="1" u="sng" dirty="0"/>
              <a:t>Composite Bar Chart:</a:t>
            </a:r>
          </a:p>
          <a:p>
            <a:r>
              <a:rPr lang="en-GB" sz="1100" dirty="0"/>
              <a:t>Bars show the size of individual categories split into their separate parts</a:t>
            </a:r>
          </a:p>
        </p:txBody>
      </p:sp>
    </p:spTree>
    <p:extLst>
      <p:ext uri="{BB962C8B-B14F-4D97-AF65-F5344CB8AC3E}">
        <p14:creationId xmlns:p14="http://schemas.microsoft.com/office/powerpoint/2010/main" val="5794765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201345" y="102782"/>
            <a:ext cx="5976664" cy="40011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GB" sz="2000" b="1" baseline="30000" dirty="0">
                <a:solidFill>
                  <a:schemeClr val="bg1"/>
                </a:solidFill>
                <a:latin typeface="Arial"/>
                <a:cs typeface="Arial"/>
              </a:rPr>
              <a:t>KS4 Mathematics Knowledge Organiser – Percentages – Part 1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8D72F523-2E1E-7749-974B-0CB99B3E381F}"/>
              </a:ext>
            </a:extLst>
          </p:cNvPr>
          <p:cNvSpPr/>
          <p:nvPr/>
        </p:nvSpPr>
        <p:spPr>
          <a:xfrm>
            <a:off x="0" y="7349451"/>
            <a:ext cx="10693400" cy="211812"/>
          </a:xfrm>
          <a:prstGeom prst="rect">
            <a:avLst/>
          </a:prstGeom>
          <a:gradFill flip="none" rotWithShape="1">
            <a:gsLst>
              <a:gs pos="0">
                <a:srgbClr val="7030A0">
                  <a:tint val="66000"/>
                  <a:satMod val="160000"/>
                </a:srgbClr>
              </a:gs>
              <a:gs pos="50000">
                <a:srgbClr val="7030A0">
                  <a:tint val="44500"/>
                  <a:satMod val="160000"/>
                </a:srgbClr>
              </a:gs>
              <a:gs pos="100000">
                <a:srgbClr val="7030A0">
                  <a:tint val="23500"/>
                  <a:satMod val="160000"/>
                </a:srgbClr>
              </a:gs>
            </a:gsLst>
            <a:lin ang="81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9F22278-9716-4770-B85B-6D8957B33ACB}"/>
              </a:ext>
            </a:extLst>
          </p:cNvPr>
          <p:cNvSpPr/>
          <p:nvPr/>
        </p:nvSpPr>
        <p:spPr>
          <a:xfrm>
            <a:off x="0" y="0"/>
            <a:ext cx="10693400" cy="384412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2F109E9-A1A9-4B87-8286-59909996F82E}"/>
              </a:ext>
            </a:extLst>
          </p:cNvPr>
          <p:cNvSpPr txBox="1"/>
          <p:nvPr/>
        </p:nvSpPr>
        <p:spPr>
          <a:xfrm>
            <a:off x="2340867" y="82542"/>
            <a:ext cx="5976664" cy="40011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GB" sz="2000" b="1" baseline="30000" dirty="0">
                <a:solidFill>
                  <a:schemeClr val="bg1"/>
                </a:solidFill>
                <a:latin typeface="Arial"/>
                <a:cs typeface="Arial"/>
              </a:rPr>
              <a:t>Year 7 Mathematics Knowledge Organiser – Representing data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32" name="Picture 31">
            <a:extLst>
              <a:ext uri="{FF2B5EF4-FFF2-40B4-BE49-F238E27FC236}">
                <a16:creationId xmlns:a16="http://schemas.microsoft.com/office/drawing/2014/main" id="{311C86DB-58A0-4059-9C33-827003BABEF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3367" t="29649" r="17004" b="14086"/>
          <a:stretch/>
        </p:blipFill>
        <p:spPr>
          <a:xfrm>
            <a:off x="1797756" y="1372961"/>
            <a:ext cx="1570409" cy="1677483"/>
          </a:xfrm>
          <a:prstGeom prst="rect">
            <a:avLst/>
          </a:prstGeom>
        </p:spPr>
      </p:pic>
      <p:sp>
        <p:nvSpPr>
          <p:cNvPr id="34" name="Rectangle 33">
            <a:extLst>
              <a:ext uri="{FF2B5EF4-FFF2-40B4-BE49-F238E27FC236}">
                <a16:creationId xmlns:a16="http://schemas.microsoft.com/office/drawing/2014/main" id="{A37E2F48-6F13-4C15-8C3B-BFD841B315C0}"/>
              </a:ext>
            </a:extLst>
          </p:cNvPr>
          <p:cNvSpPr/>
          <p:nvPr/>
        </p:nvSpPr>
        <p:spPr>
          <a:xfrm>
            <a:off x="22772" y="420590"/>
            <a:ext cx="3433184" cy="8156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en-GB" sz="1400" b="1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SCATTER GRAPHS</a:t>
            </a:r>
          </a:p>
          <a:p>
            <a:r>
              <a:rPr lang="en-GB" sz="1400" dirty="0"/>
              <a:t>Scatter graph is a graph in which the values of two variables are plotted along two axes.</a:t>
            </a:r>
            <a:endParaRPr lang="en-GB" sz="1400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CA0B7873-9C8C-41FE-9980-1726C5496904}"/>
              </a:ext>
            </a:extLst>
          </p:cNvPr>
          <p:cNvSpPr/>
          <p:nvPr/>
        </p:nvSpPr>
        <p:spPr>
          <a:xfrm>
            <a:off x="13505" y="1201309"/>
            <a:ext cx="1843177" cy="178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400" dirty="0"/>
              <a:t>LINE OF THE BEST FIT </a:t>
            </a:r>
            <a:r>
              <a:rPr lang="en-GB" sz="1200" dirty="0"/>
              <a:t>is a line drawn on a scatter graph to represent the best estimate of an linear relationship between the variables.</a:t>
            </a:r>
          </a:p>
          <a:p>
            <a:pPr marL="85725" indent="-85725">
              <a:buFont typeface="Arial" panose="020B0604020202020204" pitchFamily="34" charset="0"/>
              <a:buChar char="•"/>
            </a:pPr>
            <a:r>
              <a:rPr lang="en-GB" sz="1200" dirty="0"/>
              <a:t>It should not go too much further beyond the outer points.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0B2C21FA-D122-4544-A0A0-B30A4B323E7E}"/>
              </a:ext>
            </a:extLst>
          </p:cNvPr>
          <p:cNvSpPr txBox="1"/>
          <p:nvPr/>
        </p:nvSpPr>
        <p:spPr>
          <a:xfrm>
            <a:off x="1492699" y="1181543"/>
            <a:ext cx="198782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1000" i="1" dirty="0"/>
              <a:t>Temperature vs Ice creams sold</a:t>
            </a:r>
          </a:p>
        </p:txBody>
      </p: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8781B842-EBB2-427F-BC4C-FD23262435C9}"/>
              </a:ext>
            </a:extLst>
          </p:cNvPr>
          <p:cNvCxnSpPr>
            <a:cxnSpLocks/>
          </p:cNvCxnSpPr>
          <p:nvPr/>
        </p:nvCxnSpPr>
        <p:spPr>
          <a:xfrm flipV="1">
            <a:off x="2386031" y="1681629"/>
            <a:ext cx="729111" cy="111545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65A50DC5-4530-4E40-A210-FFEF6DCE6C59}"/>
              </a:ext>
            </a:extLst>
          </p:cNvPr>
          <p:cNvCxnSpPr>
            <a:cxnSpLocks/>
          </p:cNvCxnSpPr>
          <p:nvPr/>
        </p:nvCxnSpPr>
        <p:spPr>
          <a:xfrm>
            <a:off x="1703158" y="1395755"/>
            <a:ext cx="1289356" cy="461468"/>
          </a:xfrm>
          <a:prstGeom prst="straightConnector1">
            <a:avLst/>
          </a:prstGeom>
          <a:ln>
            <a:solidFill>
              <a:srgbClr val="FF0000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Rectangle 38">
            <a:extLst>
              <a:ext uri="{FF2B5EF4-FFF2-40B4-BE49-F238E27FC236}">
                <a16:creationId xmlns:a16="http://schemas.microsoft.com/office/drawing/2014/main" id="{8655138A-80AC-44A2-8A07-E20DAF831B24}"/>
              </a:ext>
            </a:extLst>
          </p:cNvPr>
          <p:cNvSpPr/>
          <p:nvPr/>
        </p:nvSpPr>
        <p:spPr>
          <a:xfrm>
            <a:off x="22772" y="3479903"/>
            <a:ext cx="3447627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400" dirty="0"/>
              <a:t>OUTLIER</a:t>
            </a:r>
            <a:r>
              <a:rPr lang="en-GB" sz="1200" dirty="0"/>
              <a:t> is an extreme value which is much higher or much lower than the rest of the values.</a:t>
            </a:r>
          </a:p>
        </p:txBody>
      </p:sp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E4641FF5-25FB-489D-BEBC-6BC7AFE5EC16}"/>
              </a:ext>
            </a:extLst>
          </p:cNvPr>
          <p:cNvCxnSpPr>
            <a:cxnSpLocks/>
          </p:cNvCxnSpPr>
          <p:nvPr/>
        </p:nvCxnSpPr>
        <p:spPr>
          <a:xfrm flipV="1">
            <a:off x="724501" y="1845112"/>
            <a:ext cx="1769093" cy="1785103"/>
          </a:xfrm>
          <a:prstGeom prst="straightConnector1">
            <a:avLst/>
          </a:prstGeom>
          <a:ln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Rectangle 40">
            <a:extLst>
              <a:ext uri="{FF2B5EF4-FFF2-40B4-BE49-F238E27FC236}">
                <a16:creationId xmlns:a16="http://schemas.microsoft.com/office/drawing/2014/main" id="{9D882867-A600-4CDE-A3BA-CEFBF1417073}"/>
              </a:ext>
            </a:extLst>
          </p:cNvPr>
          <p:cNvSpPr/>
          <p:nvPr/>
        </p:nvSpPr>
        <p:spPr>
          <a:xfrm>
            <a:off x="19312" y="5994463"/>
            <a:ext cx="346121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200" b="1" dirty="0"/>
              <a:t>Positive</a:t>
            </a:r>
            <a:r>
              <a:rPr lang="en-GB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GB" sz="1200" dirty="0"/>
              <a:t>correlation: as one variable increases, so does the other. The line of the best fit has positive gradient (going uphill).</a:t>
            </a:r>
          </a:p>
          <a:p>
            <a:r>
              <a:rPr lang="en-GB" sz="1200" b="1" dirty="0"/>
              <a:t>Negative </a:t>
            </a:r>
            <a:r>
              <a:rPr lang="en-GB" sz="1200" dirty="0"/>
              <a:t>correlation: as one quantity increases the other decreases. The line of the best fit has negative gradient (going downhill). </a:t>
            </a:r>
          </a:p>
        </p:txBody>
      </p:sp>
      <p:pic>
        <p:nvPicPr>
          <p:cNvPr id="42" name="Picture 41">
            <a:extLst>
              <a:ext uri="{FF2B5EF4-FFF2-40B4-BE49-F238E27FC236}">
                <a16:creationId xmlns:a16="http://schemas.microsoft.com/office/drawing/2014/main" id="{E93ED131-F449-4D36-902F-CD2A86006986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0202" t="21550" r="48149" b="12608"/>
          <a:stretch/>
        </p:blipFill>
        <p:spPr>
          <a:xfrm>
            <a:off x="1740877" y="3990736"/>
            <a:ext cx="1681351" cy="1967538"/>
          </a:xfrm>
          <a:prstGeom prst="rect">
            <a:avLst/>
          </a:prstGeom>
        </p:spPr>
      </p:pic>
      <p:sp>
        <p:nvSpPr>
          <p:cNvPr id="43" name="Rectangle 42">
            <a:extLst>
              <a:ext uri="{FF2B5EF4-FFF2-40B4-BE49-F238E27FC236}">
                <a16:creationId xmlns:a16="http://schemas.microsoft.com/office/drawing/2014/main" id="{5D7A541B-DE47-46D5-90D3-E73EA82F9962}"/>
              </a:ext>
            </a:extLst>
          </p:cNvPr>
          <p:cNvSpPr/>
          <p:nvPr/>
        </p:nvSpPr>
        <p:spPr>
          <a:xfrm>
            <a:off x="-3250" y="2896556"/>
            <a:ext cx="340434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5725" indent="-85725">
              <a:buFont typeface="Arial" panose="020B0604020202020204" pitchFamily="34" charset="0"/>
              <a:buChar char="•"/>
            </a:pPr>
            <a:r>
              <a:rPr lang="en-GB" sz="1200" dirty="0"/>
              <a:t>It does not have to run through the origin.</a:t>
            </a:r>
          </a:p>
          <a:p>
            <a:pPr marL="85725" indent="-85725">
              <a:buFont typeface="Arial" panose="020B0604020202020204" pitchFamily="34" charset="0"/>
              <a:buChar char="•"/>
            </a:pPr>
            <a:r>
              <a:rPr lang="en-GB" sz="1200" dirty="0"/>
              <a:t>Approximately the same amount of points should be above and below the line.</a:t>
            </a: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F880A14E-EABE-4D6C-9FFC-8C4A3F009A55}"/>
              </a:ext>
            </a:extLst>
          </p:cNvPr>
          <p:cNvSpPr/>
          <p:nvPr/>
        </p:nvSpPr>
        <p:spPr>
          <a:xfrm>
            <a:off x="22773" y="3897059"/>
            <a:ext cx="1795690" cy="21544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400" dirty="0"/>
              <a:t>CORRELATION</a:t>
            </a:r>
            <a:r>
              <a:rPr lang="en-GB" sz="1200" dirty="0"/>
              <a:t> is a measure of the strength of the relationship between two variables.</a:t>
            </a:r>
          </a:p>
          <a:p>
            <a:r>
              <a:rPr lang="en-GB" sz="1200" b="1" dirty="0"/>
              <a:t>Strong </a:t>
            </a:r>
            <a:r>
              <a:rPr lang="en-GB" sz="1200" dirty="0"/>
              <a:t>correlation</a:t>
            </a:r>
            <a:r>
              <a:rPr lang="en-GB" sz="1200" b="1" dirty="0"/>
              <a:t> </a:t>
            </a:r>
            <a:r>
              <a:rPr lang="en-GB" sz="1200" dirty="0"/>
              <a:t>implies close relationship (the points make a relatively straight line).</a:t>
            </a:r>
          </a:p>
          <a:p>
            <a:r>
              <a:rPr lang="en-GB" sz="1200" b="1" dirty="0"/>
              <a:t>Weak </a:t>
            </a:r>
            <a:r>
              <a:rPr lang="en-GB" sz="1200" dirty="0"/>
              <a:t>correlation: the points are further apart from each other.</a:t>
            </a:r>
          </a:p>
        </p:txBody>
      </p: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5D3E2093-3C3C-41F7-9F2B-E8C19AE526DE}"/>
              </a:ext>
            </a:extLst>
          </p:cNvPr>
          <p:cNvCxnSpPr>
            <a:cxnSpLocks/>
          </p:cNvCxnSpPr>
          <p:nvPr/>
        </p:nvCxnSpPr>
        <p:spPr>
          <a:xfrm flipV="1">
            <a:off x="1856683" y="4410305"/>
            <a:ext cx="547363" cy="432047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D28A0438-A2B6-4D13-958D-C319A1D05280}"/>
              </a:ext>
            </a:extLst>
          </p:cNvPr>
          <p:cNvCxnSpPr>
            <a:cxnSpLocks/>
          </p:cNvCxnSpPr>
          <p:nvPr/>
        </p:nvCxnSpPr>
        <p:spPr>
          <a:xfrm>
            <a:off x="2747488" y="4337333"/>
            <a:ext cx="484135" cy="41628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>
            <a:extLst>
              <a:ext uri="{FF2B5EF4-FFF2-40B4-BE49-F238E27FC236}">
                <a16:creationId xmlns:a16="http://schemas.microsoft.com/office/drawing/2014/main" id="{5F274631-ACD6-473D-824D-D270465724C5}"/>
              </a:ext>
            </a:extLst>
          </p:cNvPr>
          <p:cNvCxnSpPr>
            <a:cxnSpLocks/>
          </p:cNvCxnSpPr>
          <p:nvPr/>
        </p:nvCxnSpPr>
        <p:spPr>
          <a:xfrm flipV="1">
            <a:off x="1899791" y="5371648"/>
            <a:ext cx="405867" cy="478816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TextBox 52">
            <a:extLst>
              <a:ext uri="{FF2B5EF4-FFF2-40B4-BE49-F238E27FC236}">
                <a16:creationId xmlns:a16="http://schemas.microsoft.com/office/drawing/2014/main" id="{EECADFBB-71AB-462C-970D-DEA18ACBFE9B}"/>
              </a:ext>
            </a:extLst>
          </p:cNvPr>
          <p:cNvSpPr txBox="1"/>
          <p:nvPr/>
        </p:nvSpPr>
        <p:spPr>
          <a:xfrm>
            <a:off x="3563363" y="5085735"/>
            <a:ext cx="36359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i="1" dirty="0"/>
              <a:t>Example: Based on the scatter graph below, predict the age of the husband of a 55 year old woman.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542FF850-2FF2-43E7-ACF2-F0B921AC57DE}"/>
              </a:ext>
            </a:extLst>
          </p:cNvPr>
          <p:cNvSpPr txBox="1"/>
          <p:nvPr/>
        </p:nvSpPr>
        <p:spPr>
          <a:xfrm>
            <a:off x="3551737" y="5538192"/>
            <a:ext cx="209938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7800" indent="-177800">
              <a:buAutoNum type="arabicPeriod"/>
            </a:pPr>
            <a:r>
              <a:rPr lang="en-GB" sz="1200" i="1" dirty="0">
                <a:solidFill>
                  <a:schemeClr val="bg1">
                    <a:lumMod val="50000"/>
                  </a:schemeClr>
                </a:solidFill>
              </a:rPr>
              <a:t>Draw a line of the best fit.</a:t>
            </a:r>
          </a:p>
          <a:p>
            <a:pPr marL="177800" indent="-177800">
              <a:buAutoNum type="arabicPeriod"/>
            </a:pPr>
            <a:r>
              <a:rPr lang="en-GB" sz="1200" i="1" dirty="0">
                <a:solidFill>
                  <a:schemeClr val="bg1">
                    <a:lumMod val="50000"/>
                  </a:schemeClr>
                </a:solidFill>
              </a:rPr>
              <a:t>Draw a line from number 55 on the </a:t>
            </a:r>
            <a:r>
              <a:rPr lang="en-GB" sz="1200" i="1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GB" sz="1200" i="1" dirty="0">
                <a:solidFill>
                  <a:schemeClr val="bg1">
                    <a:lumMod val="50000"/>
                  </a:schemeClr>
                </a:solidFill>
              </a:rPr>
              <a:t> axis (age of wife axis) towards the line of the best fit.</a:t>
            </a:r>
          </a:p>
          <a:p>
            <a:pPr marL="177800" indent="-177800">
              <a:buAutoNum type="arabicPeriod"/>
            </a:pPr>
            <a:r>
              <a:rPr lang="en-GB" sz="1200" i="1" dirty="0">
                <a:solidFill>
                  <a:schemeClr val="bg1">
                    <a:lumMod val="50000"/>
                  </a:schemeClr>
                </a:solidFill>
              </a:rPr>
              <a:t>Read the corresponding age of husband from </a:t>
            </a:r>
            <a:r>
              <a:rPr lang="en-GB" sz="1200" i="1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 </a:t>
            </a:r>
            <a:r>
              <a:rPr lang="en-GB" sz="1200" i="1" dirty="0">
                <a:solidFill>
                  <a:schemeClr val="bg1">
                    <a:lumMod val="50000"/>
                  </a:schemeClr>
                </a:solidFill>
              </a:rPr>
              <a:t>axis.</a:t>
            </a:r>
          </a:p>
          <a:p>
            <a:r>
              <a:rPr lang="en-GB" sz="1200" i="1" dirty="0">
                <a:solidFill>
                  <a:schemeClr val="bg1">
                    <a:lumMod val="50000"/>
                  </a:schemeClr>
                </a:solidFill>
              </a:rPr>
              <a:t>Answer: 60</a:t>
            </a:r>
          </a:p>
        </p:txBody>
      </p:sp>
      <p:pic>
        <p:nvPicPr>
          <p:cNvPr id="61" name="Picture 60">
            <a:extLst>
              <a:ext uri="{FF2B5EF4-FFF2-40B4-BE49-F238E27FC236}">
                <a16:creationId xmlns:a16="http://schemas.microsoft.com/office/drawing/2014/main" id="{215BD68A-1E2E-4D6C-87E3-D97B83BC60D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66439" y="5472835"/>
            <a:ext cx="1604389" cy="1692802"/>
          </a:xfrm>
          <a:prstGeom prst="rect">
            <a:avLst/>
          </a:prstGeom>
        </p:spPr>
      </p:pic>
      <p:sp>
        <p:nvSpPr>
          <p:cNvPr id="62" name="TextBox 61">
            <a:extLst>
              <a:ext uri="{FF2B5EF4-FFF2-40B4-BE49-F238E27FC236}">
                <a16:creationId xmlns:a16="http://schemas.microsoft.com/office/drawing/2014/main" id="{81868D0A-6A4C-4069-855A-FA8DAE7C060D}"/>
              </a:ext>
            </a:extLst>
          </p:cNvPr>
          <p:cNvSpPr txBox="1"/>
          <p:nvPr/>
        </p:nvSpPr>
        <p:spPr>
          <a:xfrm>
            <a:off x="3600563" y="3100882"/>
            <a:ext cx="3317888" cy="14619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dirty="0"/>
              <a:t>Discrete data </a:t>
            </a:r>
            <a:r>
              <a:rPr lang="en-GB" sz="1400" dirty="0"/>
              <a:t>is counted, it can only take certain values. </a:t>
            </a:r>
          </a:p>
          <a:p>
            <a:pPr>
              <a:spcAft>
                <a:spcPts val="600"/>
              </a:spcAft>
            </a:pPr>
            <a:r>
              <a:rPr lang="en-GB" sz="1400" i="1" dirty="0"/>
              <a:t>Example: the number of students in a class </a:t>
            </a:r>
          </a:p>
          <a:p>
            <a:r>
              <a:rPr lang="en-GB" sz="1400" b="1" dirty="0"/>
              <a:t>Continuous data</a:t>
            </a:r>
            <a:r>
              <a:rPr lang="en-GB" sz="1400" dirty="0"/>
              <a:t> is measured, it can take any value (within a range). </a:t>
            </a:r>
          </a:p>
          <a:p>
            <a:r>
              <a:rPr lang="en-GB" sz="1400" i="1" dirty="0"/>
              <a:t>Example: a person's height</a:t>
            </a:r>
            <a:r>
              <a:rPr lang="en-US" altLang="en-US" sz="1400" dirty="0"/>
              <a:t>. </a:t>
            </a:r>
          </a:p>
        </p:txBody>
      </p:sp>
      <p:cxnSp>
        <p:nvCxnSpPr>
          <p:cNvPr id="63" name="Straight Connector 62">
            <a:extLst>
              <a:ext uri="{FF2B5EF4-FFF2-40B4-BE49-F238E27FC236}">
                <a16:creationId xmlns:a16="http://schemas.microsoft.com/office/drawing/2014/main" id="{D94BCD9E-0165-4897-BC5C-F128FA49648A}"/>
              </a:ext>
            </a:extLst>
          </p:cNvPr>
          <p:cNvCxnSpPr>
            <a:cxnSpLocks/>
          </p:cNvCxnSpPr>
          <p:nvPr/>
        </p:nvCxnSpPr>
        <p:spPr>
          <a:xfrm>
            <a:off x="3546500" y="4966236"/>
            <a:ext cx="3624328" cy="8041"/>
          </a:xfrm>
          <a:prstGeom prst="line">
            <a:avLst/>
          </a:prstGeom>
          <a:ln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4" name="Picture 63" descr="A close up of a device&#10;&#10;Description automatically generated">
            <a:extLst>
              <a:ext uri="{FF2B5EF4-FFF2-40B4-BE49-F238E27FC236}">
                <a16:creationId xmlns:a16="http://schemas.microsoft.com/office/drawing/2014/main" id="{6C3139CE-7861-478A-BDC9-74A6DDA7A65E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661" y="540924"/>
            <a:ext cx="670039" cy="502529"/>
          </a:xfrm>
          <a:prstGeom prst="rect">
            <a:avLst/>
          </a:prstGeom>
        </p:spPr>
      </p:pic>
      <p:pic>
        <p:nvPicPr>
          <p:cNvPr id="65" name="Content Placeholder 4">
            <a:extLst>
              <a:ext uri="{FF2B5EF4-FFF2-40B4-BE49-F238E27FC236}">
                <a16:creationId xmlns:a16="http://schemas.microsoft.com/office/drawing/2014/main" id="{FAC24781-BC4E-42FD-B1B6-CE3089F77864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4051853" y="1118094"/>
            <a:ext cx="2449665" cy="1702900"/>
          </a:xfrm>
          <a:prstGeom prst="rect">
            <a:avLst/>
          </a:prstGeom>
        </p:spPr>
      </p:pic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22DEFA96-3184-4E5C-A556-FE20FE34E1CD}"/>
              </a:ext>
            </a:extLst>
          </p:cNvPr>
          <p:cNvCxnSpPr>
            <a:cxnSpLocks/>
          </p:cNvCxnSpPr>
          <p:nvPr/>
        </p:nvCxnSpPr>
        <p:spPr>
          <a:xfrm>
            <a:off x="3546500" y="420590"/>
            <a:ext cx="0" cy="4553687"/>
          </a:xfrm>
          <a:prstGeom prst="line">
            <a:avLst/>
          </a:prstGeom>
          <a:ln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Rectangle 65">
            <a:extLst>
              <a:ext uri="{FF2B5EF4-FFF2-40B4-BE49-F238E27FC236}">
                <a16:creationId xmlns:a16="http://schemas.microsoft.com/office/drawing/2014/main" id="{934C283C-AAB7-4676-B058-F069109F8199}"/>
              </a:ext>
            </a:extLst>
          </p:cNvPr>
          <p:cNvSpPr/>
          <p:nvPr/>
        </p:nvSpPr>
        <p:spPr>
          <a:xfrm>
            <a:off x="7291671" y="427666"/>
            <a:ext cx="3366728" cy="12157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en-GB" sz="1400" b="1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PIE CHARTS</a:t>
            </a:r>
          </a:p>
          <a:p>
            <a:r>
              <a:rPr lang="en-GB" sz="1400" dirty="0"/>
              <a:t>A type of graph in which a circle is divided into sectors that each represent a proportion of the whole.</a:t>
            </a:r>
          </a:p>
          <a:p>
            <a:r>
              <a:rPr lang="en-GB" sz="1200" dirty="0"/>
              <a:t>The sum of the angles in pie chart is </a:t>
            </a:r>
            <a:r>
              <a:rPr lang="en-GB" sz="1200" b="1" dirty="0"/>
              <a:t>360</a:t>
            </a:r>
            <a:r>
              <a:rPr lang="en-GB" sz="1200" dirty="0"/>
              <a:t> degrees.</a:t>
            </a:r>
          </a:p>
        </p:txBody>
      </p:sp>
      <p:pic>
        <p:nvPicPr>
          <p:cNvPr id="82" name="Picture 81">
            <a:extLst>
              <a:ext uri="{FF2B5EF4-FFF2-40B4-BE49-F238E27FC236}">
                <a16:creationId xmlns:a16="http://schemas.microsoft.com/office/drawing/2014/main" id="{5029D99B-A995-4C5B-BFE5-513CD85FFBA7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l="29660" t="27928" r="54162" b="47695"/>
          <a:stretch/>
        </p:blipFill>
        <p:spPr>
          <a:xfrm>
            <a:off x="7401867" y="1644299"/>
            <a:ext cx="1892926" cy="1604378"/>
          </a:xfrm>
          <a:prstGeom prst="rect">
            <a:avLst/>
          </a:prstGeom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id="{BB4FD7DD-80DA-4B37-B372-85A55DDA8C82}"/>
              </a:ext>
            </a:extLst>
          </p:cNvPr>
          <p:cNvSpPr/>
          <p:nvPr/>
        </p:nvSpPr>
        <p:spPr>
          <a:xfrm>
            <a:off x="7224889" y="3219721"/>
            <a:ext cx="3369028" cy="24929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200" i="1" dirty="0"/>
              <a:t>Example: Create a pie chart from  the table above.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dirty="0"/>
              <a:t>You will always need to calculate the total for the frequency:  </a:t>
            </a:r>
            <a:r>
              <a:rPr lang="en-GB" sz="1200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27 + 8 + 19 + 6 = 60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dirty="0"/>
              <a:t>Calculate the angle that represents one item in the list by sharing 360 into total of the frequency: </a:t>
            </a:r>
            <a:r>
              <a:rPr lang="en-GB" sz="1200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360 ÷ 60 = 6 (means one car or bike or bus or other is represented by 6˚)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dirty="0"/>
              <a:t>To calculate the angle of each category, multiply the frequency of the category by angle that represents one item only: </a:t>
            </a:r>
            <a:r>
              <a:rPr lang="en-GB" sz="1200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for example angle for all cars = 27 cars × 6˚ = 162˚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dirty="0"/>
              <a:t>Always check if your angles are correct by seeing if they add up to 360: </a:t>
            </a:r>
            <a:r>
              <a:rPr lang="en-GB" sz="1200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162 + 48 + 114 + 36 = 360˚</a:t>
            </a:r>
          </a:p>
        </p:txBody>
      </p:sp>
      <p:cxnSp>
        <p:nvCxnSpPr>
          <p:cNvPr id="83" name="Straight Connector 82">
            <a:extLst>
              <a:ext uri="{FF2B5EF4-FFF2-40B4-BE49-F238E27FC236}">
                <a16:creationId xmlns:a16="http://schemas.microsoft.com/office/drawing/2014/main" id="{F5048315-8CFD-40D5-A9D0-FDC62E610D52}"/>
              </a:ext>
            </a:extLst>
          </p:cNvPr>
          <p:cNvCxnSpPr>
            <a:cxnSpLocks/>
          </p:cNvCxnSpPr>
          <p:nvPr/>
        </p:nvCxnSpPr>
        <p:spPr>
          <a:xfrm>
            <a:off x="7201126" y="384412"/>
            <a:ext cx="23763" cy="6810380"/>
          </a:xfrm>
          <a:prstGeom prst="line">
            <a:avLst/>
          </a:prstGeom>
          <a:ln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4" name="Picture 83">
            <a:extLst>
              <a:ext uri="{FF2B5EF4-FFF2-40B4-BE49-F238E27FC236}">
                <a16:creationId xmlns:a16="http://schemas.microsoft.com/office/drawing/2014/main" id="{2924182B-897F-4A6A-8C4C-816E3AD7EB21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l="46821" t="27928" r="38814" b="47695"/>
          <a:stretch/>
        </p:blipFill>
        <p:spPr>
          <a:xfrm>
            <a:off x="8763699" y="5745073"/>
            <a:ext cx="1680750" cy="1604378"/>
          </a:xfrm>
          <a:prstGeom prst="rect">
            <a:avLst/>
          </a:prstGeom>
        </p:spPr>
      </p:pic>
      <p:sp>
        <p:nvSpPr>
          <p:cNvPr id="27" name="Rectangle 26">
            <a:extLst>
              <a:ext uri="{FF2B5EF4-FFF2-40B4-BE49-F238E27FC236}">
                <a16:creationId xmlns:a16="http://schemas.microsoft.com/office/drawing/2014/main" id="{D17E10C1-FC72-4BDD-957B-B558DEA0AA6E}"/>
              </a:ext>
            </a:extLst>
          </p:cNvPr>
          <p:cNvSpPr/>
          <p:nvPr/>
        </p:nvSpPr>
        <p:spPr>
          <a:xfrm>
            <a:off x="7206984" y="5642340"/>
            <a:ext cx="178908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dirty="0"/>
              <a:t>Draw a pie chart using a protractor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dirty="0"/>
              <a:t>Label the pie chart</a:t>
            </a:r>
          </a:p>
        </p:txBody>
      </p: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E6CF6139-845B-4156-9023-40A5DB99E677}"/>
              </a:ext>
            </a:extLst>
          </p:cNvPr>
          <p:cNvCxnSpPr>
            <a:cxnSpLocks/>
            <a:stCxn id="27" idx="2"/>
          </p:cNvCxnSpPr>
          <p:nvPr/>
        </p:nvCxnSpPr>
        <p:spPr>
          <a:xfrm>
            <a:off x="8101526" y="6288671"/>
            <a:ext cx="807877" cy="15625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7091161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D847D44E54C4748BC492F9720AFBC92" ma:contentTypeVersion="14" ma:contentTypeDescription="Create a new document." ma:contentTypeScope="" ma:versionID="bbefd494e0bab0f5742644705a14b36e">
  <xsd:schema xmlns:xsd="http://www.w3.org/2001/XMLSchema" xmlns:xs="http://www.w3.org/2001/XMLSchema" xmlns:p="http://schemas.microsoft.com/office/2006/metadata/properties" xmlns:ns2="8e7627a9-192a-497a-b415-05f6d8fd8a0e" xmlns:ns3="5216ce24-b70b-41e7-a212-1409ee204357" targetNamespace="http://schemas.microsoft.com/office/2006/metadata/properties" ma:root="true" ma:fieldsID="0e235c50d888f2417786e7fe5474fdf8" ns2:_="" ns3:_="">
    <xsd:import namespace="8e7627a9-192a-497a-b415-05f6d8fd8a0e"/>
    <xsd:import namespace="5216ce24-b70b-41e7-a212-1409ee20435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3:SharedWithUsers" minOccurs="0"/>
                <xsd:element ref="ns3:SharedWithDetails" minOccurs="0"/>
                <xsd:element ref="ns2:MediaServiceAutoTags" minOccurs="0"/>
                <xsd:element ref="ns2:MediaServiceOCR" minOccurs="0"/>
                <xsd:element ref="ns2:MediaServiceLocation" minOccurs="0"/>
                <xsd:element ref="ns2:Comments" minOccurs="0"/>
                <xsd:element ref="ns2:_Flow_SignoffStatus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e7627a9-192a-497a-b415-05f6d8fd8a0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MediaServiceAutoTags" ma:internalName="MediaServiceAutoTags" ma:readOnly="true">
      <xsd:simpleType>
        <xsd:restriction base="dms:Text"/>
      </xsd:simpleType>
    </xsd:element>
    <xsd:element name="MediaServiceOCR" ma:index="14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5" nillable="true" ma:displayName="MediaServiceLocation" ma:internalName="MediaServiceLocation" ma:readOnly="true">
      <xsd:simpleType>
        <xsd:restriction base="dms:Text"/>
      </xsd:simpleType>
    </xsd:element>
    <xsd:element name="Comments" ma:index="16" nillable="true" ma:displayName="Comments" ma:description="M" ma:format="Dropdown" ma:internalName="Comments">
      <xsd:simpleType>
        <xsd:restriction base="dms:Text">
          <xsd:maxLength value="255"/>
        </xsd:restriction>
      </xsd:simpleType>
    </xsd:element>
    <xsd:element name="_Flow_SignoffStatus" ma:index="17" nillable="true" ma:displayName="Sign-off status" ma:internalName="_x0024_Resources_x003a_core_x002c_Signoff_Status_x003b_">
      <xsd:simpleType>
        <xsd:restriction base="dms:Text"/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2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216ce24-b70b-41e7-a212-1409ee204357" elementFormDefault="qualified">
    <xsd:import namespace="http://schemas.microsoft.com/office/2006/documentManagement/types"/>
    <xsd:import namespace="http://schemas.microsoft.com/office/infopath/2007/PartnerControls"/>
    <xsd:element name="SharedWithUsers" ma:index="11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2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Comments xmlns="8e7627a9-192a-497a-b415-05f6d8fd8a0e" xsi:nil="true"/>
    <_Flow_SignoffStatus xmlns="8e7627a9-192a-497a-b415-05f6d8fd8a0e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6199FEB7-4D93-4B50-9077-ECCFF8B2BF2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e7627a9-192a-497a-b415-05f6d8fd8a0e"/>
    <ds:schemaRef ds:uri="5216ce24-b70b-41e7-a212-1409ee20435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80671552-F311-4FE1-B8A1-B17065898F2C}">
  <ds:schemaRefs>
    <ds:schemaRef ds:uri="http://purl.org/dc/elements/1.1/"/>
    <ds:schemaRef ds:uri="http://schemas.microsoft.com/office/2006/documentManagement/types"/>
    <ds:schemaRef ds:uri="5216ce24-b70b-41e7-a212-1409ee204357"/>
    <ds:schemaRef ds:uri="http://purl.org/dc/terms/"/>
    <ds:schemaRef ds:uri="http://schemas.microsoft.com/office/infopath/2007/PartnerControls"/>
    <ds:schemaRef ds:uri="http://purl.org/dc/dcmitype/"/>
    <ds:schemaRef ds:uri="http://schemas.microsoft.com/office/2006/metadata/properties"/>
    <ds:schemaRef ds:uri="http://schemas.openxmlformats.org/package/2006/metadata/core-properties"/>
    <ds:schemaRef ds:uri="8e7627a9-192a-497a-b415-05f6d8fd8a0e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2251050A-4D40-4B94-92F2-24E7BE0FE5F3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1586</TotalTime>
  <Words>1556</Words>
  <Application>Microsoft Office PowerPoint</Application>
  <PresentationFormat>Custom</PresentationFormat>
  <Paragraphs>181</Paragraphs>
  <Slides>3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10" baseType="lpstr">
      <vt:lpstr>Arial</vt:lpstr>
      <vt:lpstr>Calibri</vt:lpstr>
      <vt:lpstr>Calibri Light</vt:lpstr>
      <vt:lpstr>Cambria Math</vt:lpstr>
      <vt:lpstr>Symbol</vt:lpstr>
      <vt:lpstr>Times New Roman</vt:lpstr>
      <vt:lpstr>Office Theme</vt:lpstr>
      <vt:lpstr>PowerPoint Presentation</vt:lpstr>
      <vt:lpstr>PowerPoint Presentation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>M Naseem Kaukab - Maths Teacher</dc:creator>
  <cp:keywords/>
  <dc:description/>
  <cp:lastModifiedBy>M Naseem Kaukab - Maths Teacher</cp:lastModifiedBy>
  <cp:revision>193</cp:revision>
  <dcterms:created xsi:type="dcterms:W3CDTF">2020-01-23T16:15:52Z</dcterms:created>
  <dcterms:modified xsi:type="dcterms:W3CDTF">2020-11-12T10:59:01Z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0x0101008D847D44E54C4748BC492F9720AFBC92</vt:lpwstr>
  </property>
</Properties>
</file>