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  <p:sldId id="261" r:id="rId6"/>
    <p:sldId id="264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03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96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0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17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1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23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0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9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82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6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05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99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C74E-610D-4D14-B10E-BD9BDEEA60E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A4D33-1D71-4A38-8613-F21D5946E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10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1351172" y="6180083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21304" y="301284"/>
            <a:ext cx="5086714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Year 8 Revision Booklet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Prime Factor Decomposition and HCF and LCM</a:t>
            </a:r>
          </a:p>
          <a:p>
            <a:pPr algn="ctr"/>
            <a:r>
              <a:rPr lang="en-GB" sz="2000" dirty="0"/>
              <a:t>Index form and Rules</a:t>
            </a:r>
          </a:p>
          <a:p>
            <a:pPr algn="ctr"/>
            <a:r>
              <a:rPr lang="en-GB" sz="2000" dirty="0"/>
              <a:t>Significant Figures</a:t>
            </a:r>
          </a:p>
          <a:p>
            <a:pPr algn="ctr"/>
            <a:r>
              <a:rPr lang="en-GB" sz="2000" dirty="0"/>
              <a:t>Estimation</a:t>
            </a:r>
          </a:p>
          <a:p>
            <a:pPr algn="ctr"/>
            <a:r>
              <a:rPr lang="en-GB" sz="2000" dirty="0"/>
              <a:t>Expanding and simplifying brackets</a:t>
            </a:r>
          </a:p>
          <a:p>
            <a:pPr algn="ctr"/>
            <a:r>
              <a:rPr lang="en-GB" sz="2000" dirty="0"/>
              <a:t>Substitution</a:t>
            </a:r>
          </a:p>
          <a:p>
            <a:pPr algn="ctr"/>
            <a:r>
              <a:rPr lang="en-GB" sz="2000" dirty="0"/>
              <a:t>Solving algebraic equations</a:t>
            </a:r>
          </a:p>
          <a:p>
            <a:pPr algn="ctr"/>
            <a:r>
              <a:rPr lang="en-GB" sz="2000" dirty="0"/>
              <a:t>Circles – area and circumference</a:t>
            </a:r>
          </a:p>
          <a:p>
            <a:pPr algn="ctr"/>
            <a:r>
              <a:rPr lang="en-GB" sz="2000" dirty="0"/>
              <a:t>Pythagoras</a:t>
            </a:r>
          </a:p>
          <a:p>
            <a:pPr algn="ctr"/>
            <a:r>
              <a:rPr lang="en-GB" sz="2000" dirty="0"/>
              <a:t>Volume of Prisms</a:t>
            </a:r>
          </a:p>
        </p:txBody>
      </p:sp>
      <p:sp>
        <p:nvSpPr>
          <p:cNvPr id="12" name="Oval 11"/>
          <p:cNvSpPr/>
          <p:nvPr/>
        </p:nvSpPr>
        <p:spPr>
          <a:xfrm>
            <a:off x="5425759" y="6240758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40169A-DD88-4418-A2C5-CAC935C1D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17226"/>
            <a:ext cx="5086714" cy="34936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0EE0D6-0460-4D8E-91F5-F9FC3874E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79104"/>
            <a:ext cx="4994031" cy="24788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BE7E78-57D7-44BB-A85D-4676E2C89FF5}"/>
              </a:ext>
            </a:extLst>
          </p:cNvPr>
          <p:cNvSpPr txBox="1"/>
          <p:nvPr/>
        </p:nvSpPr>
        <p:spPr>
          <a:xfrm>
            <a:off x="1664300" y="14068"/>
            <a:ext cx="2593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Volume and Surface Area</a:t>
            </a:r>
          </a:p>
        </p:txBody>
      </p:sp>
    </p:spTree>
    <p:extLst>
      <p:ext uri="{BB962C8B-B14F-4D97-AF65-F5344CB8AC3E}">
        <p14:creationId xmlns:p14="http://schemas.microsoft.com/office/powerpoint/2010/main" val="68595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Picture 145">
            <a:extLst>
              <a:ext uri="{FF2B5EF4-FFF2-40B4-BE49-F238E27FC236}">
                <a16:creationId xmlns:a16="http://schemas.microsoft.com/office/drawing/2014/main" id="{05E3EE47-8D65-486C-BED2-51CF3A70B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5489" y="3329463"/>
            <a:ext cx="5146719" cy="3528537"/>
          </a:xfrm>
          <a:prstGeom prst="rect">
            <a:avLst/>
          </a:prstGeom>
        </p:spPr>
      </p:pic>
      <p:sp>
        <p:nvSpPr>
          <p:cNvPr id="147" name="TextBox 146">
            <a:extLst>
              <a:ext uri="{FF2B5EF4-FFF2-40B4-BE49-F238E27FC236}">
                <a16:creationId xmlns:a16="http://schemas.microsoft.com/office/drawing/2014/main" id="{6DCD6DE0-832D-488F-A491-E7F8145466DD}"/>
              </a:ext>
            </a:extLst>
          </p:cNvPr>
          <p:cNvSpPr txBox="1"/>
          <p:nvPr/>
        </p:nvSpPr>
        <p:spPr>
          <a:xfrm>
            <a:off x="8949377" y="-1"/>
            <a:ext cx="124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Pythagoras</a:t>
            </a:r>
          </a:p>
        </p:txBody>
      </p:sp>
      <p:pic>
        <p:nvPicPr>
          <p:cNvPr id="148" name="Picture 147">
            <a:extLst>
              <a:ext uri="{FF2B5EF4-FFF2-40B4-BE49-F238E27FC236}">
                <a16:creationId xmlns:a16="http://schemas.microsoft.com/office/drawing/2014/main" id="{9E9939B9-6F16-4238-9951-8681D2D5E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489" y="490832"/>
            <a:ext cx="5217155" cy="283863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62886" y="6447369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11522790" y="6214020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667AF7A-FE49-476C-9BB7-06D6F110D1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27" y="490768"/>
            <a:ext cx="3452813" cy="170497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9C954B7-5815-4860-A2EB-D45A4E877E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27" y="2679562"/>
            <a:ext cx="3452813" cy="170497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5C9E3D9-A1B6-401B-9A8E-5D049CD1AE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27" y="4868356"/>
            <a:ext cx="3452813" cy="170497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68599DC0-CE5F-4F62-824C-9A004B35A850}"/>
              </a:ext>
            </a:extLst>
          </p:cNvPr>
          <p:cNvSpPr txBox="1"/>
          <p:nvPr/>
        </p:nvSpPr>
        <p:spPr>
          <a:xfrm>
            <a:off x="1987857" y="0"/>
            <a:ext cx="1434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HCF and LCM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3DD26B-B63C-4B7C-BB10-1BF1DFA75B01}"/>
              </a:ext>
            </a:extLst>
          </p:cNvPr>
          <p:cNvSpPr txBox="1"/>
          <p:nvPr/>
        </p:nvSpPr>
        <p:spPr>
          <a:xfrm>
            <a:off x="3851013" y="56337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0DE47D5-8C98-4956-A73E-4228B7C5875E}"/>
              </a:ext>
            </a:extLst>
          </p:cNvPr>
          <p:cNvSpPr txBox="1"/>
          <p:nvPr/>
        </p:nvSpPr>
        <p:spPr>
          <a:xfrm>
            <a:off x="3710909" y="92228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697483-1CEC-4085-B890-DCC3EC5A3255}"/>
              </a:ext>
            </a:extLst>
          </p:cNvPr>
          <p:cNvSpPr txBox="1"/>
          <p:nvPr/>
        </p:nvSpPr>
        <p:spPr>
          <a:xfrm>
            <a:off x="4080803" y="90189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10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DCF454B-611E-401A-82E6-FA3E5D3CD21D}"/>
              </a:ext>
            </a:extLst>
          </p:cNvPr>
          <p:cNvCxnSpPr>
            <a:cxnSpLocks/>
          </p:cNvCxnSpPr>
          <p:nvPr/>
        </p:nvCxnSpPr>
        <p:spPr>
          <a:xfrm>
            <a:off x="4038323" y="750836"/>
            <a:ext cx="170880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83F1A13-B067-4700-902D-A1DB43B1277C}"/>
              </a:ext>
            </a:extLst>
          </p:cNvPr>
          <p:cNvCxnSpPr>
            <a:cxnSpLocks/>
          </p:cNvCxnSpPr>
          <p:nvPr/>
        </p:nvCxnSpPr>
        <p:spPr>
          <a:xfrm flipH="1">
            <a:off x="3861891" y="758457"/>
            <a:ext cx="130696" cy="281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42AD8D7-A774-42B4-9C0E-83C98F2DC2BA}"/>
              </a:ext>
            </a:extLst>
          </p:cNvPr>
          <p:cNvSpPr txBox="1"/>
          <p:nvPr/>
        </p:nvSpPr>
        <p:spPr>
          <a:xfrm>
            <a:off x="5035370" y="47898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BF1D7-1F1B-4484-B454-78D1A67A03B2}"/>
              </a:ext>
            </a:extLst>
          </p:cNvPr>
          <p:cNvSpPr txBox="1"/>
          <p:nvPr/>
        </p:nvSpPr>
        <p:spPr>
          <a:xfrm>
            <a:off x="4870226" y="8344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482F1B0-CB66-4B6E-B750-FC0DC0A288FD}"/>
              </a:ext>
            </a:extLst>
          </p:cNvPr>
          <p:cNvSpPr txBox="1"/>
          <p:nvPr/>
        </p:nvSpPr>
        <p:spPr>
          <a:xfrm>
            <a:off x="5254283" y="79521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65E0EF7-D9A1-4874-B599-E4DA882619A7}"/>
              </a:ext>
            </a:extLst>
          </p:cNvPr>
          <p:cNvCxnSpPr>
            <a:cxnSpLocks/>
          </p:cNvCxnSpPr>
          <p:nvPr/>
        </p:nvCxnSpPr>
        <p:spPr>
          <a:xfrm>
            <a:off x="5211803" y="644156"/>
            <a:ext cx="170880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B76333D-7884-41E3-A9FB-054772512FC0}"/>
              </a:ext>
            </a:extLst>
          </p:cNvPr>
          <p:cNvCxnSpPr/>
          <p:nvPr/>
        </p:nvCxnSpPr>
        <p:spPr>
          <a:xfrm flipH="1">
            <a:off x="5035370" y="644156"/>
            <a:ext cx="13160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EB1DE93-B060-46AF-BFE8-FF8C27350507}"/>
              </a:ext>
            </a:extLst>
          </p:cNvPr>
          <p:cNvSpPr txBox="1"/>
          <p:nvPr/>
        </p:nvSpPr>
        <p:spPr>
          <a:xfrm>
            <a:off x="3963973" y="126863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0EDB9AB-2EDB-413A-8B18-4B37127B7B39}"/>
              </a:ext>
            </a:extLst>
          </p:cNvPr>
          <p:cNvSpPr txBox="1"/>
          <p:nvPr/>
        </p:nvSpPr>
        <p:spPr>
          <a:xfrm>
            <a:off x="4277334" y="126750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DED3022-D41A-45A3-8D14-D20829556C3B}"/>
              </a:ext>
            </a:extLst>
          </p:cNvPr>
          <p:cNvCxnSpPr/>
          <p:nvPr/>
        </p:nvCxnSpPr>
        <p:spPr>
          <a:xfrm flipH="1">
            <a:off x="4066848" y="1068821"/>
            <a:ext cx="17408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5155D07-1D74-48B3-9F2F-83D0C68A4DE9}"/>
              </a:ext>
            </a:extLst>
          </p:cNvPr>
          <p:cNvCxnSpPr>
            <a:cxnSpLocks/>
          </p:cNvCxnSpPr>
          <p:nvPr/>
        </p:nvCxnSpPr>
        <p:spPr>
          <a:xfrm>
            <a:off x="4278545" y="1111447"/>
            <a:ext cx="157953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7D376C4E-4D58-4A0A-80F7-EFFC702D2B49}"/>
              </a:ext>
            </a:extLst>
          </p:cNvPr>
          <p:cNvSpPr txBox="1"/>
          <p:nvPr/>
        </p:nvSpPr>
        <p:spPr>
          <a:xfrm>
            <a:off x="5063915" y="12198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24D725F-7D1A-447D-846E-5D0D4D98FC09}"/>
              </a:ext>
            </a:extLst>
          </p:cNvPr>
          <p:cNvSpPr txBox="1"/>
          <p:nvPr/>
        </p:nvSpPr>
        <p:spPr>
          <a:xfrm>
            <a:off x="5405561" y="120475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C40503C-0E7C-48DE-9AC3-BFAA3C497994}"/>
              </a:ext>
            </a:extLst>
          </p:cNvPr>
          <p:cNvCxnSpPr>
            <a:cxnSpLocks/>
          </p:cNvCxnSpPr>
          <p:nvPr/>
        </p:nvCxnSpPr>
        <p:spPr>
          <a:xfrm>
            <a:off x="5414435" y="1023055"/>
            <a:ext cx="157953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2EB6430-C265-4744-BC75-236544E97EBB}"/>
              </a:ext>
            </a:extLst>
          </p:cNvPr>
          <p:cNvCxnSpPr/>
          <p:nvPr/>
        </p:nvCxnSpPr>
        <p:spPr>
          <a:xfrm flipH="1">
            <a:off x="5178266" y="993649"/>
            <a:ext cx="17408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5E4BF5D6-3975-44E6-80C1-CB9E57C31E19}"/>
              </a:ext>
            </a:extLst>
          </p:cNvPr>
          <p:cNvSpPr txBox="1"/>
          <p:nvPr/>
        </p:nvSpPr>
        <p:spPr>
          <a:xfrm>
            <a:off x="1790669" y="9337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8691B17-A8FA-4F80-ACAC-BC31E52B52CD}"/>
              </a:ext>
            </a:extLst>
          </p:cNvPr>
          <p:cNvSpPr txBox="1"/>
          <p:nvPr/>
        </p:nvSpPr>
        <p:spPr>
          <a:xfrm>
            <a:off x="1093727" y="9936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3E69976-7571-4839-9BF8-116AB2526B48}"/>
              </a:ext>
            </a:extLst>
          </p:cNvPr>
          <p:cNvSpPr txBox="1"/>
          <p:nvPr/>
        </p:nvSpPr>
        <p:spPr>
          <a:xfrm>
            <a:off x="2714906" y="111144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EA062E0-AA59-46ED-BFB7-A2AA575A8DFA}"/>
              </a:ext>
            </a:extLst>
          </p:cNvPr>
          <p:cNvSpPr txBox="1"/>
          <p:nvPr/>
        </p:nvSpPr>
        <p:spPr>
          <a:xfrm>
            <a:off x="1772709" y="121812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CCD36EE-8AC7-44C9-BC41-6BD5211CBC71}"/>
              </a:ext>
            </a:extLst>
          </p:cNvPr>
          <p:cNvSpPr txBox="1"/>
          <p:nvPr/>
        </p:nvSpPr>
        <p:spPr>
          <a:xfrm>
            <a:off x="1147589" y="43281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78162B0-873D-456D-9137-8CF04412E8A6}"/>
              </a:ext>
            </a:extLst>
          </p:cNvPr>
          <p:cNvSpPr txBox="1"/>
          <p:nvPr/>
        </p:nvSpPr>
        <p:spPr>
          <a:xfrm>
            <a:off x="2283058" y="419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E0B2322-1D72-45A2-83BC-03F4BD02FC44}"/>
              </a:ext>
            </a:extLst>
          </p:cNvPr>
          <p:cNvSpPr txBox="1"/>
          <p:nvPr/>
        </p:nvSpPr>
        <p:spPr>
          <a:xfrm>
            <a:off x="3927239" y="1642792"/>
            <a:ext cx="164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HCF = 5 x 2 =10</a:t>
            </a:r>
          </a:p>
          <a:p>
            <a:r>
              <a:rPr lang="en-GB" sz="1200" dirty="0"/>
              <a:t>LCM = 5 x 2 x 2 x 3 = 60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8A34D70-620A-4370-B72C-1918216D9721}"/>
              </a:ext>
            </a:extLst>
          </p:cNvPr>
          <p:cNvSpPr txBox="1"/>
          <p:nvPr/>
        </p:nvSpPr>
        <p:spPr>
          <a:xfrm>
            <a:off x="1126364" y="264551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35E4CC3-5360-4EDD-BCE1-0AE08D1FCFB6}"/>
              </a:ext>
            </a:extLst>
          </p:cNvPr>
          <p:cNvSpPr txBox="1"/>
          <p:nvPr/>
        </p:nvSpPr>
        <p:spPr>
          <a:xfrm>
            <a:off x="2261833" y="26323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5954D7-F2CF-47E4-B06C-733FFA8F1325}"/>
              </a:ext>
            </a:extLst>
          </p:cNvPr>
          <p:cNvSpPr txBox="1"/>
          <p:nvPr/>
        </p:nvSpPr>
        <p:spPr>
          <a:xfrm>
            <a:off x="1149514" y="48215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8E8837C-EDA9-4D16-BD6F-8951EB929C3D}"/>
              </a:ext>
            </a:extLst>
          </p:cNvPr>
          <p:cNvSpPr txBox="1"/>
          <p:nvPr/>
        </p:nvSpPr>
        <p:spPr>
          <a:xfrm>
            <a:off x="2284983" y="48083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591806F-37D7-4381-9A2A-DC2D3898B2EC}"/>
              </a:ext>
            </a:extLst>
          </p:cNvPr>
          <p:cNvSpPr txBox="1"/>
          <p:nvPr/>
        </p:nvSpPr>
        <p:spPr>
          <a:xfrm>
            <a:off x="3834598" y="281185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E6CB3E3-8AFD-4E88-862A-37F19A07A73C}"/>
              </a:ext>
            </a:extLst>
          </p:cNvPr>
          <p:cNvSpPr txBox="1"/>
          <p:nvPr/>
        </p:nvSpPr>
        <p:spPr>
          <a:xfrm>
            <a:off x="3694494" y="31707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1E9558E-810F-4BFE-9C10-350D27B204A6}"/>
              </a:ext>
            </a:extLst>
          </p:cNvPr>
          <p:cNvSpPr txBox="1"/>
          <p:nvPr/>
        </p:nvSpPr>
        <p:spPr>
          <a:xfrm>
            <a:off x="4064388" y="31503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2874AEC-E9C8-4247-BC26-B5C5DF6B1001}"/>
              </a:ext>
            </a:extLst>
          </p:cNvPr>
          <p:cNvCxnSpPr>
            <a:cxnSpLocks/>
          </p:cNvCxnSpPr>
          <p:nvPr/>
        </p:nvCxnSpPr>
        <p:spPr>
          <a:xfrm>
            <a:off x="4021908" y="2999321"/>
            <a:ext cx="170880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B235D38-D410-4D9C-9699-A735C985F04E}"/>
              </a:ext>
            </a:extLst>
          </p:cNvPr>
          <p:cNvCxnSpPr>
            <a:cxnSpLocks/>
          </p:cNvCxnSpPr>
          <p:nvPr/>
        </p:nvCxnSpPr>
        <p:spPr>
          <a:xfrm flipH="1">
            <a:off x="3845476" y="3006942"/>
            <a:ext cx="130696" cy="281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5ED6F56F-584D-4745-8598-C0DEE22C6010}"/>
              </a:ext>
            </a:extLst>
          </p:cNvPr>
          <p:cNvSpPr txBox="1"/>
          <p:nvPr/>
        </p:nvSpPr>
        <p:spPr>
          <a:xfrm>
            <a:off x="5018955" y="272747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0C621F6-4CDB-4E00-B8EA-5FF63526B360}"/>
              </a:ext>
            </a:extLst>
          </p:cNvPr>
          <p:cNvSpPr txBox="1"/>
          <p:nvPr/>
        </p:nvSpPr>
        <p:spPr>
          <a:xfrm>
            <a:off x="4853811" y="308293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68682D8-178B-443F-8718-69DDE6A0FD88}"/>
              </a:ext>
            </a:extLst>
          </p:cNvPr>
          <p:cNvSpPr txBox="1"/>
          <p:nvPr/>
        </p:nvSpPr>
        <p:spPr>
          <a:xfrm>
            <a:off x="5237868" y="304370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14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C680079-8825-4F9A-A41B-CC568F925D06}"/>
              </a:ext>
            </a:extLst>
          </p:cNvPr>
          <p:cNvCxnSpPr>
            <a:cxnSpLocks/>
          </p:cNvCxnSpPr>
          <p:nvPr/>
        </p:nvCxnSpPr>
        <p:spPr>
          <a:xfrm>
            <a:off x="5195388" y="2892641"/>
            <a:ext cx="170880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00146F7-A5E5-4586-8E61-0F2192FB4774}"/>
              </a:ext>
            </a:extLst>
          </p:cNvPr>
          <p:cNvCxnSpPr/>
          <p:nvPr/>
        </p:nvCxnSpPr>
        <p:spPr>
          <a:xfrm flipH="1">
            <a:off x="5018955" y="2892641"/>
            <a:ext cx="13160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67FC9F89-14BE-4B8F-ADE7-02FD448BEA57}"/>
              </a:ext>
            </a:extLst>
          </p:cNvPr>
          <p:cNvSpPr txBox="1"/>
          <p:nvPr/>
        </p:nvSpPr>
        <p:spPr>
          <a:xfrm>
            <a:off x="3947558" y="351712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6C24123-8C90-4D2E-BBDE-7D70182A1115}"/>
              </a:ext>
            </a:extLst>
          </p:cNvPr>
          <p:cNvSpPr txBox="1"/>
          <p:nvPr/>
        </p:nvSpPr>
        <p:spPr>
          <a:xfrm>
            <a:off x="4260919" y="351599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5D7B1AC-7BD7-4D0A-B631-F119E99683F3}"/>
              </a:ext>
            </a:extLst>
          </p:cNvPr>
          <p:cNvCxnSpPr/>
          <p:nvPr/>
        </p:nvCxnSpPr>
        <p:spPr>
          <a:xfrm flipH="1">
            <a:off x="4050433" y="3317306"/>
            <a:ext cx="17408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25B12C6-DF6B-4C74-BD76-AD56BF21B459}"/>
              </a:ext>
            </a:extLst>
          </p:cNvPr>
          <p:cNvCxnSpPr>
            <a:cxnSpLocks/>
          </p:cNvCxnSpPr>
          <p:nvPr/>
        </p:nvCxnSpPr>
        <p:spPr>
          <a:xfrm>
            <a:off x="4262130" y="3359932"/>
            <a:ext cx="157953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3866E752-FB62-414B-BD28-D9DA8244E09F}"/>
              </a:ext>
            </a:extLst>
          </p:cNvPr>
          <p:cNvSpPr txBox="1"/>
          <p:nvPr/>
        </p:nvSpPr>
        <p:spPr>
          <a:xfrm>
            <a:off x="5047500" y="346836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D6B54C7-37BC-4B8D-AE88-BDD95ADD2536}"/>
              </a:ext>
            </a:extLst>
          </p:cNvPr>
          <p:cNvSpPr txBox="1"/>
          <p:nvPr/>
        </p:nvSpPr>
        <p:spPr>
          <a:xfrm>
            <a:off x="5389146" y="345324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879B966-3719-4B29-8EB4-0A4990A11BE2}"/>
              </a:ext>
            </a:extLst>
          </p:cNvPr>
          <p:cNvCxnSpPr>
            <a:cxnSpLocks/>
          </p:cNvCxnSpPr>
          <p:nvPr/>
        </p:nvCxnSpPr>
        <p:spPr>
          <a:xfrm>
            <a:off x="5398020" y="3271540"/>
            <a:ext cx="157953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63C21A5-A261-4003-B275-78394EB9AE69}"/>
              </a:ext>
            </a:extLst>
          </p:cNvPr>
          <p:cNvCxnSpPr/>
          <p:nvPr/>
        </p:nvCxnSpPr>
        <p:spPr>
          <a:xfrm flipH="1">
            <a:off x="5161851" y="3242134"/>
            <a:ext cx="17408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858B19C7-8571-49AE-AD28-0B098D94FA2D}"/>
              </a:ext>
            </a:extLst>
          </p:cNvPr>
          <p:cNvSpPr txBox="1"/>
          <p:nvPr/>
        </p:nvSpPr>
        <p:spPr>
          <a:xfrm>
            <a:off x="3910824" y="3891277"/>
            <a:ext cx="164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HCF = 2 x 2 =4</a:t>
            </a:r>
          </a:p>
          <a:p>
            <a:r>
              <a:rPr lang="en-GB" sz="1200" dirty="0">
                <a:solidFill>
                  <a:srgbClr val="FF0000"/>
                </a:solidFill>
              </a:rPr>
              <a:t>LCM = 3 x 2 x 2 x 7 = 84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D4C7972-BDEC-4560-AEA5-2C5F89D0F079}"/>
              </a:ext>
            </a:extLst>
          </p:cNvPr>
          <p:cNvSpPr txBox="1"/>
          <p:nvPr/>
        </p:nvSpPr>
        <p:spPr>
          <a:xfrm>
            <a:off x="3947411" y="472954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F9BDEAB-FB2B-407E-8AD9-E9965D791F67}"/>
              </a:ext>
            </a:extLst>
          </p:cNvPr>
          <p:cNvSpPr txBox="1"/>
          <p:nvPr/>
        </p:nvSpPr>
        <p:spPr>
          <a:xfrm>
            <a:off x="3807307" y="508845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7C79923-FFD2-4ECF-ADB5-2535303252D9}"/>
              </a:ext>
            </a:extLst>
          </p:cNvPr>
          <p:cNvSpPr txBox="1"/>
          <p:nvPr/>
        </p:nvSpPr>
        <p:spPr>
          <a:xfrm>
            <a:off x="4177201" y="506806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24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739E1B2-AAFA-4241-B6EF-13D9CE0FC63B}"/>
              </a:ext>
            </a:extLst>
          </p:cNvPr>
          <p:cNvCxnSpPr>
            <a:cxnSpLocks/>
          </p:cNvCxnSpPr>
          <p:nvPr/>
        </p:nvCxnSpPr>
        <p:spPr>
          <a:xfrm>
            <a:off x="4134721" y="4917005"/>
            <a:ext cx="170880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BA09A24-A59A-445D-BF39-C26153E889FA}"/>
              </a:ext>
            </a:extLst>
          </p:cNvPr>
          <p:cNvCxnSpPr>
            <a:cxnSpLocks/>
          </p:cNvCxnSpPr>
          <p:nvPr/>
        </p:nvCxnSpPr>
        <p:spPr>
          <a:xfrm flipH="1">
            <a:off x="3958289" y="4924626"/>
            <a:ext cx="130696" cy="281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A023DDA7-1048-4D53-AA61-DF290FDAA25B}"/>
              </a:ext>
            </a:extLst>
          </p:cNvPr>
          <p:cNvSpPr txBox="1"/>
          <p:nvPr/>
        </p:nvSpPr>
        <p:spPr>
          <a:xfrm>
            <a:off x="5131768" y="437368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64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2E8BF04-A40A-4914-80AF-130753C8C1A6}"/>
              </a:ext>
            </a:extLst>
          </p:cNvPr>
          <p:cNvSpPr txBox="1"/>
          <p:nvPr/>
        </p:nvSpPr>
        <p:spPr>
          <a:xfrm>
            <a:off x="4966624" y="47291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D3C834C-96E2-410F-8A10-023FD53D0A10}"/>
              </a:ext>
            </a:extLst>
          </p:cNvPr>
          <p:cNvSpPr txBox="1"/>
          <p:nvPr/>
        </p:nvSpPr>
        <p:spPr>
          <a:xfrm>
            <a:off x="5296894" y="472577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32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A27C8C4-2519-40BF-B33A-E542260A9B72}"/>
              </a:ext>
            </a:extLst>
          </p:cNvPr>
          <p:cNvCxnSpPr>
            <a:cxnSpLocks/>
          </p:cNvCxnSpPr>
          <p:nvPr/>
        </p:nvCxnSpPr>
        <p:spPr>
          <a:xfrm>
            <a:off x="5308201" y="4538857"/>
            <a:ext cx="170880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681577D9-DA37-4C32-9A83-FD00653CD4BE}"/>
              </a:ext>
            </a:extLst>
          </p:cNvPr>
          <p:cNvCxnSpPr/>
          <p:nvPr/>
        </p:nvCxnSpPr>
        <p:spPr>
          <a:xfrm flipH="1">
            <a:off x="5131768" y="4538857"/>
            <a:ext cx="13160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0792445F-0195-4B3D-9B05-7936CB752713}"/>
              </a:ext>
            </a:extLst>
          </p:cNvPr>
          <p:cNvSpPr txBox="1"/>
          <p:nvPr/>
        </p:nvSpPr>
        <p:spPr>
          <a:xfrm>
            <a:off x="4060371" y="543480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B59071E-FFAE-429B-9E1E-57D6783957DA}"/>
              </a:ext>
            </a:extLst>
          </p:cNvPr>
          <p:cNvCxnSpPr/>
          <p:nvPr/>
        </p:nvCxnSpPr>
        <p:spPr>
          <a:xfrm flipH="1">
            <a:off x="4163246" y="5234990"/>
            <a:ext cx="17408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73B41323-3989-4D12-A1E2-C25BF49282F6}"/>
              </a:ext>
            </a:extLst>
          </p:cNvPr>
          <p:cNvCxnSpPr>
            <a:cxnSpLocks/>
          </p:cNvCxnSpPr>
          <p:nvPr/>
        </p:nvCxnSpPr>
        <p:spPr>
          <a:xfrm>
            <a:off x="4374943" y="5277616"/>
            <a:ext cx="157953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CEC23CF7-F483-4B09-8CED-AC7773FA5765}"/>
              </a:ext>
            </a:extLst>
          </p:cNvPr>
          <p:cNvSpPr txBox="1"/>
          <p:nvPr/>
        </p:nvSpPr>
        <p:spPr>
          <a:xfrm>
            <a:off x="5160313" y="51145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1200DF-EF36-4AFF-BDD7-C5D5304DB1BC}"/>
              </a:ext>
            </a:extLst>
          </p:cNvPr>
          <p:cNvSpPr txBox="1"/>
          <p:nvPr/>
        </p:nvSpPr>
        <p:spPr>
          <a:xfrm>
            <a:off x="5501959" y="5099456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16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2CC19B24-A58C-47C2-B7AC-F0061BA0D514}"/>
              </a:ext>
            </a:extLst>
          </p:cNvPr>
          <p:cNvCxnSpPr>
            <a:cxnSpLocks/>
          </p:cNvCxnSpPr>
          <p:nvPr/>
        </p:nvCxnSpPr>
        <p:spPr>
          <a:xfrm>
            <a:off x="5510833" y="4917756"/>
            <a:ext cx="157953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71A4ED7-D61F-4006-9061-FFF86988CCC6}"/>
              </a:ext>
            </a:extLst>
          </p:cNvPr>
          <p:cNvCxnSpPr/>
          <p:nvPr/>
        </p:nvCxnSpPr>
        <p:spPr>
          <a:xfrm flipH="1">
            <a:off x="5274664" y="4888350"/>
            <a:ext cx="17408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B13A9D8A-E206-4994-BD99-19BE5AD367E1}"/>
              </a:ext>
            </a:extLst>
          </p:cNvPr>
          <p:cNvSpPr txBox="1"/>
          <p:nvPr/>
        </p:nvSpPr>
        <p:spPr>
          <a:xfrm>
            <a:off x="3526058" y="6393378"/>
            <a:ext cx="2332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HCF = 2 x 2 x 2 x 2 =16</a:t>
            </a:r>
          </a:p>
          <a:p>
            <a:r>
              <a:rPr lang="en-GB" sz="1200" dirty="0">
                <a:solidFill>
                  <a:srgbClr val="FF0000"/>
                </a:solidFill>
              </a:rPr>
              <a:t>LCM = 2 x 2 x 2 x 2 x 2 x 2 x 3= 192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D9C611A-19F2-4778-AB83-4E33D2A3BF02}"/>
              </a:ext>
            </a:extLst>
          </p:cNvPr>
          <p:cNvSpPr txBox="1"/>
          <p:nvPr/>
        </p:nvSpPr>
        <p:spPr>
          <a:xfrm>
            <a:off x="4345584" y="5406287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D9C69C5-2512-467B-9FA6-635E75CA4691}"/>
              </a:ext>
            </a:extLst>
          </p:cNvPr>
          <p:cNvSpPr txBox="1"/>
          <p:nvPr/>
        </p:nvSpPr>
        <p:spPr>
          <a:xfrm>
            <a:off x="4205480" y="57652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D2383DF-845C-4B92-8F12-84A4DB6D6867}"/>
              </a:ext>
            </a:extLst>
          </p:cNvPr>
          <p:cNvSpPr txBox="1"/>
          <p:nvPr/>
        </p:nvSpPr>
        <p:spPr>
          <a:xfrm>
            <a:off x="4575374" y="57448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A2717B3F-4EBD-4B9B-8D57-554D39C2C08E}"/>
              </a:ext>
            </a:extLst>
          </p:cNvPr>
          <p:cNvCxnSpPr>
            <a:cxnSpLocks/>
          </p:cNvCxnSpPr>
          <p:nvPr/>
        </p:nvCxnSpPr>
        <p:spPr>
          <a:xfrm>
            <a:off x="4532894" y="5593751"/>
            <a:ext cx="170880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C23F9D8-4F6E-459F-ABA5-06E754DE45CC}"/>
              </a:ext>
            </a:extLst>
          </p:cNvPr>
          <p:cNvCxnSpPr>
            <a:cxnSpLocks/>
          </p:cNvCxnSpPr>
          <p:nvPr/>
        </p:nvCxnSpPr>
        <p:spPr>
          <a:xfrm flipH="1">
            <a:off x="4356462" y="5601372"/>
            <a:ext cx="130696" cy="281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D7C49ACE-0DB5-41FC-91A0-3B49C6DDCB27}"/>
              </a:ext>
            </a:extLst>
          </p:cNvPr>
          <p:cNvSpPr txBox="1"/>
          <p:nvPr/>
        </p:nvSpPr>
        <p:spPr>
          <a:xfrm>
            <a:off x="4458544" y="61115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A51BD7D-F69E-466D-9F6D-7D902FF89F55}"/>
              </a:ext>
            </a:extLst>
          </p:cNvPr>
          <p:cNvSpPr txBox="1"/>
          <p:nvPr/>
        </p:nvSpPr>
        <p:spPr>
          <a:xfrm>
            <a:off x="4771905" y="612470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07BA238-FB53-4873-B177-1BAD4B15B52F}"/>
              </a:ext>
            </a:extLst>
          </p:cNvPr>
          <p:cNvCxnSpPr/>
          <p:nvPr/>
        </p:nvCxnSpPr>
        <p:spPr>
          <a:xfrm flipH="1">
            <a:off x="4561419" y="5911736"/>
            <a:ext cx="17408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A37F5CC-2420-4CCF-98CB-5807D3670F8C}"/>
              </a:ext>
            </a:extLst>
          </p:cNvPr>
          <p:cNvCxnSpPr>
            <a:cxnSpLocks/>
          </p:cNvCxnSpPr>
          <p:nvPr/>
        </p:nvCxnSpPr>
        <p:spPr>
          <a:xfrm>
            <a:off x="4773116" y="5954362"/>
            <a:ext cx="157953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B32B145B-3F74-48FC-99D9-5188EBC4E124}"/>
              </a:ext>
            </a:extLst>
          </p:cNvPr>
          <p:cNvSpPr txBox="1"/>
          <p:nvPr/>
        </p:nvSpPr>
        <p:spPr>
          <a:xfrm>
            <a:off x="1800189" y="320068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72E3A38-4B47-40EF-8239-0779C6149CD5}"/>
              </a:ext>
            </a:extLst>
          </p:cNvPr>
          <p:cNvSpPr txBox="1"/>
          <p:nvPr/>
        </p:nvSpPr>
        <p:spPr>
          <a:xfrm>
            <a:off x="1103247" y="326062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43FC3E1-60E3-4F86-8376-A15E8BB11822}"/>
              </a:ext>
            </a:extLst>
          </p:cNvPr>
          <p:cNvSpPr txBox="1"/>
          <p:nvPr/>
        </p:nvSpPr>
        <p:spPr>
          <a:xfrm>
            <a:off x="2724426" y="33784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007CA54F-ED21-4CC2-A7B5-7ED44200ECC3}"/>
              </a:ext>
            </a:extLst>
          </p:cNvPr>
          <p:cNvSpPr txBox="1"/>
          <p:nvPr/>
        </p:nvSpPr>
        <p:spPr>
          <a:xfrm>
            <a:off x="1782229" y="348509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5A39E6B-4F92-44A9-84CF-29C12A2C8680}"/>
              </a:ext>
            </a:extLst>
          </p:cNvPr>
          <p:cNvSpPr txBox="1"/>
          <p:nvPr/>
        </p:nvSpPr>
        <p:spPr>
          <a:xfrm>
            <a:off x="5781569" y="551984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B9313973-7E99-42D5-9FB7-8E78FC7FEF8C}"/>
              </a:ext>
            </a:extLst>
          </p:cNvPr>
          <p:cNvCxnSpPr/>
          <p:nvPr/>
        </p:nvCxnSpPr>
        <p:spPr>
          <a:xfrm flipH="1">
            <a:off x="5528219" y="5321161"/>
            <a:ext cx="17408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3C443CE2-56ED-4591-AE07-FB0CA01141AD}"/>
              </a:ext>
            </a:extLst>
          </p:cNvPr>
          <p:cNvCxnSpPr>
            <a:cxnSpLocks/>
          </p:cNvCxnSpPr>
          <p:nvPr/>
        </p:nvCxnSpPr>
        <p:spPr>
          <a:xfrm>
            <a:off x="5739916" y="5363787"/>
            <a:ext cx="157953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B24A517C-B654-44B0-AF57-A04CFEC1E81F}"/>
              </a:ext>
            </a:extLst>
          </p:cNvPr>
          <p:cNvSpPr txBox="1"/>
          <p:nvPr/>
        </p:nvSpPr>
        <p:spPr>
          <a:xfrm>
            <a:off x="5404487" y="55160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47FCBDB-92FF-46CF-A0AE-927AFAE78EA2}"/>
              </a:ext>
            </a:extLst>
          </p:cNvPr>
          <p:cNvSpPr txBox="1"/>
          <p:nvPr/>
        </p:nvSpPr>
        <p:spPr>
          <a:xfrm>
            <a:off x="5976833" y="591513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02DB7F23-1744-4E81-BE99-4F5E7A7C7418}"/>
              </a:ext>
            </a:extLst>
          </p:cNvPr>
          <p:cNvCxnSpPr/>
          <p:nvPr/>
        </p:nvCxnSpPr>
        <p:spPr>
          <a:xfrm flipH="1">
            <a:off x="5723483" y="5716453"/>
            <a:ext cx="17408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0C64560F-26AA-4FBA-9830-5DE42096C65B}"/>
              </a:ext>
            </a:extLst>
          </p:cNvPr>
          <p:cNvCxnSpPr>
            <a:cxnSpLocks/>
          </p:cNvCxnSpPr>
          <p:nvPr/>
        </p:nvCxnSpPr>
        <p:spPr>
          <a:xfrm>
            <a:off x="5935180" y="5759079"/>
            <a:ext cx="157953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C36205D7-CA7C-4B42-B183-19FDA23E32E0}"/>
              </a:ext>
            </a:extLst>
          </p:cNvPr>
          <p:cNvSpPr txBox="1"/>
          <p:nvPr/>
        </p:nvSpPr>
        <p:spPr>
          <a:xfrm>
            <a:off x="5599751" y="59113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DA10EDA-68DF-4454-8354-85395CAC3DC3}"/>
              </a:ext>
            </a:extLst>
          </p:cNvPr>
          <p:cNvSpPr txBox="1"/>
          <p:nvPr/>
        </p:nvSpPr>
        <p:spPr>
          <a:xfrm>
            <a:off x="6148289" y="62437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0E5AF50F-E7AC-4CF3-B95C-1A9F38B346EA}"/>
              </a:ext>
            </a:extLst>
          </p:cNvPr>
          <p:cNvCxnSpPr/>
          <p:nvPr/>
        </p:nvCxnSpPr>
        <p:spPr>
          <a:xfrm flipH="1">
            <a:off x="5894939" y="6045073"/>
            <a:ext cx="174087" cy="28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5B65B166-4DE4-40D9-BD83-738B26E7F0B8}"/>
              </a:ext>
            </a:extLst>
          </p:cNvPr>
          <p:cNvCxnSpPr>
            <a:cxnSpLocks/>
          </p:cNvCxnSpPr>
          <p:nvPr/>
        </p:nvCxnSpPr>
        <p:spPr>
          <a:xfrm>
            <a:off x="6106636" y="6087699"/>
            <a:ext cx="157953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39913703-0597-4457-B24F-0D08CD500D13}"/>
              </a:ext>
            </a:extLst>
          </p:cNvPr>
          <p:cNvSpPr txBox="1"/>
          <p:nvPr/>
        </p:nvSpPr>
        <p:spPr>
          <a:xfrm>
            <a:off x="5771207" y="623993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564D7C02-3803-456E-87F9-B9A03A257D51}"/>
              </a:ext>
            </a:extLst>
          </p:cNvPr>
          <p:cNvSpPr txBox="1"/>
          <p:nvPr/>
        </p:nvSpPr>
        <p:spPr>
          <a:xfrm>
            <a:off x="1752557" y="52247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C9E3949-91D5-4A88-9B2F-BEE06950FCA8}"/>
              </a:ext>
            </a:extLst>
          </p:cNvPr>
          <p:cNvSpPr txBox="1"/>
          <p:nvPr/>
        </p:nvSpPr>
        <p:spPr>
          <a:xfrm>
            <a:off x="1055615" y="52847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371F685-9A7F-4BB0-9DE8-A3FD9D7ECC2A}"/>
              </a:ext>
            </a:extLst>
          </p:cNvPr>
          <p:cNvSpPr txBox="1"/>
          <p:nvPr/>
        </p:nvSpPr>
        <p:spPr>
          <a:xfrm>
            <a:off x="2676794" y="540251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3E51E59-759D-4925-A5A5-4F06BE6ACA7C}"/>
              </a:ext>
            </a:extLst>
          </p:cNvPr>
          <p:cNvSpPr txBox="1"/>
          <p:nvPr/>
        </p:nvSpPr>
        <p:spPr>
          <a:xfrm>
            <a:off x="1748885" y="54377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22E16C1-5845-4AD1-BDFB-BD89146A8FBB}"/>
              </a:ext>
            </a:extLst>
          </p:cNvPr>
          <p:cNvSpPr txBox="1"/>
          <p:nvPr/>
        </p:nvSpPr>
        <p:spPr>
          <a:xfrm>
            <a:off x="1744117" y="58616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BA24C18-7807-4378-B1D5-16BB3714EB47}"/>
              </a:ext>
            </a:extLst>
          </p:cNvPr>
          <p:cNvSpPr txBox="1"/>
          <p:nvPr/>
        </p:nvSpPr>
        <p:spPr>
          <a:xfrm>
            <a:off x="1744117" y="563301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0B63BDC-2A55-4320-8F4F-F1B6F7D6188A}"/>
              </a:ext>
            </a:extLst>
          </p:cNvPr>
          <p:cNvSpPr txBox="1"/>
          <p:nvPr/>
        </p:nvSpPr>
        <p:spPr>
          <a:xfrm>
            <a:off x="2743466" y="569779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BA0E68-8CA7-4A6B-AFD0-1DF7090A1D17}"/>
              </a:ext>
            </a:extLst>
          </p:cNvPr>
          <p:cNvSpPr txBox="1"/>
          <p:nvPr/>
        </p:nvSpPr>
        <p:spPr>
          <a:xfrm>
            <a:off x="4234575" y="58789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2</a:t>
            </a:r>
            <a:r>
              <a:rPr lang="en-GB" baseline="30000" dirty="0">
                <a:solidFill>
                  <a:srgbClr val="00B050"/>
                </a:solidFill>
              </a:rPr>
              <a:t>2</a:t>
            </a:r>
            <a:r>
              <a:rPr lang="en-GB" dirty="0">
                <a:solidFill>
                  <a:srgbClr val="00B050"/>
                </a:solidFill>
              </a:rPr>
              <a:t>x5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F7E6BF9-DC28-4004-A0F2-F762FC7575EA}"/>
              </a:ext>
            </a:extLst>
          </p:cNvPr>
          <p:cNvSpPr txBox="1"/>
          <p:nvPr/>
        </p:nvSpPr>
        <p:spPr>
          <a:xfrm>
            <a:off x="5311421" y="1415381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2x3x5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1EE1172-1128-4B26-B8EE-DDE2C20F91E8}"/>
              </a:ext>
            </a:extLst>
          </p:cNvPr>
          <p:cNvSpPr txBox="1"/>
          <p:nvPr/>
        </p:nvSpPr>
        <p:spPr>
          <a:xfrm>
            <a:off x="4160786" y="290513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2</a:t>
            </a:r>
            <a:r>
              <a:rPr lang="en-GB" baseline="30000" dirty="0">
                <a:solidFill>
                  <a:srgbClr val="00B050"/>
                </a:solidFill>
              </a:rPr>
              <a:t>2</a:t>
            </a:r>
            <a:r>
              <a:rPr lang="en-GB" dirty="0">
                <a:solidFill>
                  <a:srgbClr val="00B050"/>
                </a:solidFill>
              </a:rPr>
              <a:t>x3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9FF7806-B32C-479E-83A8-F18CDBC1F57D}"/>
              </a:ext>
            </a:extLst>
          </p:cNvPr>
          <p:cNvSpPr txBox="1"/>
          <p:nvPr/>
        </p:nvSpPr>
        <p:spPr>
          <a:xfrm>
            <a:off x="5437783" y="2762355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2</a:t>
            </a:r>
            <a:r>
              <a:rPr lang="en-GB" baseline="30000" dirty="0">
                <a:solidFill>
                  <a:srgbClr val="00B050"/>
                </a:solidFill>
              </a:rPr>
              <a:t>2</a:t>
            </a:r>
            <a:r>
              <a:rPr lang="en-GB" dirty="0">
                <a:solidFill>
                  <a:srgbClr val="00B050"/>
                </a:solidFill>
              </a:rPr>
              <a:t>x7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455298B-4441-4091-870C-049998BB3EA4}"/>
              </a:ext>
            </a:extLst>
          </p:cNvPr>
          <p:cNvSpPr txBox="1"/>
          <p:nvPr/>
        </p:nvSpPr>
        <p:spPr>
          <a:xfrm>
            <a:off x="3594632" y="5898707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2</a:t>
            </a:r>
            <a:r>
              <a:rPr lang="en-GB" baseline="30000" dirty="0">
                <a:solidFill>
                  <a:srgbClr val="00B050"/>
                </a:solidFill>
              </a:rPr>
              <a:t>4</a:t>
            </a:r>
            <a:r>
              <a:rPr lang="en-GB" dirty="0">
                <a:solidFill>
                  <a:srgbClr val="00B050"/>
                </a:solidFill>
              </a:rPr>
              <a:t>x3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27995D4-728B-4024-8FB4-F137E3C03B84}"/>
              </a:ext>
            </a:extLst>
          </p:cNvPr>
          <p:cNvSpPr txBox="1"/>
          <p:nvPr/>
        </p:nvSpPr>
        <p:spPr>
          <a:xfrm>
            <a:off x="5945033" y="5125484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2</a:t>
            </a:r>
            <a:r>
              <a:rPr lang="en-GB" baseline="30000" dirty="0">
                <a:solidFill>
                  <a:srgbClr val="00B050"/>
                </a:solidFill>
              </a:rPr>
              <a:t>6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11601476" y="6298981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4792706" y="6376059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769DE-4EBE-49C3-8FC1-2289617DB7CE}"/>
              </a:ext>
            </a:extLst>
          </p:cNvPr>
          <p:cNvSpPr txBox="1"/>
          <p:nvPr/>
        </p:nvSpPr>
        <p:spPr>
          <a:xfrm>
            <a:off x="7558665" y="140677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Indices – rules (Multiply / Divide)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E04326-AB32-4CCB-AFD8-20C65BDD1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671" y="925141"/>
            <a:ext cx="5502103" cy="30115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5AC950-5747-4532-8FBC-94E8D705D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156" y="4065798"/>
            <a:ext cx="5490206" cy="202551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34ACD73-9500-4BCE-9573-53D991D98D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1" y="1371599"/>
            <a:ext cx="5438775" cy="47197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5AAC6F-CF12-4A2A-9E6E-197E9342DF2B}"/>
              </a:ext>
            </a:extLst>
          </p:cNvPr>
          <p:cNvSpPr txBox="1"/>
          <p:nvPr/>
        </p:nvSpPr>
        <p:spPr>
          <a:xfrm>
            <a:off x="1461841" y="28135"/>
            <a:ext cx="2201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Pythagoras Problems</a:t>
            </a:r>
          </a:p>
        </p:txBody>
      </p:sp>
    </p:spTree>
    <p:extLst>
      <p:ext uri="{BB962C8B-B14F-4D97-AF65-F5344CB8AC3E}">
        <p14:creationId xmlns:p14="http://schemas.microsoft.com/office/powerpoint/2010/main" val="188523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5506202" y="6298981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E2E46C-9516-4BA4-9DE8-4A312A1BD004}"/>
              </a:ext>
            </a:extLst>
          </p:cNvPr>
          <p:cNvSpPr txBox="1"/>
          <p:nvPr/>
        </p:nvSpPr>
        <p:spPr>
          <a:xfrm>
            <a:off x="1200066" y="140677"/>
            <a:ext cx="3147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Indices – rules (to the power 0)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5D0841-50E1-48BF-BFD0-51EC9140B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87" y="801858"/>
            <a:ext cx="5121850" cy="33133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3281C4-BAB0-499B-B1E9-05725AF67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424" y="4072961"/>
            <a:ext cx="5121850" cy="15699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FB027F5-45AA-4868-8082-348984AFFF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6680" y="741948"/>
            <a:ext cx="5048028" cy="40796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3C5541-9228-4B0D-A91A-1C2A8DDDB442}"/>
              </a:ext>
            </a:extLst>
          </p:cNvPr>
          <p:cNvSpPr txBox="1"/>
          <p:nvPr/>
        </p:nvSpPr>
        <p:spPr>
          <a:xfrm>
            <a:off x="7860839" y="17929"/>
            <a:ext cx="3078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Circles – Sector Area Problems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8EF9A4-2C56-47FA-9ABC-76A772F225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6679" y="4945556"/>
            <a:ext cx="5233143" cy="1569943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1657752" y="6355409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7304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5379720" y="6180083"/>
            <a:ext cx="654794" cy="55599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</a:p>
        </p:txBody>
      </p:sp>
      <p:sp>
        <p:nvSpPr>
          <p:cNvPr id="19" name="Oval 18"/>
          <p:cNvSpPr/>
          <p:nvPr/>
        </p:nvSpPr>
        <p:spPr>
          <a:xfrm>
            <a:off x="11629628" y="6205885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4E1CC2-0168-4F5C-836E-C61B86B5E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205" y="862918"/>
            <a:ext cx="5553587" cy="32402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1579C1-7EDF-4135-A038-11AFE24D2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205" y="4456058"/>
            <a:ext cx="5553587" cy="17240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6E6500-ABDE-41A3-B8FA-197F2F3F9EFF}"/>
              </a:ext>
            </a:extLst>
          </p:cNvPr>
          <p:cNvSpPr txBox="1"/>
          <p:nvPr/>
        </p:nvSpPr>
        <p:spPr>
          <a:xfrm>
            <a:off x="8219848" y="140677"/>
            <a:ext cx="191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Significant Figures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06B085-BEE0-4AA7-8AF9-33FA0209D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179" y="1052512"/>
            <a:ext cx="519112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4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5105853" y="6205885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</a:p>
        </p:txBody>
      </p:sp>
      <p:sp>
        <p:nvSpPr>
          <p:cNvPr id="12" name="Oval 11"/>
          <p:cNvSpPr/>
          <p:nvPr/>
        </p:nvSpPr>
        <p:spPr>
          <a:xfrm>
            <a:off x="11610252" y="6180083"/>
            <a:ext cx="578068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355797-316F-4E5E-A00C-4A337B845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33378"/>
            <a:ext cx="5622653" cy="43609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A25104-05B5-4F9D-8DE4-661D517FEC7F}"/>
              </a:ext>
            </a:extLst>
          </p:cNvPr>
          <p:cNvSpPr txBox="1"/>
          <p:nvPr/>
        </p:nvSpPr>
        <p:spPr>
          <a:xfrm>
            <a:off x="2210905" y="159820"/>
            <a:ext cx="120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Estimation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122759-4AC3-401B-A9E1-A07B676B8F23}"/>
              </a:ext>
            </a:extLst>
          </p:cNvPr>
          <p:cNvSpPr txBox="1"/>
          <p:nvPr/>
        </p:nvSpPr>
        <p:spPr>
          <a:xfrm>
            <a:off x="0" y="529152"/>
            <a:ext cx="5723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Remember estimation means round every number in the calculation to one significant figure if it is about multiplication, division, addition and subtraction. </a:t>
            </a:r>
          </a:p>
          <a:p>
            <a:r>
              <a:rPr lang="en-GB" sz="1200" dirty="0"/>
              <a:t>If calculating a root work out which two whole numbers squared it is between and based on which one it is nearer give a reasonable guess including the first decimal place.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9A7321-F672-4492-90FB-B24626B85C91}"/>
              </a:ext>
            </a:extLst>
          </p:cNvPr>
          <p:cNvSpPr txBox="1"/>
          <p:nvPr/>
        </p:nvSpPr>
        <p:spPr>
          <a:xfrm>
            <a:off x="3573193" y="4670474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.0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3BEF32-1ECB-4579-9A1A-CADA4FD99558}"/>
              </a:ext>
            </a:extLst>
          </p:cNvPr>
          <p:cNvSpPr txBox="1"/>
          <p:nvPr/>
        </p:nvSpPr>
        <p:spPr>
          <a:xfrm>
            <a:off x="3500505" y="4963554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.1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CF342F-F2B7-45FF-BB3A-B0357E2BCFC2}"/>
              </a:ext>
            </a:extLst>
          </p:cNvPr>
          <p:cNvSpPr txBox="1"/>
          <p:nvPr/>
        </p:nvSpPr>
        <p:spPr>
          <a:xfrm>
            <a:off x="3386409" y="5257785"/>
            <a:ext cx="45878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14.9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34BCE4-A810-4BAC-B85D-2CDBBD5A102F}"/>
              </a:ext>
            </a:extLst>
          </p:cNvPr>
          <p:cNvSpPr txBox="1"/>
          <p:nvPr/>
        </p:nvSpPr>
        <p:spPr>
          <a:xfrm>
            <a:off x="3556779" y="5568457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.1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F81D4C-EF8B-4AA8-BB96-25199BF85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027" y="1070302"/>
            <a:ext cx="5723292" cy="14585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CBC968-BC53-432E-8111-0072A89D67C0}"/>
              </a:ext>
            </a:extLst>
          </p:cNvPr>
          <p:cNvSpPr txBox="1"/>
          <p:nvPr/>
        </p:nvSpPr>
        <p:spPr>
          <a:xfrm>
            <a:off x="8315584" y="172274"/>
            <a:ext cx="1865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Solving Equations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571244-3CDA-44AA-9FA6-03A6E8A61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265" y="2966156"/>
            <a:ext cx="5791161" cy="292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8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CB81E5-4472-45D0-BD4A-61ADB2F5B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4373"/>
            <a:ext cx="5772150" cy="19431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1513239" y="6225803"/>
            <a:ext cx="654794" cy="4988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</a:p>
        </p:txBody>
      </p:sp>
      <p:sp>
        <p:nvSpPr>
          <p:cNvPr id="15" name="Oval 14"/>
          <p:cNvSpPr/>
          <p:nvPr/>
        </p:nvSpPr>
        <p:spPr>
          <a:xfrm>
            <a:off x="5425770" y="6205885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3C124A-900C-4BBB-B3BC-534CC1168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" y="1100195"/>
            <a:ext cx="5763380" cy="30790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1308283-4E34-4BC4-9E1F-FF200909E11D}"/>
              </a:ext>
            </a:extLst>
          </p:cNvPr>
          <p:cNvSpPr txBox="1"/>
          <p:nvPr/>
        </p:nvSpPr>
        <p:spPr>
          <a:xfrm>
            <a:off x="1591927" y="145752"/>
            <a:ext cx="214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Estimation - Worded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7FD4B5-6517-4C1C-9849-D3CD9102C2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783" y="1038225"/>
            <a:ext cx="5810250" cy="47815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A0BF031-A5D6-448D-A50C-8E7A1F347AB4}"/>
              </a:ext>
            </a:extLst>
          </p:cNvPr>
          <p:cNvSpPr txBox="1"/>
          <p:nvPr/>
        </p:nvSpPr>
        <p:spPr>
          <a:xfrm>
            <a:off x="8496822" y="337279"/>
            <a:ext cx="13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Substitution</a:t>
            </a:r>
          </a:p>
        </p:txBody>
      </p:sp>
    </p:spTree>
    <p:extLst>
      <p:ext uri="{BB962C8B-B14F-4D97-AF65-F5344CB8AC3E}">
        <p14:creationId xmlns:p14="http://schemas.microsoft.com/office/powerpoint/2010/main" val="2803508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541952" y="6205885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</a:p>
        </p:txBody>
      </p:sp>
      <p:sp>
        <p:nvSpPr>
          <p:cNvPr id="18" name="Oval 17"/>
          <p:cNvSpPr/>
          <p:nvPr/>
        </p:nvSpPr>
        <p:spPr>
          <a:xfrm>
            <a:off x="11601476" y="6298981"/>
            <a:ext cx="520262" cy="4256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96B865-2490-4815-8A86-E71F30732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176"/>
            <a:ext cx="5725551" cy="30653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6342F9-6BCB-4269-8E8E-885FCA015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286" y="1781175"/>
            <a:ext cx="5995713" cy="28892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B2DA6B-D1DE-451F-9601-3678FD8F7A1F}"/>
              </a:ext>
            </a:extLst>
          </p:cNvPr>
          <p:cNvSpPr txBox="1"/>
          <p:nvPr/>
        </p:nvSpPr>
        <p:spPr>
          <a:xfrm>
            <a:off x="1591927" y="145752"/>
            <a:ext cx="3555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Expanding brackets and Simplifying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4D0C00-FC4D-49F6-9D91-920EBE2857FA}"/>
              </a:ext>
            </a:extLst>
          </p:cNvPr>
          <p:cNvSpPr txBox="1"/>
          <p:nvPr/>
        </p:nvSpPr>
        <p:spPr>
          <a:xfrm>
            <a:off x="7416540" y="145752"/>
            <a:ext cx="3555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Expanding brackets and Simplifying</a:t>
            </a:r>
          </a:p>
        </p:txBody>
      </p:sp>
    </p:spTree>
    <p:extLst>
      <p:ext uri="{BB962C8B-B14F-4D97-AF65-F5344CB8AC3E}">
        <p14:creationId xmlns:p14="http://schemas.microsoft.com/office/powerpoint/2010/main" val="85845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295</Words>
  <Application>Microsoft Office PowerPoint</Application>
  <PresentationFormat>Widescreen</PresentationFormat>
  <Paragraphs>121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caird</dc:creator>
  <cp:lastModifiedBy>I Caird - Maths Teacher</cp:lastModifiedBy>
  <cp:revision>67</cp:revision>
  <cp:lastPrinted>2017-06-13T12:26:42Z</cp:lastPrinted>
  <dcterms:created xsi:type="dcterms:W3CDTF">2017-05-11T21:26:15Z</dcterms:created>
  <dcterms:modified xsi:type="dcterms:W3CDTF">2019-12-10T09:54:37Z</dcterms:modified>
</cp:coreProperties>
</file>