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8"/>
  </p:notesMasterIdLst>
  <p:sldIdLst>
    <p:sldId id="267" r:id="rId5"/>
    <p:sldId id="268" r:id="rId6"/>
    <p:sldId id="256" r:id="rId7"/>
  </p:sldIdLst>
  <p:sldSz cx="10693400" cy="75612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na Kaukab" initials="MK" lastIdx="1" clrIdx="0">
    <p:extLst>
      <p:ext uri="{19B8F6BF-5375-455C-9EA6-DF929625EA0E}">
        <p15:presenceInfo xmlns:p15="http://schemas.microsoft.com/office/powerpoint/2012/main" userId="6017c3b3362fb2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E23B"/>
    <a:srgbClr val="BED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1" autoAdjust="0"/>
    <p:restoredTop sz="92634" autoAdjust="0"/>
  </p:normalViewPr>
  <p:slideViewPr>
    <p:cSldViewPr>
      <p:cViewPr varScale="1">
        <p:scale>
          <a:sx n="58" d="100"/>
          <a:sy n="58" d="100"/>
        </p:scale>
        <p:origin x="1536" y="6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1FDBF04-4E9D-4894-8097-880E388D0839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1279525"/>
            <a:ext cx="48847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21B14A2-0333-463B-8125-186DA2DE3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0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14A2-0333-463B-8125-186DA2DE33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084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14A2-0333-463B-8125-186DA2DE33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365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14A2-0333-463B-8125-186DA2DE33F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3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1237457"/>
            <a:ext cx="9089390" cy="2632440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3971414"/>
            <a:ext cx="8020050" cy="1825554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63" indent="0" algn="ctr">
              <a:buNone/>
              <a:defRPr sz="2205"/>
            </a:lvl2pPr>
            <a:lvl3pPr marL="1008126" indent="0" algn="ctr">
              <a:buNone/>
              <a:defRPr sz="1985"/>
            </a:lvl3pPr>
            <a:lvl4pPr marL="1512189" indent="0" algn="ctr">
              <a:buNone/>
              <a:defRPr sz="1764"/>
            </a:lvl4pPr>
            <a:lvl5pPr marL="2016252" indent="0" algn="ctr">
              <a:buNone/>
              <a:defRPr sz="1764"/>
            </a:lvl5pPr>
            <a:lvl6pPr marL="2520315" indent="0" algn="ctr">
              <a:buNone/>
              <a:defRPr sz="1764"/>
            </a:lvl6pPr>
            <a:lvl7pPr marL="3024378" indent="0" algn="ctr">
              <a:buNone/>
              <a:defRPr sz="1764"/>
            </a:lvl7pPr>
            <a:lvl8pPr marL="3528441" indent="0" algn="ctr">
              <a:buNone/>
              <a:defRPr sz="1764"/>
            </a:lvl8pPr>
            <a:lvl9pPr marL="4032504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46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6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2465" y="402567"/>
            <a:ext cx="2305764" cy="64078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172" y="402567"/>
            <a:ext cx="6783626" cy="6407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4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0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02" y="1885067"/>
            <a:ext cx="9223058" cy="314527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602" y="5060097"/>
            <a:ext cx="9223058" cy="165402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6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2012836"/>
            <a:ext cx="4544695" cy="479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534" y="2012836"/>
            <a:ext cx="4544695" cy="479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3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402569"/>
            <a:ext cx="9223058" cy="1461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5" y="1853560"/>
            <a:ext cx="4523809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2761961"/>
            <a:ext cx="4523809" cy="4062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534" y="1853560"/>
            <a:ext cx="4546088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534" y="2761961"/>
            <a:ext cx="4546088" cy="4062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4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87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088" y="1088683"/>
            <a:ext cx="5413534" cy="537339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94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6088" y="1088683"/>
            <a:ext cx="5413534" cy="5373398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63" indent="0">
              <a:buNone/>
              <a:defRPr sz="3087"/>
            </a:lvl2pPr>
            <a:lvl3pPr marL="1008126" indent="0">
              <a:buNone/>
              <a:defRPr sz="2646"/>
            </a:lvl3pPr>
            <a:lvl4pPr marL="1512189" indent="0">
              <a:buNone/>
              <a:defRPr sz="2205"/>
            </a:lvl4pPr>
            <a:lvl5pPr marL="2016252" indent="0">
              <a:buNone/>
              <a:defRPr sz="2205"/>
            </a:lvl5pPr>
            <a:lvl6pPr marL="2520315" indent="0">
              <a:buNone/>
              <a:defRPr sz="2205"/>
            </a:lvl6pPr>
            <a:lvl7pPr marL="3024378" indent="0">
              <a:buNone/>
              <a:defRPr sz="2205"/>
            </a:lvl7pPr>
            <a:lvl8pPr marL="3528441" indent="0">
              <a:buNone/>
              <a:defRPr sz="2205"/>
            </a:lvl8pPr>
            <a:lvl9pPr marL="4032504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64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71" y="402569"/>
            <a:ext cx="922305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171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2189" y="7008172"/>
            <a:ext cx="360902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2214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7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812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32" indent="-252032" algn="l" defTabSz="1008126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95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158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221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84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1.jpeg"/><Relationship Id="rId9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11" Type="http://schemas.openxmlformats.org/officeDocument/2006/relationships/image" Target="NULL"/><Relationship Id="rId5" Type="http://schemas.openxmlformats.org/officeDocument/2006/relationships/image" Target="../media/image5.png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NULL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../media/image9.png"/><Relationship Id="rId15" Type="http://schemas.openxmlformats.org/officeDocument/2006/relationships/image" Target="../media/image11.png"/><Relationship Id="rId10" Type="http://schemas.openxmlformats.org/officeDocument/2006/relationships/image" Target="NULL"/><Relationship Id="rId19" Type="http://schemas.openxmlformats.org/officeDocument/2006/relationships/image" Target="../media/image15.png"/><Relationship Id="rId4" Type="http://schemas.openxmlformats.org/officeDocument/2006/relationships/image" Target="../media/image8.png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C9035F4-AB7A-4724-AC11-EC92391D1F38}"/>
                  </a:ext>
                </a:extLst>
              </p:cNvPr>
              <p:cNvSpPr txBox="1"/>
              <p:nvPr/>
            </p:nvSpPr>
            <p:spPr>
              <a:xfrm>
                <a:off x="7140200" y="5781345"/>
                <a:ext cx="1446390" cy="1425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Task: </a:t>
                </a:r>
              </a:p>
              <a:p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Evaluate</a:t>
                </a:r>
              </a:p>
              <a:p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</a:p>
              <a:p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c)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e>
                    </m:rad>
                  </m:oMath>
                </a14:m>
                <a:endParaRPr lang="en-GB" sz="1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d)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1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endParaRPr lang="en-GB" sz="1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C9035F4-AB7A-4724-AC11-EC92391D1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200" y="5781345"/>
                <a:ext cx="1446390" cy="1425518"/>
              </a:xfrm>
              <a:prstGeom prst="rect">
                <a:avLst/>
              </a:prstGeom>
              <a:blipFill>
                <a:blip r:embed="rId3"/>
                <a:stretch>
                  <a:fillRect l="-1261" t="-427"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01345" y="10278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KS4 Mathematics Knowledge Organiser – Percentages – Part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2F523-2E1E-7749-974B-0CB99B3E381F}"/>
              </a:ext>
            </a:extLst>
          </p:cNvPr>
          <p:cNvSpPr/>
          <p:nvPr/>
        </p:nvSpPr>
        <p:spPr>
          <a:xfrm>
            <a:off x="0" y="7360749"/>
            <a:ext cx="10693400" cy="20051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F22278-9716-4770-B85B-6D8957B33ACB}"/>
              </a:ext>
            </a:extLst>
          </p:cNvPr>
          <p:cNvSpPr/>
          <p:nvPr/>
        </p:nvSpPr>
        <p:spPr>
          <a:xfrm>
            <a:off x="0" y="0"/>
            <a:ext cx="10693400" cy="3838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F109E9-A1A9-4B87-8286-59909996F82E}"/>
              </a:ext>
            </a:extLst>
          </p:cNvPr>
          <p:cNvSpPr txBox="1"/>
          <p:nvPr/>
        </p:nvSpPr>
        <p:spPr>
          <a:xfrm>
            <a:off x="2340867" y="8254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Year 7 Mathematics Knowledge Organiser – Number skills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F93B7-52CE-462B-BEC3-BF1CA376C420}"/>
              </a:ext>
            </a:extLst>
          </p:cNvPr>
          <p:cNvCxnSpPr>
            <a:cxnSpLocks/>
          </p:cNvCxnSpPr>
          <p:nvPr/>
        </p:nvCxnSpPr>
        <p:spPr>
          <a:xfrm>
            <a:off x="3605375" y="1592579"/>
            <a:ext cx="0" cy="396708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EC22DF1-D0D6-46F6-98CE-4E5178B6CDA0}"/>
              </a:ext>
            </a:extLst>
          </p:cNvPr>
          <p:cNvCxnSpPr>
            <a:cxnSpLocks/>
          </p:cNvCxnSpPr>
          <p:nvPr/>
        </p:nvCxnSpPr>
        <p:spPr>
          <a:xfrm>
            <a:off x="7122341" y="1572179"/>
            <a:ext cx="1" cy="527484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0BA61AB-B56E-42C0-A56C-20485277388B}"/>
              </a:ext>
            </a:extLst>
          </p:cNvPr>
          <p:cNvCxnSpPr/>
          <p:nvPr/>
        </p:nvCxnSpPr>
        <p:spPr>
          <a:xfrm>
            <a:off x="58589" y="1548383"/>
            <a:ext cx="1057622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 descr="A close up of a device&#10;&#10;Description automatically generated">
            <a:extLst>
              <a:ext uri="{FF2B5EF4-FFF2-40B4-BE49-F238E27FC236}">
                <a16:creationId xmlns:a16="http://schemas.microsoft.com/office/drawing/2014/main" id="{956BADD8-D861-418F-9855-E7E299A656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" y="414618"/>
            <a:ext cx="670039" cy="5025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E06A756-24CE-4B80-97B5-C43129149306}"/>
              </a:ext>
            </a:extLst>
          </p:cNvPr>
          <p:cNvSpPr/>
          <p:nvPr/>
        </p:nvSpPr>
        <p:spPr>
          <a:xfrm>
            <a:off x="-3524" y="1585083"/>
            <a:ext cx="364399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altLang="en-US" sz="1400" b="1" dirty="0"/>
              <a:t>SQUARE NUMBERS</a:t>
            </a:r>
          </a:p>
          <a:p>
            <a:pPr>
              <a:spcBef>
                <a:spcPct val="0"/>
              </a:spcBef>
            </a:pPr>
            <a:r>
              <a:rPr lang="en-GB" altLang="en-US" sz="1400" dirty="0"/>
              <a:t>A </a:t>
            </a:r>
            <a:r>
              <a:rPr lang="en-GB" altLang="en-US" sz="1400" b="1" dirty="0"/>
              <a:t>square number</a:t>
            </a:r>
            <a:r>
              <a:rPr lang="en-GB" altLang="en-US" sz="1400" dirty="0"/>
              <a:t> is the result of multiplying integer by itself.</a:t>
            </a:r>
          </a:p>
          <a:p>
            <a:pPr>
              <a:spcBef>
                <a:spcPct val="0"/>
              </a:spcBef>
            </a:pPr>
            <a:r>
              <a:rPr lang="en-GB" altLang="en-US" sz="1400" dirty="0"/>
              <a:t>It is called a square number because it gives the area of a square whose side length is an integer.</a:t>
            </a:r>
          </a:p>
          <a:p>
            <a:pPr>
              <a:spcBef>
                <a:spcPct val="0"/>
              </a:spcBef>
            </a:pPr>
            <a:endParaRPr lang="en-GB" altLang="en-US" sz="1400" dirty="0"/>
          </a:p>
          <a:p>
            <a:pPr>
              <a:spcBef>
                <a:spcPct val="0"/>
              </a:spcBef>
            </a:pPr>
            <a:endParaRPr lang="en-GB" altLang="en-US" sz="1400" dirty="0"/>
          </a:p>
          <a:p>
            <a:pPr>
              <a:spcBef>
                <a:spcPct val="0"/>
              </a:spcBef>
            </a:pPr>
            <a:endParaRPr lang="en-GB" altLang="en-US" sz="1400" dirty="0"/>
          </a:p>
        </p:txBody>
      </p:sp>
      <p:pic>
        <p:nvPicPr>
          <p:cNvPr id="51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C65D7FF-0638-45D3-B5A3-32027EBB69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5" t="5349" r="42313" b="13126"/>
          <a:stretch/>
        </p:blipFill>
        <p:spPr bwMode="auto">
          <a:xfrm>
            <a:off x="268167" y="2797116"/>
            <a:ext cx="2072696" cy="189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Rectangle 4">
            <a:extLst>
              <a:ext uri="{FF2B5EF4-FFF2-40B4-BE49-F238E27FC236}">
                <a16:creationId xmlns:a16="http://schemas.microsoft.com/office/drawing/2014/main" id="{178CA2C9-4E1B-411D-B0F9-E8A30E90C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0473" y="1568623"/>
            <a:ext cx="3643996" cy="146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sz="1400" b="1" dirty="0"/>
              <a:t>CUBE NUMBERS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400" dirty="0"/>
              <a:t>A </a:t>
            </a:r>
            <a:r>
              <a:rPr lang="en-GB" altLang="en-US" sz="1400" b="1" dirty="0"/>
              <a:t>cube number</a:t>
            </a:r>
            <a:r>
              <a:rPr lang="en-GB" altLang="en-US" sz="1400" dirty="0"/>
              <a:t> is the result of multiplying integer by itself, and by itself again.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dirty="0"/>
              <a:t>It is called a cube number because it gives the volume of a cube whose side length is an integer.</a:t>
            </a:r>
          </a:p>
        </p:txBody>
      </p:sp>
      <p:pic>
        <p:nvPicPr>
          <p:cNvPr id="55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14D8FD4-CE85-439E-930F-92451C245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872"/>
          <a:stretch>
            <a:fillRect/>
          </a:stretch>
        </p:blipFill>
        <p:spPr bwMode="auto">
          <a:xfrm>
            <a:off x="4523800" y="2826337"/>
            <a:ext cx="1797541" cy="184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DFF65CB-B75A-4C4E-9EEE-3C9DDF9FBA7C}"/>
              </a:ext>
            </a:extLst>
          </p:cNvPr>
          <p:cNvSpPr/>
          <p:nvPr/>
        </p:nvSpPr>
        <p:spPr>
          <a:xfrm>
            <a:off x="4887" y="4681167"/>
            <a:ext cx="300454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400" dirty="0"/>
              <a:t>Notation of the square number: </a:t>
            </a:r>
            <a:r>
              <a:rPr lang="en-GB" altLang="en-US" sz="1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x</a:t>
            </a:r>
            <a:r>
              <a:rPr lang="en-GB" altLang="en-US" sz="1600" b="1" i="1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2</a:t>
            </a:r>
            <a:r>
              <a:rPr lang="en-GB" altLang="en-US" sz="1400" dirty="0">
                <a:solidFill>
                  <a:schemeClr val="accent1">
                    <a:lumMod val="7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altLang="en-US" sz="1400" dirty="0">
                <a:sym typeface="Wingdings 2" panose="05020102010507070707" pitchFamily="18" charset="2"/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GB" altLang="en-US" sz="1400" i="1" dirty="0">
                <a:sym typeface="Wingdings 2" panose="05020102010507070707" pitchFamily="18" charset="2"/>
              </a:rPr>
              <a:t>Example: 3</a:t>
            </a:r>
            <a:r>
              <a:rPr lang="en-GB" altLang="en-US" sz="1400" i="1" baseline="30000" dirty="0">
                <a:sym typeface="Wingdings 2" panose="05020102010507070707" pitchFamily="18" charset="2"/>
              </a:rPr>
              <a:t>2</a:t>
            </a:r>
            <a:r>
              <a:rPr lang="en-GB" altLang="en-US" sz="1400" i="1" dirty="0">
                <a:sym typeface="Wingdings 2" panose="05020102010507070707" pitchFamily="18" charset="2"/>
              </a:rPr>
              <a:t> = </a:t>
            </a:r>
            <a:r>
              <a:rPr lang="en-GB" altLang="en-US" sz="1400" i="1" dirty="0">
                <a:solidFill>
                  <a:schemeClr val="bg1">
                    <a:lumMod val="50000"/>
                  </a:schemeClr>
                </a:solidFill>
                <a:sym typeface="Wingdings 2" panose="05020102010507070707" pitchFamily="18" charset="2"/>
              </a:rPr>
              <a:t>3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</a:t>
            </a:r>
            <a:r>
              <a:rPr lang="en-GB" altLang="en-US" sz="1400" i="1" dirty="0">
                <a:solidFill>
                  <a:schemeClr val="bg1">
                    <a:lumMod val="50000"/>
                  </a:schemeClr>
                </a:solidFill>
                <a:sym typeface="Wingdings 2" panose="05020102010507070707" pitchFamily="18" charset="2"/>
              </a:rPr>
              <a:t> 3 = 9</a:t>
            </a:r>
            <a:endParaRPr lang="en-GB" altLang="en-US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BD1280-EDEF-48FC-B962-6742640E27F1}"/>
              </a:ext>
            </a:extLst>
          </p:cNvPr>
          <p:cNvSpPr/>
          <p:nvPr/>
        </p:nvSpPr>
        <p:spPr>
          <a:xfrm>
            <a:off x="3658492" y="4668891"/>
            <a:ext cx="277768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400" dirty="0"/>
              <a:t>Notation of the cube number: </a:t>
            </a:r>
            <a:r>
              <a:rPr lang="en-GB" altLang="en-US" sz="1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x</a:t>
            </a:r>
            <a:r>
              <a:rPr lang="en-GB" altLang="en-US" sz="1600" b="1" i="1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3</a:t>
            </a:r>
            <a:r>
              <a:rPr lang="en-GB" altLang="en-US" sz="1400" dirty="0">
                <a:sym typeface="Wingdings 2" panose="05020102010507070707" pitchFamily="18" charset="2"/>
              </a:rPr>
              <a:t>     </a:t>
            </a:r>
          </a:p>
          <a:p>
            <a:pPr>
              <a:spcBef>
                <a:spcPct val="0"/>
              </a:spcBef>
            </a:pPr>
            <a:r>
              <a:rPr lang="en-GB" altLang="en-US" sz="1400" i="1" dirty="0">
                <a:sym typeface="Wingdings 2" panose="05020102010507070707" pitchFamily="18" charset="2"/>
              </a:rPr>
              <a:t>Example: 5</a:t>
            </a:r>
            <a:r>
              <a:rPr lang="en-GB" altLang="en-US" sz="1400" i="1" baseline="30000" dirty="0">
                <a:sym typeface="Wingdings 2" panose="05020102010507070707" pitchFamily="18" charset="2"/>
              </a:rPr>
              <a:t>3</a:t>
            </a:r>
            <a:r>
              <a:rPr lang="en-GB" altLang="en-US" sz="1400" i="1" dirty="0">
                <a:sym typeface="Wingdings 2" panose="05020102010507070707" pitchFamily="18" charset="2"/>
              </a:rPr>
              <a:t> = </a:t>
            </a:r>
            <a:r>
              <a:rPr lang="en-GB" altLang="en-US" sz="1400" i="1" dirty="0">
                <a:solidFill>
                  <a:schemeClr val="bg1">
                    <a:lumMod val="50000"/>
                  </a:schemeClr>
                </a:solidFill>
                <a:sym typeface="Wingdings 2" panose="05020102010507070707" pitchFamily="18" charset="2"/>
              </a:rPr>
              <a:t>5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</a:t>
            </a:r>
            <a:r>
              <a:rPr lang="en-GB" altLang="en-US" sz="1400" i="1" dirty="0">
                <a:solidFill>
                  <a:schemeClr val="bg1">
                    <a:lumMod val="50000"/>
                  </a:schemeClr>
                </a:solidFill>
                <a:sym typeface="Wingdings 2" panose="05020102010507070707" pitchFamily="18" charset="2"/>
              </a:rPr>
              <a:t> 5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</a:t>
            </a:r>
            <a:r>
              <a:rPr lang="en-GB" altLang="en-US" sz="1400" i="1" dirty="0">
                <a:solidFill>
                  <a:schemeClr val="bg1">
                    <a:lumMod val="50000"/>
                  </a:schemeClr>
                </a:solidFill>
                <a:sym typeface="Wingdings 2" panose="05020102010507070707" pitchFamily="18" charset="2"/>
              </a:rPr>
              <a:t> 5 </a:t>
            </a:r>
            <a:r>
              <a:rPr lang="en-GB" altLang="en-US" sz="1400" i="1" dirty="0">
                <a:solidFill>
                  <a:schemeClr val="bg1">
                    <a:lumMod val="50000"/>
                  </a:schemeClr>
                </a:solidFill>
              </a:rPr>
              <a:t> = 125</a:t>
            </a:r>
          </a:p>
        </p:txBody>
      </p: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B16A202B-E12B-405B-AF3C-6C06853CC7C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6508" y="5238563"/>
          <a:ext cx="6753773" cy="86687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19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603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x</a:t>
                      </a:r>
                      <a:endParaRPr lang="en-GB" sz="1400" b="1" i="1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2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3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4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5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6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7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8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9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10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11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12</a:t>
                      </a:r>
                    </a:p>
                  </a:txBody>
                  <a:tcPr marL="75592" marR="75592" marT="37799" marB="377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3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x</a:t>
                      </a:r>
                      <a:r>
                        <a:rPr lang="en-GB" sz="1400" b="1" baseline="30000" dirty="0"/>
                        <a:t>2</a:t>
                      </a:r>
                      <a:endParaRPr lang="en-GB" sz="1400" b="1" i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4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9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16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25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36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49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64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81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100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121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144</a:t>
                      </a:r>
                    </a:p>
                  </a:txBody>
                  <a:tcPr marL="75592" marR="75592" marT="37799" marB="377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x</a:t>
                      </a:r>
                      <a:r>
                        <a:rPr lang="en-GB" sz="1400" b="1" baseline="30000" dirty="0"/>
                        <a:t>3</a:t>
                      </a:r>
                      <a:endParaRPr lang="en-GB" sz="1400" b="1" i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8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27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64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125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216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343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512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729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1000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1331</a:t>
                      </a:r>
                    </a:p>
                  </a:txBody>
                  <a:tcPr marL="75592" marR="75592" marT="37799" marB="37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1728</a:t>
                      </a:r>
                    </a:p>
                  </a:txBody>
                  <a:tcPr marL="75592" marR="75592" marT="37799" marB="377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3C451D5-791B-4193-ADE9-6FF293C534BA}"/>
                  </a:ext>
                </a:extLst>
              </p:cNvPr>
              <p:cNvSpPr/>
              <p:nvPr/>
            </p:nvSpPr>
            <p:spPr>
              <a:xfrm>
                <a:off x="7140670" y="1570460"/>
                <a:ext cx="3625668" cy="34420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1400" b="1" dirty="0"/>
                  <a:t>ROOTS</a:t>
                </a:r>
              </a:p>
              <a:p>
                <a:r>
                  <a:rPr lang="en-GB" sz="1400" dirty="0"/>
                  <a:t>A </a:t>
                </a:r>
                <a:r>
                  <a:rPr lang="en-GB" sz="1400" b="1" dirty="0"/>
                  <a:t>square root</a:t>
                </a:r>
                <a:r>
                  <a:rPr lang="en-GB" sz="1400" dirty="0"/>
                  <a:t> of a number is a value that, when multiplied by itself, gives the number. </a:t>
                </a:r>
              </a:p>
              <a:p>
                <a:r>
                  <a:rPr lang="en-GB" sz="1400" i="1" dirty="0"/>
                  <a:t>Example: 4 </a:t>
                </a:r>
                <a:r>
                  <a:rPr lang="en-GB" sz="1400" dirty="0"/>
                  <a:t>×</a:t>
                </a:r>
                <a:r>
                  <a:rPr lang="en-GB" sz="1400" i="1" dirty="0"/>
                  <a:t> 4 = 16,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so a </a:t>
                </a:r>
                <a:r>
                  <a:rPr lang="en-GB" sz="1400" b="1" i="1" dirty="0">
                    <a:solidFill>
                      <a:schemeClr val="bg1">
                        <a:lumMod val="50000"/>
                      </a:schemeClr>
                    </a:solidFill>
                  </a:rPr>
                  <a:t>square root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 of 16 is 4. 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400" dirty="0"/>
                  <a:t>Notation for the square root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/>
                    </m:rad>
                  </m:oMath>
                </a14:m>
                <a:endParaRPr lang="en-GB" sz="1400" b="1" dirty="0"/>
              </a:p>
              <a:p>
                <a:r>
                  <a:rPr lang="en-GB" sz="1400" dirty="0"/>
                  <a:t>The </a:t>
                </a:r>
                <a:r>
                  <a:rPr lang="en-GB" sz="1400" b="1" dirty="0"/>
                  <a:t>cube root</a:t>
                </a:r>
                <a:r>
                  <a:rPr lang="en-GB" sz="1400" dirty="0"/>
                  <a:t> of a number is a special value that, when used in a multiplication three times, gives that number.</a:t>
                </a:r>
              </a:p>
              <a:p>
                <a:r>
                  <a:rPr lang="en-GB" sz="1400" i="1" dirty="0"/>
                  <a:t>Example: 3 </a:t>
                </a:r>
                <a:r>
                  <a:rPr lang="en-GB" sz="1400" dirty="0"/>
                  <a:t>×</a:t>
                </a:r>
                <a:r>
                  <a:rPr lang="en-GB" sz="1400" i="1" dirty="0"/>
                  <a:t> 3 </a:t>
                </a:r>
                <a:r>
                  <a:rPr lang="en-GB" sz="1400" dirty="0"/>
                  <a:t>×</a:t>
                </a:r>
                <a:r>
                  <a:rPr lang="en-GB" sz="1400" i="1" dirty="0"/>
                  <a:t> 3 = 27,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so the </a:t>
                </a:r>
                <a:r>
                  <a:rPr lang="en-GB" sz="1400" b="1" i="1" dirty="0">
                    <a:solidFill>
                      <a:schemeClr val="bg1">
                        <a:lumMod val="50000"/>
                      </a:schemeClr>
                    </a:solidFill>
                  </a:rPr>
                  <a:t>cube root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 of 27 is 3.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400" dirty="0"/>
                  <a:t>Notation for the square root is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g>
                      <m:e/>
                    </m:rad>
                  </m:oMath>
                </a14:m>
                <a:endParaRPr lang="en-GB" sz="1400" b="1" dirty="0"/>
              </a:p>
              <a:p>
                <a:r>
                  <a:rPr lang="en-GB" sz="1400" i="1" dirty="0"/>
                  <a:t>Example:		Extension: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rad>
                  </m:oMath>
                </a14:m>
                <a:r>
                  <a:rPr lang="en-GB" sz="1400" i="1" dirty="0"/>
                  <a:t> =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9</a:t>
                </a:r>
                <a:r>
                  <a:rPr lang="en-GB" sz="1400" i="1" dirty="0"/>
                  <a:t>		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rad>
                  </m:oMath>
                </a14:m>
                <a:r>
                  <a:rPr lang="en-GB" sz="1400" i="1" dirty="0">
                    <a:latin typeface="Cambria Math" panose="02040503050406030204" pitchFamily="18" charset="0"/>
                  </a:rPr>
                  <a:t> </a:t>
                </a:r>
                <a:r>
                  <a:rPr lang="en-GB" sz="1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:r>
                  <a:rPr lang="en-GB" sz="14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</a:t>
                </a:r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140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en-GB" sz="1400" i="1" dirty="0"/>
                  <a:t> =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3</a:t>
                </a:r>
                <a:r>
                  <a:rPr lang="en-GB" sz="1400" i="1" dirty="0"/>
                  <a:t>		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−27</m:t>
                        </m:r>
                      </m:e>
                    </m:rad>
                  </m:oMath>
                </a14:m>
                <a:r>
                  <a:rPr lang="en-GB" sz="1400" i="1" dirty="0"/>
                  <a:t> = </a:t>
                </a:r>
                <a:r>
                  <a:rPr lang="en-GB" sz="1400" b="1" i="1" dirty="0">
                    <a:solidFill>
                      <a:srgbClr val="FF0000"/>
                    </a:solidFill>
                  </a:rPr>
                  <a:t>-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 3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3C451D5-791B-4193-ADE9-6FF293C534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670" y="1570460"/>
                <a:ext cx="3625668" cy="3442096"/>
              </a:xfrm>
              <a:prstGeom prst="rect">
                <a:avLst/>
              </a:prstGeom>
              <a:blipFill>
                <a:blip r:embed="rId7"/>
                <a:stretch>
                  <a:fillRect l="-504" t="-355" r="-1176"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9B028302-D1D4-4BA6-9DC7-11F33597DE2F}"/>
              </a:ext>
            </a:extLst>
          </p:cNvPr>
          <p:cNvSpPr txBox="1"/>
          <p:nvPr/>
        </p:nvSpPr>
        <p:spPr>
          <a:xfrm>
            <a:off x="228180" y="6062670"/>
            <a:ext cx="5976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 You should remember the first twelve square numbers and the first five cube numbers.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972AFC5-91FD-47B1-B7D8-51C5520FC218}"/>
                  </a:ext>
                </a:extLst>
              </p:cNvPr>
              <p:cNvSpPr txBox="1"/>
              <p:nvPr/>
            </p:nvSpPr>
            <p:spPr>
              <a:xfrm>
                <a:off x="-3524" y="6276792"/>
                <a:ext cx="275793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i="1" dirty="0"/>
                  <a:t>Examples: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i="1" dirty="0"/>
                  <a:t> =		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4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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 4 = 	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16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i="1" dirty="0"/>
                  <a:t>=	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(-4)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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 (-4) = 	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16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i="1" dirty="0"/>
                  <a:t>=		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- (4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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 4) = 	</a:t>
                </a:r>
                <a:r>
                  <a:rPr lang="en-GB" sz="1400" b="1" i="1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-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 16</a:t>
                </a:r>
                <a:endParaRPr lang="en-GB" sz="1400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972AFC5-91FD-47B1-B7D8-51C5520FC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24" y="6276792"/>
                <a:ext cx="2757936" cy="954107"/>
              </a:xfrm>
              <a:prstGeom prst="rect">
                <a:avLst/>
              </a:prstGeom>
              <a:blipFill>
                <a:blip r:embed="rId8"/>
                <a:stretch>
                  <a:fillRect l="-662" t="-1282"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B3C0263-77CF-493D-B244-7351ABB736A8}"/>
                  </a:ext>
                </a:extLst>
              </p:cNvPr>
              <p:cNvSpPr txBox="1"/>
              <p:nvPr/>
            </p:nvSpPr>
            <p:spPr>
              <a:xfrm>
                <a:off x="4291533" y="6270891"/>
                <a:ext cx="2757936" cy="972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i="1" dirty="0"/>
                  <a:t>Examples: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i="1" dirty="0"/>
                  <a:t> =		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4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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 4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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 4 = 		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64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i="1" dirty="0"/>
                  <a:t>=	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(-4)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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 (-4)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 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 (-4) = </a:t>
                </a:r>
                <a:r>
                  <a:rPr lang="en-GB" sz="1400" i="1" dirty="0">
                    <a:sym typeface="Symbol" panose="05050102010706020507" pitchFamily="18" charset="2"/>
                  </a:rPr>
                  <a:t>	</a:t>
                </a:r>
                <a:r>
                  <a:rPr lang="en-GB" sz="1400" b="1" i="1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-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64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i="1" dirty="0"/>
                  <a:t>=		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- (4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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 4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 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 4) = </a:t>
                </a:r>
                <a:r>
                  <a:rPr lang="en-GB" sz="1400" i="1" dirty="0">
                    <a:sym typeface="Symbol" panose="05050102010706020507" pitchFamily="18" charset="2"/>
                  </a:rPr>
                  <a:t>	</a:t>
                </a:r>
                <a:r>
                  <a:rPr lang="en-GB" sz="1400" b="1" i="1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-</a:t>
                </a:r>
                <a:r>
                  <a:rPr lang="en-GB" sz="1400" i="1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64</a:t>
                </a:r>
                <a:endParaRPr lang="en-GB" sz="1400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B3C0263-77CF-493D-B244-7351ABB73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533" y="6270891"/>
                <a:ext cx="2757936" cy="972510"/>
              </a:xfrm>
              <a:prstGeom prst="rect">
                <a:avLst/>
              </a:prstGeom>
              <a:blipFill>
                <a:blip r:embed="rId9"/>
                <a:stretch>
                  <a:fillRect l="-664" t="-1258" r="-221" b="-4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5FEE65F-DA66-4B20-8DD2-4F16211B6455}"/>
                  </a:ext>
                </a:extLst>
              </p:cNvPr>
              <p:cNvSpPr txBox="1"/>
              <p:nvPr/>
            </p:nvSpPr>
            <p:spPr>
              <a:xfrm>
                <a:off x="8483745" y="5817883"/>
                <a:ext cx="2106338" cy="1425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Extension task: </a:t>
                </a:r>
              </a:p>
              <a:p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Evaluate</a:t>
                </a:r>
              </a:p>
              <a:p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(−7)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</a:p>
              <a:p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(−5)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g)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1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e>
                    </m:rad>
                  </m:oMath>
                </a14:m>
                <a:endParaRPr lang="en-GB" sz="1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en-GB" sz="1400" i="1" dirty="0">
                    <a:solidFill>
                      <a:schemeClr val="accent1">
                        <a:lumMod val="75000"/>
                      </a:schemeClr>
                    </a:solidFill>
                  </a:rPr>
                  <a:t>h)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1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rad>
                  </m:oMath>
                </a14:m>
                <a:endParaRPr lang="en-GB" sz="1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5FEE65F-DA66-4B20-8DD2-4F16211B6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3745" y="5817883"/>
                <a:ext cx="2106338" cy="1425518"/>
              </a:xfrm>
              <a:prstGeom prst="rect">
                <a:avLst/>
              </a:prstGeom>
              <a:blipFill>
                <a:blip r:embed="rId10"/>
                <a:stretch>
                  <a:fillRect l="-870" t="-427"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C3504DA6-71F2-4853-8498-3C8A2287BA08}"/>
              </a:ext>
            </a:extLst>
          </p:cNvPr>
          <p:cNvSpPr txBox="1"/>
          <p:nvPr/>
        </p:nvSpPr>
        <p:spPr>
          <a:xfrm rot="10800000">
            <a:off x="9901312" y="5606423"/>
            <a:ext cx="792088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1">
                    <a:lumMod val="75000"/>
                  </a:schemeClr>
                </a:solidFill>
              </a:rPr>
              <a:t>Answers:</a:t>
            </a:r>
          </a:p>
          <a:p>
            <a:pPr marL="228600" indent="-228600">
              <a:buAutoNum type="alphaLcParenR"/>
            </a:pPr>
            <a:r>
              <a:rPr lang="en-GB" sz="1200" i="1" dirty="0">
                <a:solidFill>
                  <a:schemeClr val="accent1">
                    <a:lumMod val="75000"/>
                  </a:schemeClr>
                </a:solidFill>
              </a:rPr>
              <a:t>49</a:t>
            </a:r>
          </a:p>
          <a:p>
            <a:pPr marL="228600" indent="-228600">
              <a:buAutoNum type="alphaLcParenR"/>
            </a:pPr>
            <a:r>
              <a:rPr lang="en-GB" sz="1200" i="1" dirty="0">
                <a:solidFill>
                  <a:schemeClr val="accent1">
                    <a:lumMod val="75000"/>
                  </a:schemeClr>
                </a:solidFill>
              </a:rPr>
              <a:t>125</a:t>
            </a:r>
          </a:p>
          <a:p>
            <a:pPr marL="228600" indent="-228600">
              <a:buAutoNum type="alphaLcParenR"/>
            </a:pPr>
            <a:r>
              <a:rPr lang="en-GB" sz="1200" i="1" dirty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  <a:p>
            <a:pPr marL="228600" indent="-228600">
              <a:buAutoNum type="alphaLcParenR"/>
            </a:pPr>
            <a:r>
              <a:rPr lang="en-GB" sz="1200" i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  <a:p>
            <a:pPr marL="228600" indent="-228600">
              <a:buAutoNum type="alphaLcParenR"/>
            </a:pPr>
            <a:r>
              <a:rPr lang="en-GB" sz="1200" i="1" dirty="0">
                <a:solidFill>
                  <a:schemeClr val="accent1">
                    <a:lumMod val="75000"/>
                  </a:schemeClr>
                </a:solidFill>
              </a:rPr>
              <a:t>49</a:t>
            </a:r>
          </a:p>
          <a:p>
            <a:pPr marL="228600" indent="-228600">
              <a:buAutoNum type="alphaLcParenR"/>
            </a:pPr>
            <a:r>
              <a:rPr lang="en-GB" sz="1200" i="1" dirty="0">
                <a:solidFill>
                  <a:schemeClr val="accent1">
                    <a:lumMod val="75000"/>
                  </a:schemeClr>
                </a:solidFill>
              </a:rPr>
              <a:t>-125</a:t>
            </a:r>
          </a:p>
          <a:p>
            <a:pPr marL="228600" indent="-228600">
              <a:buAutoNum type="alphaLcParenR"/>
            </a:pPr>
            <a:r>
              <a:rPr lang="en-GB" sz="1200" i="1" dirty="0">
                <a:solidFill>
                  <a:schemeClr val="accent1">
                    <a:lumMod val="75000"/>
                  </a:schemeClr>
                </a:solidFill>
              </a:rPr>
              <a:t>-6</a:t>
            </a:r>
          </a:p>
          <a:p>
            <a:pPr marL="228600" indent="-228600">
              <a:buAutoNum type="alphaLcParenR"/>
            </a:pPr>
            <a:r>
              <a:rPr lang="en-GB" sz="1200" i="1" dirty="0">
                <a:solidFill>
                  <a:schemeClr val="accent1">
                    <a:lumMod val="75000"/>
                  </a:schemeClr>
                </a:solidFill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AD7C908-A62F-4C99-9955-D3C0162541D5}"/>
                  </a:ext>
                </a:extLst>
              </p:cNvPr>
              <p:cNvSpPr/>
              <p:nvPr/>
            </p:nvSpPr>
            <p:spPr>
              <a:xfrm>
                <a:off x="7105573" y="4985175"/>
                <a:ext cx="3578218" cy="5434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Note: It is impossible to find square root of a negative number, for example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>
                            <a:latin typeface="Cambria Math" panose="02040503050406030204" pitchFamily="18" charset="0"/>
                          </a:rPr>
                          <m:t>−81</m:t>
                        </m:r>
                      </m:e>
                    </m:rad>
                  </m:oMath>
                </a14:m>
                <a:r>
                  <a:rPr lang="en-GB" sz="1400" dirty="0"/>
                  <a:t>.</a:t>
                </a: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AD7C908-A62F-4C99-9955-D3C0162541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573" y="4985175"/>
                <a:ext cx="3578218" cy="543482"/>
              </a:xfrm>
              <a:prstGeom prst="rect">
                <a:avLst/>
              </a:prstGeom>
              <a:blipFill>
                <a:blip r:embed="rId15"/>
                <a:stretch>
                  <a:fillRect l="-511" t="-2247" b="-11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D4CD8342-B527-4B03-889F-33AB13E68E9E}"/>
              </a:ext>
            </a:extLst>
          </p:cNvPr>
          <p:cNvSpPr/>
          <p:nvPr/>
        </p:nvSpPr>
        <p:spPr>
          <a:xfrm>
            <a:off x="687863" y="369245"/>
            <a:ext cx="99652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GB" altLang="en-US" sz="1400" b="1" dirty="0"/>
              <a:t>Integer</a:t>
            </a:r>
            <a:r>
              <a:rPr lang="en-GB" altLang="en-US" sz="1400" dirty="0"/>
              <a:t> 		is any of the positive or negative whole numbers and zero. 	</a:t>
            </a:r>
            <a:r>
              <a:rPr lang="en-GB" altLang="en-US" sz="1400" i="1" dirty="0"/>
              <a:t>Example: ...-2, -1, 0, +1, +2 ...</a:t>
            </a:r>
          </a:p>
          <a:p>
            <a:pPr defTabSz="914400"/>
            <a:r>
              <a:rPr lang="en-GB" altLang="en-US" sz="1400" b="1" dirty="0"/>
              <a:t>Even number</a:t>
            </a:r>
            <a:r>
              <a:rPr lang="en-GB" altLang="en-US" sz="1400" dirty="0"/>
              <a:t> 	is an integer that is divisible by 2. 			</a:t>
            </a:r>
            <a:r>
              <a:rPr lang="en-GB" altLang="en-US" sz="1400" i="1" dirty="0"/>
              <a:t>Example: 2, 4, 6, 8, 10, 12, 14, …</a:t>
            </a:r>
          </a:p>
          <a:p>
            <a:pPr defTabSz="914400"/>
            <a:r>
              <a:rPr lang="en-GB" altLang="en-US" sz="1400" b="1" dirty="0"/>
              <a:t>Odd number</a:t>
            </a:r>
            <a:r>
              <a:rPr lang="en-GB" altLang="en-US" sz="1400" dirty="0"/>
              <a:t> 	is an integer that has a remainder of 1 when divided by 2. 	</a:t>
            </a:r>
            <a:r>
              <a:rPr lang="en-GB" altLang="en-US" sz="1400" i="1" dirty="0"/>
              <a:t>Example: 1, 3, 5, 7, 9, 11, 13, 15, …</a:t>
            </a:r>
            <a:endParaRPr lang="en-GB" altLang="en-US" sz="1400" dirty="0"/>
          </a:p>
          <a:p>
            <a:pPr defTabSz="914400"/>
            <a:r>
              <a:rPr lang="en-GB" altLang="en-US" sz="1400" b="1" dirty="0"/>
              <a:t>Product 		</a:t>
            </a:r>
            <a:r>
              <a:rPr lang="en-GB" altLang="en-US" sz="1400" dirty="0"/>
              <a:t>is the result of multiplying one number by another.</a:t>
            </a:r>
          </a:p>
          <a:p>
            <a:pPr defTabSz="914400"/>
            <a:r>
              <a:rPr lang="en-GB" sz="1400" b="1" dirty="0"/>
              <a:t>Index notation 	</a:t>
            </a:r>
            <a:r>
              <a:rPr lang="en-GB" sz="1400" dirty="0"/>
              <a:t>is used as a shortcut for multiplication when a number is being multiplied by itself. </a:t>
            </a:r>
            <a:r>
              <a:rPr lang="en-GB" sz="1400" i="1" dirty="0"/>
              <a:t>Example: 5</a:t>
            </a:r>
            <a:r>
              <a:rPr lang="en-GB" sz="1400" i="1" baseline="30000" dirty="0"/>
              <a:t>4</a:t>
            </a:r>
            <a:r>
              <a:rPr lang="en-GB" sz="1400" i="1" dirty="0"/>
              <a:t> = 5 </a:t>
            </a:r>
            <a:r>
              <a:rPr lang="en-GB" sz="1400" dirty="0">
                <a:sym typeface="Symbol" panose="05050102010706020507" pitchFamily="18" charset="2"/>
              </a:rPr>
              <a:t></a:t>
            </a:r>
            <a:r>
              <a:rPr lang="en-GB" sz="1400" i="1" dirty="0">
                <a:sym typeface="Symbol" panose="05050102010706020507" pitchFamily="18" charset="2"/>
              </a:rPr>
              <a:t> 5 </a:t>
            </a:r>
            <a:r>
              <a:rPr lang="en-GB" sz="1400" dirty="0">
                <a:sym typeface="Symbol" panose="05050102010706020507" pitchFamily="18" charset="2"/>
              </a:rPr>
              <a:t> </a:t>
            </a:r>
            <a:r>
              <a:rPr lang="en-GB" sz="1400" i="1" dirty="0">
                <a:sym typeface="Symbol" panose="05050102010706020507" pitchFamily="18" charset="2"/>
              </a:rPr>
              <a:t>5</a:t>
            </a:r>
            <a:r>
              <a:rPr lang="en-GB" sz="1400" dirty="0">
                <a:sym typeface="Symbol" panose="05050102010706020507" pitchFamily="18" charset="2"/>
              </a:rPr>
              <a:t>  </a:t>
            </a:r>
            <a:r>
              <a:rPr lang="en-GB" sz="1400" i="1" dirty="0">
                <a:sym typeface="Symbol" panose="05050102010706020507" pitchFamily="18" charset="2"/>
              </a:rPr>
              <a:t>5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165930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 4">
            <a:extLst>
              <a:ext uri="{FF2B5EF4-FFF2-40B4-BE49-F238E27FC236}">
                <a16:creationId xmlns:a16="http://schemas.microsoft.com/office/drawing/2014/main" id="{5B889B72-299D-478F-8382-E58FFB1D6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177" y="3877178"/>
            <a:ext cx="227807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/>
              <a:t>To work out 26</a:t>
            </a:r>
            <a:r>
              <a:rPr lang="en-GB" altLang="en-US" sz="1200" baseline="30000" dirty="0"/>
              <a:t>3</a:t>
            </a:r>
            <a:r>
              <a:rPr lang="en-GB" altLang="en-US" sz="1200" dirty="0"/>
              <a:t>:</a:t>
            </a:r>
          </a:p>
          <a:p>
            <a:pPr indent="180975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200" dirty="0"/>
              <a:t>Enter </a:t>
            </a:r>
            <a:r>
              <a:rPr lang="en-GB" altLang="en-US" sz="1200" b="1" i="1" dirty="0"/>
              <a:t>26</a:t>
            </a:r>
          </a:p>
          <a:p>
            <a:pPr indent="180975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200" dirty="0"/>
              <a:t>Press the   </a:t>
            </a:r>
            <a:r>
              <a:rPr lang="en-GB" alt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1200" b="1" baseline="30000" dirty="0">
                <a:sym typeface="Wingdings" panose="05000000000000000000" pitchFamily="2" charset="2"/>
              </a:rPr>
              <a:t>3</a:t>
            </a:r>
            <a:r>
              <a:rPr lang="en-GB" altLang="en-US" sz="1200" dirty="0"/>
              <a:t>   button</a:t>
            </a:r>
          </a:p>
          <a:p>
            <a:pPr indent="180975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200" dirty="0"/>
              <a:t>Press </a:t>
            </a:r>
            <a:r>
              <a:rPr lang="en-GB" altLang="en-US" sz="1200" b="1" i="1" dirty="0"/>
              <a:t>=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/>
              <a:t>You should get the answer 17576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9" name="Rectangle: Rounded Corners 238">
                <a:extLst>
                  <a:ext uri="{FF2B5EF4-FFF2-40B4-BE49-F238E27FC236}">
                    <a16:creationId xmlns:a16="http://schemas.microsoft.com/office/drawing/2014/main" id="{0251C32A-F90F-4A03-89DB-1EB6D184B783}"/>
                  </a:ext>
                </a:extLst>
              </p:cNvPr>
              <p:cNvSpPr/>
              <p:nvPr/>
            </p:nvSpPr>
            <p:spPr>
              <a:xfrm>
                <a:off x="4262462" y="4246849"/>
                <a:ext cx="279923" cy="21722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9" name="Rectangle: Rounded Corners 238">
                <a:extLst>
                  <a:ext uri="{FF2B5EF4-FFF2-40B4-BE49-F238E27FC236}">
                    <a16:creationId xmlns:a16="http://schemas.microsoft.com/office/drawing/2014/main" id="{0251C32A-F90F-4A03-89DB-1EB6D184B7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462" y="4246849"/>
                <a:ext cx="279923" cy="21722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01345" y="10278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KS4 Mathematics Knowledge Organiser – Percentages – Part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F109E9-A1A9-4B87-8286-59909996F82E}"/>
              </a:ext>
            </a:extLst>
          </p:cNvPr>
          <p:cNvSpPr txBox="1"/>
          <p:nvPr/>
        </p:nvSpPr>
        <p:spPr>
          <a:xfrm>
            <a:off x="2340867" y="8254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KS3 Mathematics Knowledge Organiser – Numbers– Part 2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F93B7-52CE-462B-BEC3-BF1CA376C420}"/>
              </a:ext>
            </a:extLst>
          </p:cNvPr>
          <p:cNvCxnSpPr>
            <a:cxnSpLocks/>
          </p:cNvCxnSpPr>
          <p:nvPr/>
        </p:nvCxnSpPr>
        <p:spPr>
          <a:xfrm>
            <a:off x="3370956" y="390273"/>
            <a:ext cx="0" cy="6697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CB46675-E5F7-4C19-BBE6-50C73BFAB3C3}"/>
              </a:ext>
            </a:extLst>
          </p:cNvPr>
          <p:cNvSpPr/>
          <p:nvPr/>
        </p:nvSpPr>
        <p:spPr>
          <a:xfrm>
            <a:off x="-19813" y="404922"/>
            <a:ext cx="3637085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1400" b="1" dirty="0"/>
              <a:t>PRIME NUMBER</a:t>
            </a:r>
          </a:p>
          <a:p>
            <a:pPr>
              <a:defRPr/>
            </a:pPr>
            <a:r>
              <a:rPr lang="en-GB" sz="1400" b="1" dirty="0"/>
              <a:t>Prime numbers </a:t>
            </a:r>
            <a:r>
              <a:rPr lang="en-GB" sz="1400" dirty="0"/>
              <a:t>(</a:t>
            </a:r>
            <a:r>
              <a:rPr lang="en-GB" sz="1400" i="1" dirty="0"/>
              <a:t>not shaded numbers on the hundred square below</a:t>
            </a:r>
            <a:r>
              <a:rPr lang="en-GB" sz="1400" dirty="0"/>
              <a:t>) are whole numbers greater than 1 that have </a:t>
            </a:r>
            <a:r>
              <a:rPr lang="en-GB" sz="1400" b="1" dirty="0"/>
              <a:t>exactly</a:t>
            </a:r>
            <a:r>
              <a:rPr lang="en-GB" sz="1400" dirty="0"/>
              <a:t> two factors, themselves and 1.</a:t>
            </a:r>
          </a:p>
          <a:p>
            <a:pPr>
              <a:defRPr/>
            </a:pPr>
            <a:r>
              <a:rPr lang="en-GB" sz="1400" b="1" dirty="0"/>
              <a:t>Composite numbers</a:t>
            </a:r>
            <a:r>
              <a:rPr lang="en-GB" sz="1400" dirty="0"/>
              <a:t> (</a:t>
            </a:r>
            <a:r>
              <a:rPr lang="en-GB" sz="1400" i="1" dirty="0"/>
              <a:t>shaded numbers on the 100 square below</a:t>
            </a:r>
            <a:r>
              <a:rPr lang="en-GB" sz="1400" dirty="0"/>
              <a:t>) are integers that are divisible without remainder by at least one positive integer other than themselves and one.</a:t>
            </a:r>
          </a:p>
          <a:p>
            <a:pPr>
              <a:defRPr/>
            </a:pPr>
            <a:endParaRPr lang="en-GB" sz="1400" dirty="0"/>
          </a:p>
          <a:p>
            <a:pPr>
              <a:defRPr/>
            </a:pPr>
            <a:endParaRPr lang="en-GB" sz="1400" dirty="0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F2DBB3E3-90C0-4059-ACA5-5579B0684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2" t="25722" r="37007" b="9052"/>
          <a:stretch>
            <a:fillRect/>
          </a:stretch>
        </p:blipFill>
        <p:spPr bwMode="auto">
          <a:xfrm>
            <a:off x="521105" y="2507160"/>
            <a:ext cx="2849851" cy="260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94E76E-1901-47E5-8BD1-B1DF3C9544DA}"/>
              </a:ext>
            </a:extLst>
          </p:cNvPr>
          <p:cNvSpPr txBox="1"/>
          <p:nvPr/>
        </p:nvSpPr>
        <p:spPr>
          <a:xfrm>
            <a:off x="-9691" y="5057082"/>
            <a:ext cx="3388466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Example: </a:t>
            </a:r>
          </a:p>
          <a:p>
            <a:r>
              <a:rPr lang="en-GB" sz="1400" b="1" i="1" dirty="0"/>
              <a:t>15</a:t>
            </a:r>
            <a:r>
              <a:rPr lang="en-GB" sz="1400" i="1" dirty="0"/>
              <a:t> 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</a:rPr>
              <a:t>is divisible by 1, 15, </a:t>
            </a:r>
            <a:r>
              <a:rPr lang="en-GB" sz="1400" i="1" u="sng" dirty="0">
                <a:solidFill>
                  <a:schemeClr val="bg1">
                    <a:lumMod val="50000"/>
                  </a:schemeClr>
                </a:solidFill>
              </a:rPr>
              <a:t>3, 5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</a:rPr>
              <a:t>, therefore it is </a:t>
            </a:r>
            <a:r>
              <a:rPr lang="en-GB" sz="1400" b="1" i="1" dirty="0">
                <a:solidFill>
                  <a:schemeClr val="bg1">
                    <a:lumMod val="50000"/>
                  </a:schemeClr>
                </a:solidFill>
              </a:rPr>
              <a:t>not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</a:rPr>
              <a:t> a prime number.</a:t>
            </a:r>
          </a:p>
          <a:p>
            <a:pPr>
              <a:spcAft>
                <a:spcPts val="600"/>
              </a:spcAft>
            </a:pPr>
            <a:r>
              <a:rPr lang="en-GB" sz="1400" b="1" i="1" dirty="0"/>
              <a:t>2</a:t>
            </a:r>
            <a:r>
              <a:rPr lang="en-GB" sz="1400" i="1" dirty="0"/>
              <a:t> 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</a:rPr>
              <a:t>is divisible by 1 and 2 only, therefore it </a:t>
            </a:r>
            <a:r>
              <a:rPr lang="en-GB" sz="1400" b="1" i="1" dirty="0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</a:rPr>
              <a:t> a prime number (the only even prime number) </a:t>
            </a:r>
          </a:p>
          <a:p>
            <a:r>
              <a:rPr lang="en-GB" sz="1400" u="sng" dirty="0"/>
              <a:t>Important note</a:t>
            </a:r>
            <a:r>
              <a:rPr lang="en-GB" sz="1400" dirty="0"/>
              <a:t>: Number </a:t>
            </a:r>
            <a:r>
              <a:rPr lang="en-GB" sz="1400" b="1" dirty="0"/>
              <a:t>1</a:t>
            </a:r>
            <a:r>
              <a:rPr lang="en-GB" sz="1400" dirty="0"/>
              <a:t> is not prime nor composite number.</a:t>
            </a:r>
          </a:p>
          <a:p>
            <a:r>
              <a:rPr lang="en-GB" sz="1400" dirty="0"/>
              <a:t>Prime numbers that you should remember are: 2, 3, 5, 7, 11, 13, 17, 19, 23, 29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2BAD3-51A2-4836-9491-634F8EE14095}"/>
              </a:ext>
            </a:extLst>
          </p:cNvPr>
          <p:cNvSpPr/>
          <p:nvPr/>
        </p:nvSpPr>
        <p:spPr>
          <a:xfrm>
            <a:off x="3366549" y="390273"/>
            <a:ext cx="363708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altLang="en-US" sz="1400" b="1" dirty="0"/>
              <a:t>FACTORS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altLang="en-US" sz="1400" dirty="0"/>
              <a:t>Factors are numbers that divide another number without leaving a remainder.</a:t>
            </a:r>
          </a:p>
          <a:p>
            <a:pPr>
              <a:spcBef>
                <a:spcPct val="0"/>
              </a:spcBef>
            </a:pPr>
            <a:r>
              <a:rPr lang="en-GB" altLang="en-US" sz="1400" i="1" dirty="0"/>
              <a:t>Example: </a:t>
            </a:r>
          </a:p>
          <a:p>
            <a:pPr>
              <a:spcBef>
                <a:spcPct val="0"/>
              </a:spcBef>
            </a:pPr>
            <a:r>
              <a:rPr lang="en-GB" altLang="en-US" sz="1400" i="1" dirty="0"/>
              <a:t>Find factors of number 32</a:t>
            </a:r>
          </a:p>
          <a:p>
            <a:pPr>
              <a:spcBef>
                <a:spcPct val="0"/>
              </a:spcBef>
            </a:pPr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 32		</a:t>
            </a:r>
          </a:p>
          <a:p>
            <a:pPr>
              <a:spcBef>
                <a:spcPct val="0"/>
              </a:spcBef>
            </a:pPr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</a:rPr>
              <a:t>2 </a:t>
            </a:r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 16		</a:t>
            </a:r>
          </a:p>
          <a:p>
            <a:pPr>
              <a:spcBef>
                <a:spcPct val="0"/>
              </a:spcBef>
            </a:pPr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 8</a:t>
            </a:r>
            <a:endParaRPr lang="en-GB" alt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</a:rPr>
              <a:t>Factors of number 32 are: 1, 2, 4, 8, 16 and 32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C5DD478-CD71-4D0B-9069-A010BD714982}"/>
              </a:ext>
            </a:extLst>
          </p:cNvPr>
          <p:cNvCxnSpPr>
            <a:cxnSpLocks/>
          </p:cNvCxnSpPr>
          <p:nvPr/>
        </p:nvCxnSpPr>
        <p:spPr>
          <a:xfrm flipH="1">
            <a:off x="7039501" y="375645"/>
            <a:ext cx="25143" cy="678419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1DBFA2D-FACB-4B6C-9E11-5226B1879CFC}"/>
              </a:ext>
            </a:extLst>
          </p:cNvPr>
          <p:cNvSpPr txBox="1"/>
          <p:nvPr/>
        </p:nvSpPr>
        <p:spPr>
          <a:xfrm>
            <a:off x="3382253" y="2576733"/>
            <a:ext cx="3960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Task: Find factors of number 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697BCF-381F-4A4C-BCC6-483D7AFEE761}"/>
              </a:ext>
            </a:extLst>
          </p:cNvPr>
          <p:cNvSpPr txBox="1"/>
          <p:nvPr/>
        </p:nvSpPr>
        <p:spPr>
          <a:xfrm rot="10800000">
            <a:off x="5045877" y="2825235"/>
            <a:ext cx="2006195" cy="3077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Answer: 1, 2, 3, 4, 6, 12</a:t>
            </a:r>
          </a:p>
        </p:txBody>
      </p:sp>
      <p:pic>
        <p:nvPicPr>
          <p:cNvPr id="205" name="Picture 8">
            <a:extLst>
              <a:ext uri="{FF2B5EF4-FFF2-40B4-BE49-F238E27FC236}">
                <a16:creationId xmlns:a16="http://schemas.microsoft.com/office/drawing/2014/main" id="{7362228C-1F21-4D32-AA24-006CDACB80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6" t="1731" r="23019" b="1001"/>
          <a:stretch/>
        </p:blipFill>
        <p:spPr bwMode="auto">
          <a:xfrm>
            <a:off x="6275638" y="4391918"/>
            <a:ext cx="718760" cy="13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" name="TextBox 206">
            <a:extLst>
              <a:ext uri="{FF2B5EF4-FFF2-40B4-BE49-F238E27FC236}">
                <a16:creationId xmlns:a16="http://schemas.microsoft.com/office/drawing/2014/main" id="{9111745A-3284-4779-ADB7-CFD2CD936E3C}"/>
              </a:ext>
            </a:extLst>
          </p:cNvPr>
          <p:cNvSpPr txBox="1"/>
          <p:nvPr/>
        </p:nvSpPr>
        <p:spPr>
          <a:xfrm>
            <a:off x="3354515" y="3139067"/>
            <a:ext cx="3146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USING CALCULATOR</a:t>
            </a: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5BFB0FF6-0781-4C8D-8ECC-86667386B74A}"/>
              </a:ext>
            </a:extLst>
          </p:cNvPr>
          <p:cNvCxnSpPr>
            <a:cxnSpLocks/>
          </p:cNvCxnSpPr>
          <p:nvPr/>
        </p:nvCxnSpPr>
        <p:spPr>
          <a:xfrm>
            <a:off x="3382253" y="3133011"/>
            <a:ext cx="3683093" cy="1211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72D5EB2B-1058-4A4F-BD67-F4CF97CA00D3}"/>
                  </a:ext>
                </a:extLst>
              </p:cNvPr>
              <p:cNvSpPr txBox="1"/>
              <p:nvPr/>
            </p:nvSpPr>
            <p:spPr>
              <a:xfrm>
                <a:off x="5099580" y="5876332"/>
                <a:ext cx="2053641" cy="1051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To work out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225</m:t>
                        </m:r>
                      </m:e>
                    </m:rad>
                  </m:oMath>
                </a14:m>
                <a:r>
                  <a:rPr lang="en-GB" sz="1200" dirty="0"/>
                  <a:t>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/>
                  <a:t>Press the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200" i="1" smtClean="0">
                            <a:latin typeface="Cambria Math" panose="02040503050406030204" pitchFamily="18" charset="0"/>
                          </a:rPr>
                          <m:t>■</m:t>
                        </m:r>
                      </m:e>
                    </m:rad>
                  </m:oMath>
                </a14:m>
                <a:r>
                  <a:rPr lang="en-GB" sz="1200" dirty="0"/>
                  <a:t>   button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/>
                  <a:t>Enter </a:t>
                </a:r>
                <a:r>
                  <a:rPr lang="en-GB" sz="1200" b="1" i="1" dirty="0"/>
                  <a:t>225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/>
                  <a:t>Press </a:t>
                </a:r>
                <a:r>
                  <a:rPr lang="en-GB" sz="1200" b="1" i="1" dirty="0"/>
                  <a:t>=</a:t>
                </a:r>
                <a:r>
                  <a:rPr lang="en-GB" sz="1200" dirty="0"/>
                  <a:t> </a:t>
                </a:r>
              </a:p>
              <a:p>
                <a:r>
                  <a:rPr lang="en-GB" sz="1200" dirty="0"/>
                  <a:t>You should get the answer 15</a:t>
                </a:r>
              </a:p>
            </p:txBody>
          </p:sp>
        </mc:Choice>
        <mc:Fallback xmlns=""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72D5EB2B-1058-4A4F-BD67-F4CF97CA0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580" y="5876332"/>
                <a:ext cx="2053641" cy="1051378"/>
              </a:xfrm>
              <a:prstGeom prst="rect">
                <a:avLst/>
              </a:prstGeom>
              <a:blipFill>
                <a:blip r:embed="rId7"/>
                <a:stretch>
                  <a:fillRect l="-298"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60534BFD-02CB-4005-8D99-EAD11B5594DC}"/>
                  </a:ext>
                </a:extLst>
              </p:cNvPr>
              <p:cNvSpPr txBox="1"/>
              <p:nvPr/>
            </p:nvSpPr>
            <p:spPr>
              <a:xfrm>
                <a:off x="3373144" y="5957785"/>
                <a:ext cx="2149218" cy="123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To work out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120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2197</m:t>
                        </m:r>
                      </m:e>
                    </m:rad>
                  </m:oMath>
                </a14:m>
                <a:r>
                  <a:rPr lang="en-GB" sz="1200" dirty="0"/>
                  <a:t>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/>
                  <a:t>Press SHIFT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/>
                  <a:t>Press the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200" i="1" smtClean="0">
                            <a:latin typeface="Cambria Math" panose="02040503050406030204" pitchFamily="18" charset="0"/>
                          </a:rPr>
                          <m:t>■</m:t>
                        </m:r>
                      </m:e>
                    </m:rad>
                  </m:oMath>
                </a14:m>
                <a:r>
                  <a:rPr lang="en-GB" sz="1200" dirty="0"/>
                  <a:t>   button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/>
                  <a:t>Enter </a:t>
                </a:r>
                <a:r>
                  <a:rPr lang="en-GB" sz="1200" b="1" i="1" dirty="0"/>
                  <a:t>2197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/>
                  <a:t>Press </a:t>
                </a:r>
                <a:r>
                  <a:rPr lang="en-GB" sz="1200" b="1" i="1" dirty="0"/>
                  <a:t>= </a:t>
                </a:r>
              </a:p>
              <a:p>
                <a:r>
                  <a:rPr lang="en-GB" sz="1200" dirty="0"/>
                  <a:t>You should get the answer 13</a:t>
                </a:r>
              </a:p>
            </p:txBody>
          </p:sp>
        </mc:Choice>
        <mc:Fallback xmlns="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60534BFD-02CB-4005-8D99-EAD11B559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144" y="5957785"/>
                <a:ext cx="2149218" cy="1236044"/>
              </a:xfrm>
              <a:prstGeom prst="rect">
                <a:avLst/>
              </a:prstGeom>
              <a:blipFill>
                <a:blip r:embed="rId8"/>
                <a:stretch>
                  <a:fillRect b="-2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" name="Rectangle 4">
            <a:extLst>
              <a:ext uri="{FF2B5EF4-FFF2-40B4-BE49-F238E27FC236}">
                <a16:creationId xmlns:a16="http://schemas.microsoft.com/office/drawing/2014/main" id="{3C536DC8-858D-4DB7-9F96-BCAEAB3FB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887" y="3329144"/>
            <a:ext cx="22515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/>
              <a:t>To work out 34</a:t>
            </a:r>
            <a:r>
              <a:rPr lang="en-GB" altLang="en-US" sz="1200" baseline="30000" dirty="0"/>
              <a:t>2</a:t>
            </a:r>
            <a:r>
              <a:rPr lang="en-GB" altLang="en-US" sz="1200" dirty="0"/>
              <a:t>: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200" dirty="0"/>
              <a:t>Enter </a:t>
            </a:r>
            <a:r>
              <a:rPr lang="en-GB" altLang="en-US" sz="1200" b="1" i="1" dirty="0"/>
              <a:t>34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200" dirty="0"/>
              <a:t>Press the    </a:t>
            </a:r>
            <a:r>
              <a:rPr lang="en-GB" alt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1200" b="1" baseline="30000" dirty="0">
                <a:sym typeface="Wingdings" panose="05000000000000000000" pitchFamily="2" charset="2"/>
              </a:rPr>
              <a:t>2</a:t>
            </a:r>
            <a:r>
              <a:rPr lang="en-GB" altLang="en-US" sz="1200" dirty="0"/>
              <a:t>    button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200" dirty="0"/>
              <a:t>Press </a:t>
            </a:r>
            <a:r>
              <a:rPr lang="en-GB" altLang="en-US" sz="1200" b="1" i="1" dirty="0"/>
              <a:t>=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/>
              <a:t>You should get the answer 1156</a:t>
            </a:r>
          </a:p>
        </p:txBody>
      </p:sp>
      <p:pic>
        <p:nvPicPr>
          <p:cNvPr id="217" name="Picture 8">
            <a:extLst>
              <a:ext uri="{FF2B5EF4-FFF2-40B4-BE49-F238E27FC236}">
                <a16:creationId xmlns:a16="http://schemas.microsoft.com/office/drawing/2014/main" id="{19F82D9C-5129-485F-96B4-EF2548435E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1" t="33063" r="29425" b="45997"/>
          <a:stretch/>
        </p:blipFill>
        <p:spPr bwMode="auto">
          <a:xfrm>
            <a:off x="4136441" y="4870904"/>
            <a:ext cx="2011554" cy="104062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13140528-DD08-4784-B14E-3E34DA38B271}"/>
              </a:ext>
            </a:extLst>
          </p:cNvPr>
          <p:cNvCxnSpPr>
            <a:cxnSpLocks/>
          </p:cNvCxnSpPr>
          <p:nvPr/>
        </p:nvCxnSpPr>
        <p:spPr>
          <a:xfrm>
            <a:off x="4829431" y="3720295"/>
            <a:ext cx="0" cy="564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3FE6FDCD-000B-4ECB-BE86-2EDC25F203E0}"/>
              </a:ext>
            </a:extLst>
          </p:cNvPr>
          <p:cNvCxnSpPr>
            <a:cxnSpLocks/>
          </p:cNvCxnSpPr>
          <p:nvPr/>
        </p:nvCxnSpPr>
        <p:spPr>
          <a:xfrm>
            <a:off x="4829431" y="4284687"/>
            <a:ext cx="79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FC4FEFD1-606A-4282-AA08-6AA8E22AB85B}"/>
              </a:ext>
            </a:extLst>
          </p:cNvPr>
          <p:cNvCxnSpPr>
            <a:cxnSpLocks/>
          </p:cNvCxnSpPr>
          <p:nvPr/>
        </p:nvCxnSpPr>
        <p:spPr>
          <a:xfrm>
            <a:off x="5133999" y="6345781"/>
            <a:ext cx="0" cy="564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710402FA-C7D4-4659-A167-7A995F62C30F}"/>
              </a:ext>
            </a:extLst>
          </p:cNvPr>
          <p:cNvCxnSpPr>
            <a:cxnSpLocks/>
          </p:cNvCxnSpPr>
          <p:nvPr/>
        </p:nvCxnSpPr>
        <p:spPr>
          <a:xfrm>
            <a:off x="5142218" y="6910173"/>
            <a:ext cx="79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9863DB26-D495-42B3-B3B4-6AAC26FF09C9}"/>
              </a:ext>
            </a:extLst>
          </p:cNvPr>
          <p:cNvCxnSpPr>
            <a:cxnSpLocks/>
            <a:stCxn id="239" idx="2"/>
          </p:cNvCxnSpPr>
          <p:nvPr/>
        </p:nvCxnSpPr>
        <p:spPr>
          <a:xfrm>
            <a:off x="4402424" y="4464069"/>
            <a:ext cx="193023" cy="945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32139662-3EB3-40D2-A957-14EA106A6061}"/>
              </a:ext>
            </a:extLst>
          </p:cNvPr>
          <p:cNvCxnSpPr>
            <a:cxnSpLocks/>
            <a:stCxn id="244" idx="2"/>
          </p:cNvCxnSpPr>
          <p:nvPr/>
        </p:nvCxnSpPr>
        <p:spPr>
          <a:xfrm flipH="1">
            <a:off x="5046058" y="3929287"/>
            <a:ext cx="837476" cy="176400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4" name="Rectangle: Rounded Corners 243">
                <a:extLst>
                  <a:ext uri="{FF2B5EF4-FFF2-40B4-BE49-F238E27FC236}">
                    <a16:creationId xmlns:a16="http://schemas.microsoft.com/office/drawing/2014/main" id="{704BE9F8-FA41-4697-948C-9578E83718EA}"/>
                  </a:ext>
                </a:extLst>
              </p:cNvPr>
              <p:cNvSpPr/>
              <p:nvPr/>
            </p:nvSpPr>
            <p:spPr>
              <a:xfrm>
                <a:off x="5743572" y="3712067"/>
                <a:ext cx="279923" cy="21722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4" name="Rectangle: Rounded Corners 243">
                <a:extLst>
                  <a:ext uri="{FF2B5EF4-FFF2-40B4-BE49-F238E27FC236}">
                    <a16:creationId xmlns:a16="http://schemas.microsoft.com/office/drawing/2014/main" id="{704BE9F8-FA41-4697-948C-9578E83718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572" y="3712067"/>
                <a:ext cx="279923" cy="217220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6" name="Rectangle: Rounded Corners 245">
                <a:extLst>
                  <a:ext uri="{FF2B5EF4-FFF2-40B4-BE49-F238E27FC236}">
                    <a16:creationId xmlns:a16="http://schemas.microsoft.com/office/drawing/2014/main" id="{C458D60B-E6C9-421A-9BC2-E4FE62DA4BC5}"/>
                  </a:ext>
                </a:extLst>
              </p:cNvPr>
              <p:cNvSpPr/>
              <p:nvPr/>
            </p:nvSpPr>
            <p:spPr>
              <a:xfrm>
                <a:off x="3989230" y="4479401"/>
                <a:ext cx="279923" cy="17950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GB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6" name="Rectangle: Rounded Corners 245">
                <a:extLst>
                  <a:ext uri="{FF2B5EF4-FFF2-40B4-BE49-F238E27FC236}">
                    <a16:creationId xmlns:a16="http://schemas.microsoft.com/office/drawing/2014/main" id="{C458D60B-E6C9-421A-9BC2-E4FE62DA4B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230" y="4479401"/>
                <a:ext cx="279923" cy="179504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7" name="Rectangle: Rounded Corners 246">
                <a:extLst>
                  <a:ext uri="{FF2B5EF4-FFF2-40B4-BE49-F238E27FC236}">
                    <a16:creationId xmlns:a16="http://schemas.microsoft.com/office/drawing/2014/main" id="{AEFCC498-15DC-456E-8EDF-D8EBD0E7C7D1}"/>
                  </a:ext>
                </a:extLst>
              </p:cNvPr>
              <p:cNvSpPr/>
              <p:nvPr/>
            </p:nvSpPr>
            <p:spPr>
              <a:xfrm>
                <a:off x="5450942" y="3910091"/>
                <a:ext cx="279923" cy="17950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GB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7" name="Rectangle: Rounded Corners 246">
                <a:extLst>
                  <a:ext uri="{FF2B5EF4-FFF2-40B4-BE49-F238E27FC236}">
                    <a16:creationId xmlns:a16="http://schemas.microsoft.com/office/drawing/2014/main" id="{AEFCC498-15DC-456E-8EDF-D8EBD0E7C7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942" y="3910091"/>
                <a:ext cx="279923" cy="179504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8" name="Rectangle: Rounded Corners 247">
                <a:extLst>
                  <a:ext uri="{FF2B5EF4-FFF2-40B4-BE49-F238E27FC236}">
                    <a16:creationId xmlns:a16="http://schemas.microsoft.com/office/drawing/2014/main" id="{57CC9BB7-9F25-47CA-8B2E-090C64825B95}"/>
                  </a:ext>
                </a:extLst>
              </p:cNvPr>
              <p:cNvSpPr/>
              <p:nvPr/>
            </p:nvSpPr>
            <p:spPr>
              <a:xfrm>
                <a:off x="3960803" y="6774520"/>
                <a:ext cx="279923" cy="17950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GB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8" name="Rectangle: Rounded Corners 247">
                <a:extLst>
                  <a:ext uri="{FF2B5EF4-FFF2-40B4-BE49-F238E27FC236}">
                    <a16:creationId xmlns:a16="http://schemas.microsoft.com/office/drawing/2014/main" id="{57CC9BB7-9F25-47CA-8B2E-090C64825B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803" y="6774520"/>
                <a:ext cx="279923" cy="179504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9" name="Rectangle: Rounded Corners 248">
                <a:extLst>
                  <a:ext uri="{FF2B5EF4-FFF2-40B4-BE49-F238E27FC236}">
                    <a16:creationId xmlns:a16="http://schemas.microsoft.com/office/drawing/2014/main" id="{0B6A9523-30D5-4EFA-91D2-548AFB6E599F}"/>
                  </a:ext>
                </a:extLst>
              </p:cNvPr>
              <p:cNvSpPr/>
              <p:nvPr/>
            </p:nvSpPr>
            <p:spPr>
              <a:xfrm>
                <a:off x="5704010" y="6504797"/>
                <a:ext cx="279923" cy="17950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GB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9" name="Rectangle: Rounded Corners 248">
                <a:extLst>
                  <a:ext uri="{FF2B5EF4-FFF2-40B4-BE49-F238E27FC236}">
                    <a16:creationId xmlns:a16="http://schemas.microsoft.com/office/drawing/2014/main" id="{0B6A9523-30D5-4EFA-91D2-548AFB6E59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010" y="6504797"/>
                <a:ext cx="279923" cy="179504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0" name="Rectangle: Rounded Corners 249">
                <a:extLst>
                  <a:ext uri="{FF2B5EF4-FFF2-40B4-BE49-F238E27FC236}">
                    <a16:creationId xmlns:a16="http://schemas.microsoft.com/office/drawing/2014/main" id="{C4DE1F5E-E2FB-4643-B2BE-CC3780640D38}"/>
                  </a:ext>
                </a:extLst>
              </p:cNvPr>
              <p:cNvSpPr/>
              <p:nvPr/>
            </p:nvSpPr>
            <p:spPr>
              <a:xfrm>
                <a:off x="4232170" y="6345781"/>
                <a:ext cx="279923" cy="21722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∎</m:t>
                          </m:r>
                        </m:e>
                      </m:rad>
                    </m:oMath>
                  </m:oMathPara>
                </a14:m>
                <a:endParaRPr lang="en-GB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0" name="Rectangle: Rounded Corners 249">
                <a:extLst>
                  <a:ext uri="{FF2B5EF4-FFF2-40B4-BE49-F238E27FC236}">
                    <a16:creationId xmlns:a16="http://schemas.microsoft.com/office/drawing/2014/main" id="{C4DE1F5E-E2FB-4643-B2BE-CC3780640D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170" y="6345781"/>
                <a:ext cx="279923" cy="217220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2" name="Rectangle: Rounded Corners 251">
                <a:extLst>
                  <a:ext uri="{FF2B5EF4-FFF2-40B4-BE49-F238E27FC236}">
                    <a16:creationId xmlns:a16="http://schemas.microsoft.com/office/drawing/2014/main" id="{1B9F1EBA-013B-4148-9BB4-CF341D3C9286}"/>
                  </a:ext>
                </a:extLst>
              </p:cNvPr>
              <p:cNvSpPr/>
              <p:nvPr/>
            </p:nvSpPr>
            <p:spPr>
              <a:xfrm>
                <a:off x="5956792" y="6117344"/>
                <a:ext cx="279923" cy="21722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∎</m:t>
                          </m:r>
                        </m:e>
                      </m:rad>
                    </m:oMath>
                  </m:oMathPara>
                </a14:m>
                <a:endParaRPr lang="en-GB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2" name="Rectangle: Rounded Corners 251">
                <a:extLst>
                  <a:ext uri="{FF2B5EF4-FFF2-40B4-BE49-F238E27FC236}">
                    <a16:creationId xmlns:a16="http://schemas.microsoft.com/office/drawing/2014/main" id="{1B9F1EBA-013B-4148-9BB4-CF341D3C92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792" y="6117344"/>
                <a:ext cx="279923" cy="217220"/>
              </a:xfrm>
              <a:prstGeom prst="round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4" name="Straight Arrow Connector 253">
            <a:extLst>
              <a:ext uri="{FF2B5EF4-FFF2-40B4-BE49-F238E27FC236}">
                <a16:creationId xmlns:a16="http://schemas.microsoft.com/office/drawing/2014/main" id="{0516193E-BB22-40C1-8F95-20310059BB9D}"/>
              </a:ext>
            </a:extLst>
          </p:cNvPr>
          <p:cNvCxnSpPr>
            <a:cxnSpLocks/>
            <a:stCxn id="250" idx="0"/>
          </p:cNvCxnSpPr>
          <p:nvPr/>
        </p:nvCxnSpPr>
        <p:spPr>
          <a:xfrm flipV="1">
            <a:off x="4372132" y="5876332"/>
            <a:ext cx="223315" cy="469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C12D6E03-62A7-40EF-AA3D-556C0AF0A3EC}"/>
              </a:ext>
            </a:extLst>
          </p:cNvPr>
          <p:cNvCxnSpPr>
            <a:cxnSpLocks/>
            <a:stCxn id="252" idx="1"/>
          </p:cNvCxnSpPr>
          <p:nvPr/>
        </p:nvCxnSpPr>
        <p:spPr>
          <a:xfrm flipH="1" flipV="1">
            <a:off x="4736609" y="5876332"/>
            <a:ext cx="1220183" cy="349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0" name="Rectangle: Rounded Corners 259">
            <a:extLst>
              <a:ext uri="{FF2B5EF4-FFF2-40B4-BE49-F238E27FC236}">
                <a16:creationId xmlns:a16="http://schemas.microsoft.com/office/drawing/2014/main" id="{539E49E7-C013-43B8-82BB-48350FB06CE5}"/>
              </a:ext>
            </a:extLst>
          </p:cNvPr>
          <p:cNvSpPr/>
          <p:nvPr/>
        </p:nvSpPr>
        <p:spPr>
          <a:xfrm>
            <a:off x="6275638" y="4870904"/>
            <a:ext cx="709929" cy="2397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2" name="Straight Arrow Connector 261">
            <a:extLst>
              <a:ext uri="{FF2B5EF4-FFF2-40B4-BE49-F238E27FC236}">
                <a16:creationId xmlns:a16="http://schemas.microsoft.com/office/drawing/2014/main" id="{849DD9D3-43DD-4A01-AFDA-77BE50E92201}"/>
              </a:ext>
            </a:extLst>
          </p:cNvPr>
          <p:cNvCxnSpPr>
            <a:cxnSpLocks/>
            <a:stCxn id="260" idx="1"/>
          </p:cNvCxnSpPr>
          <p:nvPr/>
        </p:nvCxnSpPr>
        <p:spPr>
          <a:xfrm flipH="1" flipV="1">
            <a:off x="6127306" y="4987270"/>
            <a:ext cx="148332" cy="34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DE00164A-6867-4949-8C5B-B8B5207FCE2C}"/>
              </a:ext>
            </a:extLst>
          </p:cNvPr>
          <p:cNvSpPr txBox="1"/>
          <p:nvPr/>
        </p:nvSpPr>
        <p:spPr>
          <a:xfrm>
            <a:off x="2188470" y="86360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KS4 Mathematics Knowledge Organiser – Percentages – Part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2DDE858-B9DB-4750-91CA-62BA463F8933}"/>
              </a:ext>
            </a:extLst>
          </p:cNvPr>
          <p:cNvSpPr/>
          <p:nvPr/>
        </p:nvSpPr>
        <p:spPr>
          <a:xfrm>
            <a:off x="0" y="7359251"/>
            <a:ext cx="10693400" cy="20051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CA87D8-C1C4-4E56-96BE-044104AEE22E}"/>
              </a:ext>
            </a:extLst>
          </p:cNvPr>
          <p:cNvSpPr/>
          <p:nvPr/>
        </p:nvSpPr>
        <p:spPr>
          <a:xfrm>
            <a:off x="-12875" y="-16422"/>
            <a:ext cx="10693400" cy="3838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D9465EA-FC1B-43FB-91C8-133F4016F246}"/>
              </a:ext>
            </a:extLst>
          </p:cNvPr>
          <p:cNvSpPr txBox="1"/>
          <p:nvPr/>
        </p:nvSpPr>
        <p:spPr>
          <a:xfrm>
            <a:off x="2327992" y="66120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Year 7 Mathematics Knowledge Organiser – Number skills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B69D4F-8E23-47FC-BD6F-257538708EE9}"/>
              </a:ext>
            </a:extLst>
          </p:cNvPr>
          <p:cNvSpPr/>
          <p:nvPr/>
        </p:nvSpPr>
        <p:spPr>
          <a:xfrm>
            <a:off x="7080411" y="399528"/>
            <a:ext cx="360011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/>
              <a:t>LCM or The Lowest / Least Common Multiple </a:t>
            </a:r>
          </a:p>
          <a:p>
            <a:r>
              <a:rPr lang="en-GB" sz="1400" dirty="0"/>
              <a:t>LCM</a:t>
            </a:r>
            <a:r>
              <a:rPr lang="en-GB" sz="1400" b="1" dirty="0"/>
              <a:t> </a:t>
            </a:r>
            <a:r>
              <a:rPr lang="en-GB" sz="1400" dirty="0"/>
              <a:t>is smallest positive number that is a multiple of two or more numbers.</a:t>
            </a:r>
          </a:p>
        </p:txBody>
      </p:sp>
      <p:sp>
        <p:nvSpPr>
          <p:cNvPr id="74" name="Rectangle 15">
            <a:extLst>
              <a:ext uri="{FF2B5EF4-FFF2-40B4-BE49-F238E27FC236}">
                <a16:creationId xmlns:a16="http://schemas.microsoft.com/office/drawing/2014/main" id="{612F1AA3-F7D8-439B-BB21-8212BD26A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644" y="1185589"/>
            <a:ext cx="361588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 dirty="0"/>
              <a:t>Example: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 dirty="0"/>
              <a:t>Find the lowest common multiple of 6 and 9.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Multiples of 6 are:	 6, 12, 18, 24, 30, 36…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Multiples of 9 are:	 9, 18, 27, 36, 45, 54, 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Common multiples of 6 and 9 are: 18, 36 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LCM is 18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4A8C9F-099F-4336-AB81-4999B32EFA65}"/>
              </a:ext>
            </a:extLst>
          </p:cNvPr>
          <p:cNvSpPr/>
          <p:nvPr/>
        </p:nvSpPr>
        <p:spPr>
          <a:xfrm>
            <a:off x="7064644" y="2797695"/>
            <a:ext cx="364340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altLang="en-US" sz="1400" b="1" dirty="0"/>
              <a:t>HCF or the Highest Common Factor </a:t>
            </a:r>
          </a:p>
          <a:p>
            <a:r>
              <a:rPr lang="en-GB" altLang="en-US" sz="1400" dirty="0"/>
              <a:t>HCF is the greatest number that is a factor of two (or more) other numbers.</a:t>
            </a:r>
            <a:endParaRPr lang="en-GB" sz="14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7B974D3-1278-47F8-B9DE-9509A16C1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23" y="3633818"/>
            <a:ext cx="366566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1400" i="1" dirty="0"/>
              <a:t>Example: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1400" i="1" dirty="0"/>
              <a:t>Find the highest common factor of 18 and 24.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Factors of 18 are: 	1, 2, 3, 6, 9, 18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Factors of 24 are: 	1, 2, 3, 4, 6, 8, 12, 24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Common factors of 18 and 24 are: 1, 2, 3 and 6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HCF is 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sz="14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ACB25F4-0B63-4A7F-AB35-5B265A2088A3}"/>
              </a:ext>
            </a:extLst>
          </p:cNvPr>
          <p:cNvSpPr txBox="1"/>
          <p:nvPr/>
        </p:nvSpPr>
        <p:spPr>
          <a:xfrm>
            <a:off x="7064644" y="5208189"/>
            <a:ext cx="3702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Task: Find the HCF and LCM of 12 and 15</a:t>
            </a:r>
          </a:p>
        </p:txBody>
      </p:sp>
      <p:sp>
        <p:nvSpPr>
          <p:cNvPr id="80" name="Rectangle 15">
            <a:extLst>
              <a:ext uri="{FF2B5EF4-FFF2-40B4-BE49-F238E27FC236}">
                <a16:creationId xmlns:a16="http://schemas.microsoft.com/office/drawing/2014/main" id="{6146548D-4669-4540-BACC-2305109502F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66128" y="5520072"/>
            <a:ext cx="3327272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 dirty="0">
                <a:solidFill>
                  <a:schemeClr val="accent5">
                    <a:lumMod val="50000"/>
                  </a:schemeClr>
                </a:solidFill>
              </a:rPr>
              <a:t>Answers: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 dirty="0">
                <a:solidFill>
                  <a:schemeClr val="accent5">
                    <a:lumMod val="50000"/>
                  </a:schemeClr>
                </a:solidFill>
              </a:rPr>
              <a:t>Multiples of 12 are: 12, 24, 36, 48, 60, 72…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 dirty="0">
                <a:solidFill>
                  <a:schemeClr val="accent5">
                    <a:lumMod val="50000"/>
                  </a:schemeClr>
                </a:solidFill>
              </a:rPr>
              <a:t>Multiples of 15 are: 15, 30, 45, 60, 75…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i="1" dirty="0">
                <a:solidFill>
                  <a:schemeClr val="accent5">
                    <a:lumMod val="50000"/>
                  </a:schemeClr>
                </a:solidFill>
              </a:rPr>
              <a:t>The LCM is 60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 i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400" i="1" dirty="0">
                <a:solidFill>
                  <a:schemeClr val="accent5">
                    <a:lumMod val="50000"/>
                  </a:schemeClr>
                </a:solidFill>
              </a:rPr>
              <a:t>Factors of 12 are: 	1, 2, 3, 4, 6, 12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400" i="1" dirty="0">
                <a:solidFill>
                  <a:schemeClr val="accent5">
                    <a:lumMod val="50000"/>
                  </a:schemeClr>
                </a:solidFill>
              </a:rPr>
              <a:t>Factors of 15 are: 	1, 3, 5, 15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1400" i="1" dirty="0">
                <a:solidFill>
                  <a:schemeClr val="accent5">
                    <a:lumMod val="50000"/>
                  </a:schemeClr>
                </a:solidFill>
              </a:rPr>
              <a:t>The HCF is 3</a:t>
            </a:r>
          </a:p>
        </p:txBody>
      </p:sp>
    </p:spTree>
    <p:extLst>
      <p:ext uri="{BB962C8B-B14F-4D97-AF65-F5344CB8AC3E}">
        <p14:creationId xmlns:p14="http://schemas.microsoft.com/office/powerpoint/2010/main" val="11772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301064A6-9C73-417D-8851-A6C575FC222E}"/>
              </a:ext>
            </a:extLst>
          </p:cNvPr>
          <p:cNvSpPr txBox="1"/>
          <p:nvPr/>
        </p:nvSpPr>
        <p:spPr>
          <a:xfrm>
            <a:off x="1841494" y="5322752"/>
            <a:ext cx="40221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n-GB" sz="1400" dirty="0"/>
              <a:t>× or ÷ of positive numbers gives POSITIVE answer </a:t>
            </a:r>
          </a:p>
          <a:p>
            <a:pPr marL="182563" indent="-182563"/>
            <a:r>
              <a:rPr lang="en-GB" sz="1400" dirty="0"/>
              <a:t>	</a:t>
            </a:r>
            <a:r>
              <a:rPr lang="en-GB" sz="1400" i="1" dirty="0"/>
              <a:t>Example: 2 × 3 = 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</a:p>
          <a:p>
            <a:pPr marL="182563" indent="-182563"/>
            <a:endParaRPr lang="en-GB" sz="1400" i="1" dirty="0"/>
          </a:p>
          <a:p>
            <a:pPr marL="182563" indent="-182563">
              <a:buFont typeface="+mj-lt"/>
              <a:buAutoNum type="arabicPeriod" startAt="2"/>
            </a:pPr>
            <a:r>
              <a:rPr lang="en-GB" sz="1400" dirty="0"/>
              <a:t>× or ÷ of positive AND negative numbers gives NEGATIVE answer</a:t>
            </a:r>
          </a:p>
          <a:p>
            <a:r>
              <a:rPr lang="en-GB" sz="1400" dirty="0"/>
              <a:t>     </a:t>
            </a:r>
            <a:r>
              <a:rPr lang="en-GB" sz="1400" i="1" dirty="0"/>
              <a:t>Example:                                    or </a:t>
            </a:r>
          </a:p>
          <a:p>
            <a:endParaRPr lang="en-GB" sz="1400" i="1" dirty="0"/>
          </a:p>
          <a:p>
            <a:pPr marL="182563" indent="-182563">
              <a:buFont typeface="+mj-lt"/>
              <a:buAutoNum type="arabicPeriod" startAt="3"/>
            </a:pPr>
            <a:r>
              <a:rPr lang="en-GB" sz="1400" dirty="0"/>
              <a:t>× or ÷ of negative numbers gives POSITIVE answer</a:t>
            </a:r>
          </a:p>
          <a:p>
            <a:r>
              <a:rPr lang="en-GB" sz="1400" dirty="0"/>
              <a:t>     Example: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DC40BAD4-6C08-403B-8948-9289BD579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5052" y="5735695"/>
            <a:ext cx="2217394" cy="16398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79C41A9-0D9B-486B-AC96-A193091DE8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454" y="4044430"/>
            <a:ext cx="1402380" cy="11756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C64069-A89A-4E22-B3D7-0207EE0C47C4}"/>
              </a:ext>
            </a:extLst>
          </p:cNvPr>
          <p:cNvSpPr txBox="1"/>
          <p:nvPr/>
        </p:nvSpPr>
        <p:spPr>
          <a:xfrm>
            <a:off x="5734650" y="341787"/>
            <a:ext cx="54282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/>
              <a:t>DIVISION</a:t>
            </a:r>
          </a:p>
          <a:p>
            <a:pPr>
              <a:spcAft>
                <a:spcPts val="600"/>
              </a:spcAft>
            </a:pPr>
            <a:r>
              <a:rPr lang="en-GB" sz="1400" dirty="0"/>
              <a:t>To divide two numbers, we use the bus stop method</a:t>
            </a:r>
            <a:r>
              <a:rPr lang="en-GB" sz="1400" b="1" dirty="0"/>
              <a:t>.</a:t>
            </a:r>
          </a:p>
          <a:p>
            <a:r>
              <a:rPr lang="en-GB" sz="1400" b="1" dirty="0"/>
              <a:t>Short division                               Long division</a:t>
            </a:r>
          </a:p>
          <a:p>
            <a:endParaRPr lang="en-GB" sz="1400" b="1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7719" y="1094358"/>
            <a:ext cx="5118127" cy="35278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5691" y="341787"/>
            <a:ext cx="198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DIRECTED NUMBER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0" y="561378"/>
            <a:ext cx="5778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One of the methods which can help you to solve calculation with negative numbers, is a number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98449" y="1549777"/>
                <a:ext cx="153203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449" y="1549777"/>
                <a:ext cx="1532033" cy="4154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11583" y="1980200"/>
            <a:ext cx="4843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Second method is using counters.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4502" y="2316422"/>
            <a:ext cx="2268980" cy="610769"/>
            <a:chOff x="0" y="2769394"/>
            <a:chExt cx="2553998" cy="757238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0" y="2769394"/>
              <a:ext cx="2553998" cy="757238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105898" y="2788027"/>
              <a:ext cx="322727" cy="343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2424" y="2791200"/>
              <a:ext cx="322727" cy="343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1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89852" y="2789824"/>
              <a:ext cx="322727" cy="343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27280" y="2788447"/>
              <a:ext cx="322727" cy="343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469257" y="2787072"/>
              <a:ext cx="322727" cy="343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1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06685" y="2790245"/>
              <a:ext cx="322727" cy="343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144113" y="2793418"/>
              <a:ext cx="322727" cy="343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448" y="3133285"/>
              <a:ext cx="424586" cy="343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-1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158" y="3128736"/>
              <a:ext cx="424586" cy="343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-1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35417" y="3128736"/>
              <a:ext cx="424586" cy="343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-1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69676" y="3128736"/>
              <a:ext cx="424586" cy="343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-1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403935" y="3128736"/>
              <a:ext cx="424586" cy="343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-1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238922" y="2221590"/>
                <a:ext cx="24619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This represents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7+(−5)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922" y="2221590"/>
                <a:ext cx="2461987" cy="307777"/>
              </a:xfrm>
              <a:prstGeom prst="rect">
                <a:avLst/>
              </a:prstGeom>
              <a:blipFill>
                <a:blip r:embed="rId8"/>
                <a:stretch>
                  <a:fillRect l="-743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254440" y="2548688"/>
                <a:ext cx="348020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There are five </a:t>
                </a:r>
                <a:r>
                  <a:rPr lang="en-GB" sz="1400" b="1" dirty="0">
                    <a:solidFill>
                      <a:srgbClr val="0070C0"/>
                    </a:solidFill>
                  </a:rPr>
                  <a:t>zero pairs</a:t>
                </a:r>
                <a:r>
                  <a:rPr lang="en-GB" sz="1400" dirty="0"/>
                  <a:t>.</a:t>
                </a:r>
              </a:p>
              <a:p>
                <a:r>
                  <a:rPr lang="en-GB" sz="1400" dirty="0"/>
                  <a:t>Removing the zero pairs leaves us with </a:t>
                </a:r>
                <a:r>
                  <a:rPr lang="en-GB" sz="1400" b="1" dirty="0"/>
                  <a:t>2</a:t>
                </a:r>
                <a:r>
                  <a:rPr lang="en-GB" sz="1400" dirty="0"/>
                  <a:t>.</a:t>
                </a:r>
              </a:p>
              <a:p>
                <a:r>
                  <a:rPr lang="en-GB" sz="1400" dirty="0"/>
                  <a:t>Therefore: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7+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/>
              </a:p>
              <a:p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440" y="2548688"/>
                <a:ext cx="3480209" cy="954107"/>
              </a:xfrm>
              <a:prstGeom prst="rect">
                <a:avLst/>
              </a:prstGeom>
              <a:blipFill>
                <a:blip r:embed="rId9"/>
                <a:stretch>
                  <a:fillRect l="-525" t="-1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948" y="3381780"/>
                <a:ext cx="535625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This leads us to realise that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</m:oMath>
                </a14:m>
                <a:r>
                  <a:rPr lang="en-GB" sz="1400" b="1" dirty="0"/>
                  <a:t> </a:t>
                </a:r>
                <a:r>
                  <a:rPr lang="en-GB" sz="1400" dirty="0"/>
                  <a:t>gives the same answer as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1400" b="1" dirty="0"/>
                  <a:t> </a:t>
                </a:r>
              </a:p>
              <a:p>
                <a:r>
                  <a:rPr lang="en-GB" sz="1400" dirty="0"/>
                  <a:t>So 			</a:t>
                </a:r>
                <a:r>
                  <a:rPr lang="en-GB" sz="1400" b="1" dirty="0"/>
                  <a:t>7 – 5 = 7 + (-5)</a:t>
                </a:r>
              </a:p>
              <a:p>
                <a:r>
                  <a:rPr lang="en-GB" sz="1400" dirty="0"/>
                  <a:t>Consequently also 	</a:t>
                </a:r>
                <a:r>
                  <a:rPr lang="en-GB" sz="1400" b="1" dirty="0"/>
                  <a:t>7 – (-5) = 7 + (+5) = 7 + 5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" y="3381780"/>
                <a:ext cx="5356251" cy="738664"/>
              </a:xfrm>
              <a:prstGeom prst="rect">
                <a:avLst/>
              </a:prstGeom>
              <a:blipFill>
                <a:blip r:embed="rId10"/>
                <a:stretch>
                  <a:fillRect l="-342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ounded Rectangle 59"/>
          <p:cNvSpPr/>
          <p:nvPr/>
        </p:nvSpPr>
        <p:spPr>
          <a:xfrm>
            <a:off x="135966" y="2264434"/>
            <a:ext cx="201570" cy="72330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43"/>
          </a:p>
        </p:txBody>
      </p:sp>
      <p:sp>
        <p:nvSpPr>
          <p:cNvPr id="61" name="Rounded Rectangle 60"/>
          <p:cNvSpPr/>
          <p:nvPr/>
        </p:nvSpPr>
        <p:spPr>
          <a:xfrm>
            <a:off x="440225" y="2263664"/>
            <a:ext cx="201570" cy="695443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43"/>
          </a:p>
        </p:txBody>
      </p:sp>
      <p:sp>
        <p:nvSpPr>
          <p:cNvPr id="62" name="Rounded Rectangle 61"/>
          <p:cNvSpPr/>
          <p:nvPr/>
        </p:nvSpPr>
        <p:spPr>
          <a:xfrm>
            <a:off x="1307856" y="2246253"/>
            <a:ext cx="233385" cy="71067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43"/>
          </a:p>
        </p:txBody>
      </p:sp>
      <p:sp>
        <p:nvSpPr>
          <p:cNvPr id="63" name="Rounded Rectangle 62"/>
          <p:cNvSpPr/>
          <p:nvPr/>
        </p:nvSpPr>
        <p:spPr>
          <a:xfrm>
            <a:off x="724783" y="2263117"/>
            <a:ext cx="233385" cy="69543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43"/>
          </a:p>
        </p:txBody>
      </p:sp>
      <p:sp>
        <p:nvSpPr>
          <p:cNvPr id="64" name="Rounded Rectangle 63"/>
          <p:cNvSpPr/>
          <p:nvPr/>
        </p:nvSpPr>
        <p:spPr>
          <a:xfrm>
            <a:off x="1027549" y="2248924"/>
            <a:ext cx="211788" cy="69543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43"/>
          </a:p>
        </p:txBody>
      </p:sp>
      <p:sp>
        <p:nvSpPr>
          <p:cNvPr id="65" name="Rectangle 64"/>
          <p:cNvSpPr/>
          <p:nvPr/>
        </p:nvSpPr>
        <p:spPr>
          <a:xfrm>
            <a:off x="385271" y="3057533"/>
            <a:ext cx="9047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zero pairs</a:t>
            </a:r>
            <a:endParaRPr lang="en-GB" sz="1400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17402" y="3044719"/>
            <a:ext cx="213558" cy="139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69958" y="2981345"/>
            <a:ext cx="31734" cy="139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74531" y="3004649"/>
            <a:ext cx="88052" cy="171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1180380" y="2979089"/>
            <a:ext cx="254951" cy="147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1032755" y="2981649"/>
            <a:ext cx="88052" cy="171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876757" y="6385937"/>
                <a:ext cx="1324909" cy="291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295" i="1" dirty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295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295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95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1295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295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1295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757" y="6385937"/>
                <a:ext cx="1324909" cy="29161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936345" y="7074485"/>
                <a:ext cx="1583307" cy="291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295" i="1" dirty="0">
                          <a:latin typeface="Cambria Math" panose="02040503050406030204" pitchFamily="18" charset="0"/>
                        </a:rPr>
                        <m:t>(−6)</m:t>
                      </m:r>
                      <m:r>
                        <a:rPr lang="en-GB" sz="1295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en-GB" sz="1295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95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1295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295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295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345" y="7074485"/>
                <a:ext cx="1583307" cy="291618"/>
              </a:xfrm>
              <a:prstGeom prst="rect">
                <a:avLst/>
              </a:prstGeom>
              <a:blipFill>
                <a:blip r:embed="rId1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409740" y="6393168"/>
                <a:ext cx="1324909" cy="291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1295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95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1295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÷3=</m:t>
                    </m:r>
                    <m:r>
                      <a:rPr lang="en-GB" sz="1295" i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129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2</a:t>
                </a:r>
                <a:endParaRPr lang="en-GB" sz="1295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740" y="6393168"/>
                <a:ext cx="1324909" cy="291618"/>
              </a:xfrm>
              <a:prstGeom prst="rect">
                <a:avLst/>
              </a:prstGeom>
              <a:blipFill>
                <a:blip r:embed="rId13"/>
                <a:stretch>
                  <a:fillRect t="-2083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Rectangle 104">
            <a:extLst>
              <a:ext uri="{FF2B5EF4-FFF2-40B4-BE49-F238E27FC236}">
                <a16:creationId xmlns:a16="http://schemas.microsoft.com/office/drawing/2014/main" id="{2FD687AF-D67B-4638-A133-89902144B690}"/>
              </a:ext>
            </a:extLst>
          </p:cNvPr>
          <p:cNvSpPr/>
          <p:nvPr/>
        </p:nvSpPr>
        <p:spPr>
          <a:xfrm>
            <a:off x="0" y="7359251"/>
            <a:ext cx="10693400" cy="20051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BDCE194-8550-49EF-9446-D984077B259E}"/>
              </a:ext>
            </a:extLst>
          </p:cNvPr>
          <p:cNvSpPr/>
          <p:nvPr/>
        </p:nvSpPr>
        <p:spPr>
          <a:xfrm>
            <a:off x="-12875" y="-16422"/>
            <a:ext cx="10693400" cy="3838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087258D-C89E-4FBD-BCA5-05103C62663E}"/>
              </a:ext>
            </a:extLst>
          </p:cNvPr>
          <p:cNvSpPr txBox="1"/>
          <p:nvPr/>
        </p:nvSpPr>
        <p:spPr>
          <a:xfrm>
            <a:off x="2327992" y="49791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Year 7 Mathematics Knowledge Organiser – Number skills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FE9691D-0507-4A9E-BD94-DC02A11DC932}"/>
                  </a:ext>
                </a:extLst>
              </p:cNvPr>
              <p:cNvSpPr/>
              <p:nvPr/>
            </p:nvSpPr>
            <p:spPr>
              <a:xfrm>
                <a:off x="425776" y="1495253"/>
                <a:ext cx="1390061" cy="415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  <m:r>
                        <a:rPr lang="en-GB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FE9691D-0507-4A9E-BD94-DC02A11DC9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76" y="1495253"/>
                <a:ext cx="1390061" cy="4154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21A42066-11CB-422B-96E2-E51E690E1898}"/>
              </a:ext>
            </a:extLst>
          </p:cNvPr>
          <p:cNvSpPr/>
          <p:nvPr/>
        </p:nvSpPr>
        <p:spPr>
          <a:xfrm>
            <a:off x="599968" y="1419262"/>
            <a:ext cx="241909" cy="1178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8" name="Arrow: Curved Up 107">
            <a:extLst>
              <a:ext uri="{FF2B5EF4-FFF2-40B4-BE49-F238E27FC236}">
                <a16:creationId xmlns:a16="http://schemas.microsoft.com/office/drawing/2014/main" id="{1A48649B-9A8C-4159-91A7-81B5E27943B9}"/>
              </a:ext>
            </a:extLst>
          </p:cNvPr>
          <p:cNvSpPr/>
          <p:nvPr/>
        </p:nvSpPr>
        <p:spPr>
          <a:xfrm>
            <a:off x="862583" y="1411517"/>
            <a:ext cx="241909" cy="1178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9" name="Arrow: Curved Up 108">
            <a:extLst>
              <a:ext uri="{FF2B5EF4-FFF2-40B4-BE49-F238E27FC236}">
                <a16:creationId xmlns:a16="http://schemas.microsoft.com/office/drawing/2014/main" id="{458E088B-2E29-44A3-ACEC-CB7D27DB73C1}"/>
              </a:ext>
            </a:extLst>
          </p:cNvPr>
          <p:cNvSpPr/>
          <p:nvPr/>
        </p:nvSpPr>
        <p:spPr>
          <a:xfrm>
            <a:off x="1098595" y="1411061"/>
            <a:ext cx="241909" cy="1178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" name="Arrow: Curved Up 109">
            <a:extLst>
              <a:ext uri="{FF2B5EF4-FFF2-40B4-BE49-F238E27FC236}">
                <a16:creationId xmlns:a16="http://schemas.microsoft.com/office/drawing/2014/main" id="{F0E34087-9D0E-4D12-838D-208FC70BC73E}"/>
              </a:ext>
            </a:extLst>
          </p:cNvPr>
          <p:cNvSpPr/>
          <p:nvPr/>
        </p:nvSpPr>
        <p:spPr>
          <a:xfrm>
            <a:off x="1291753" y="1412791"/>
            <a:ext cx="241909" cy="1178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Arrow: Curved Up 13">
            <a:extLst>
              <a:ext uri="{FF2B5EF4-FFF2-40B4-BE49-F238E27FC236}">
                <a16:creationId xmlns:a16="http://schemas.microsoft.com/office/drawing/2014/main" id="{9D64BC34-111E-4E7E-8FB4-C939CF67A4B4}"/>
              </a:ext>
            </a:extLst>
          </p:cNvPr>
          <p:cNvSpPr/>
          <p:nvPr/>
        </p:nvSpPr>
        <p:spPr>
          <a:xfrm flipH="1">
            <a:off x="3324712" y="1421119"/>
            <a:ext cx="254754" cy="1454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1" name="Arrow: Curved Up 110">
            <a:extLst>
              <a:ext uri="{FF2B5EF4-FFF2-40B4-BE49-F238E27FC236}">
                <a16:creationId xmlns:a16="http://schemas.microsoft.com/office/drawing/2014/main" id="{DD2FC190-038F-41CE-A420-2D624FC5C50B}"/>
              </a:ext>
            </a:extLst>
          </p:cNvPr>
          <p:cNvSpPr/>
          <p:nvPr/>
        </p:nvSpPr>
        <p:spPr>
          <a:xfrm flipH="1">
            <a:off x="3080464" y="1437657"/>
            <a:ext cx="254754" cy="1454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2" name="Arrow: Curved Up 111">
            <a:extLst>
              <a:ext uri="{FF2B5EF4-FFF2-40B4-BE49-F238E27FC236}">
                <a16:creationId xmlns:a16="http://schemas.microsoft.com/office/drawing/2014/main" id="{28EE7A33-81E7-4C69-82A8-EE671A6B536B}"/>
              </a:ext>
            </a:extLst>
          </p:cNvPr>
          <p:cNvSpPr/>
          <p:nvPr/>
        </p:nvSpPr>
        <p:spPr>
          <a:xfrm flipH="1">
            <a:off x="2868590" y="1450748"/>
            <a:ext cx="254754" cy="1454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3" name="Arrow: Curved Up 112">
            <a:extLst>
              <a:ext uri="{FF2B5EF4-FFF2-40B4-BE49-F238E27FC236}">
                <a16:creationId xmlns:a16="http://schemas.microsoft.com/office/drawing/2014/main" id="{7F5C7AFB-BEF9-4A11-8174-1B4702DF3283}"/>
              </a:ext>
            </a:extLst>
          </p:cNvPr>
          <p:cNvSpPr/>
          <p:nvPr/>
        </p:nvSpPr>
        <p:spPr>
          <a:xfrm flipH="1">
            <a:off x="2639812" y="1425825"/>
            <a:ext cx="254754" cy="1454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4" name="Arrow: Curved Up 113">
            <a:extLst>
              <a:ext uri="{FF2B5EF4-FFF2-40B4-BE49-F238E27FC236}">
                <a16:creationId xmlns:a16="http://schemas.microsoft.com/office/drawing/2014/main" id="{8EFD4ABD-2B25-481D-85A8-C72B0BDCC30E}"/>
              </a:ext>
            </a:extLst>
          </p:cNvPr>
          <p:cNvSpPr/>
          <p:nvPr/>
        </p:nvSpPr>
        <p:spPr>
          <a:xfrm flipH="1">
            <a:off x="2411751" y="1412074"/>
            <a:ext cx="254754" cy="1454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5" name="Arrow: Curved Up 114">
            <a:extLst>
              <a:ext uri="{FF2B5EF4-FFF2-40B4-BE49-F238E27FC236}">
                <a16:creationId xmlns:a16="http://schemas.microsoft.com/office/drawing/2014/main" id="{C4A126CE-AD7B-4D58-B372-97FB2EF0FCFF}"/>
              </a:ext>
            </a:extLst>
          </p:cNvPr>
          <p:cNvSpPr/>
          <p:nvPr/>
        </p:nvSpPr>
        <p:spPr>
          <a:xfrm flipH="1">
            <a:off x="2192471" y="1412075"/>
            <a:ext cx="254754" cy="1454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F5B9574-CF3E-47D7-BBEF-82F48C92F180}"/>
              </a:ext>
            </a:extLst>
          </p:cNvPr>
          <p:cNvSpPr txBox="1"/>
          <p:nvPr/>
        </p:nvSpPr>
        <p:spPr>
          <a:xfrm>
            <a:off x="5714499" y="3182409"/>
            <a:ext cx="490961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/>
              <a:t>MULTIPLICATION</a:t>
            </a:r>
          </a:p>
          <a:p>
            <a:r>
              <a:rPr lang="en-GB" sz="1400" dirty="0"/>
              <a:t>To multiply two numbers together, the grid method is useful to ensure that the calculation is completed correctly.</a:t>
            </a:r>
          </a:p>
          <a:p>
            <a:r>
              <a:rPr lang="en-GB" sz="1400" dirty="0"/>
              <a:t>The second method to use is column method.</a:t>
            </a:r>
          </a:p>
          <a:p>
            <a:endParaRPr lang="en-GB" sz="1400" dirty="0"/>
          </a:p>
          <a:p>
            <a:endParaRPr lang="en-GB" sz="1400" dirty="0"/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A39B2D66-C521-46A3-AABD-039862F40F4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10248" y="1278906"/>
            <a:ext cx="644263" cy="422198"/>
          </a:xfrm>
          <a:prstGeom prst="rect">
            <a:avLst/>
          </a:prstGeom>
        </p:spPr>
      </p:pic>
      <p:grpSp>
        <p:nvGrpSpPr>
          <p:cNvPr id="93" name="Group 92">
            <a:extLst>
              <a:ext uri="{FF2B5EF4-FFF2-40B4-BE49-F238E27FC236}">
                <a16:creationId xmlns:a16="http://schemas.microsoft.com/office/drawing/2014/main" id="{05FE7BAC-3C42-48E4-8F42-A3AFA4217DA9}"/>
              </a:ext>
            </a:extLst>
          </p:cNvPr>
          <p:cNvGrpSpPr/>
          <p:nvPr/>
        </p:nvGrpSpPr>
        <p:grpSpPr>
          <a:xfrm>
            <a:off x="6041189" y="4260359"/>
            <a:ext cx="1454402" cy="879448"/>
            <a:chOff x="5433392" y="474580"/>
            <a:chExt cx="1558836" cy="900850"/>
          </a:xfrm>
        </p:grpSpPr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073D2507-8870-4224-835C-0F5C433B5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433392" y="474580"/>
              <a:ext cx="1518836" cy="673299"/>
            </a:xfrm>
            <a:prstGeom prst="rect">
              <a:avLst/>
            </a:prstGeom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F62D08B-605D-4DD4-9957-9981945F37AC}"/>
                </a:ext>
              </a:extLst>
            </p:cNvPr>
            <p:cNvSpPr txBox="1"/>
            <p:nvPr/>
          </p:nvSpPr>
          <p:spPr>
            <a:xfrm>
              <a:off x="5782203" y="866262"/>
              <a:ext cx="442327" cy="24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900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3BE8B16-7AE9-4B32-B7E6-53C7ACA1F0D9}"/>
                </a:ext>
              </a:extLst>
            </p:cNvPr>
            <p:cNvSpPr txBox="1"/>
            <p:nvPr/>
          </p:nvSpPr>
          <p:spPr>
            <a:xfrm>
              <a:off x="6159175" y="866262"/>
              <a:ext cx="442327" cy="24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720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8B99D5A-97A8-40BF-8ED1-5BF4634535EE}"/>
                </a:ext>
              </a:extLst>
            </p:cNvPr>
            <p:cNvSpPr txBox="1"/>
            <p:nvPr/>
          </p:nvSpPr>
          <p:spPr>
            <a:xfrm>
              <a:off x="6549901" y="866262"/>
              <a:ext cx="442327" cy="24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63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755A2F8-CA72-42EC-9072-168C458002FD}"/>
                </a:ext>
              </a:extLst>
            </p:cNvPr>
            <p:cNvSpPr txBox="1"/>
            <p:nvPr/>
          </p:nvSpPr>
          <p:spPr>
            <a:xfrm>
              <a:off x="5497408" y="1126153"/>
              <a:ext cx="1424400" cy="24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900 + 720 + 63 = 1683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37AB409C-41A0-48BE-8B50-C58E41540EFC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03" t="8427" b="16751"/>
          <a:stretch/>
        </p:blipFill>
        <p:spPr>
          <a:xfrm>
            <a:off x="7825805" y="1196977"/>
            <a:ext cx="1466805" cy="192183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E21FF78-35C7-48FB-A93F-60A9707A4A9C}"/>
              </a:ext>
            </a:extLst>
          </p:cNvPr>
          <p:cNvSpPr/>
          <p:nvPr/>
        </p:nvSpPr>
        <p:spPr>
          <a:xfrm>
            <a:off x="5814248" y="5343706"/>
            <a:ext cx="3637170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/>
              <a:t>BIDMAS</a:t>
            </a:r>
          </a:p>
          <a:p>
            <a:r>
              <a:rPr lang="en-GB" sz="1400" dirty="0"/>
              <a:t>The </a:t>
            </a:r>
            <a:r>
              <a:rPr lang="en-GB" sz="1400" b="1" dirty="0"/>
              <a:t>order</a:t>
            </a:r>
            <a:r>
              <a:rPr lang="en-GB" sz="1400" dirty="0"/>
              <a:t> in which we complete operations in a sum is important. </a:t>
            </a:r>
          </a:p>
          <a:p>
            <a:r>
              <a:rPr lang="en-GB" sz="1400" dirty="0"/>
              <a:t>If operations of the same priority are in the same sum, we work from left to right </a:t>
            </a:r>
          </a:p>
          <a:p>
            <a:r>
              <a:rPr lang="en-GB" sz="1400" i="1" dirty="0"/>
              <a:t>Example: 	10 – 3 + 5 = 12, </a:t>
            </a:r>
          </a:p>
          <a:p>
            <a:r>
              <a:rPr lang="en-GB" sz="1400" i="1" dirty="0"/>
              <a:t>		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first 10 – 3 = 7, </a:t>
            </a:r>
          </a:p>
          <a:p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then 7 + 5 = 12.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b="1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C4EB924-7B69-42FA-A7AB-4282D9FE3CB3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t="52234"/>
          <a:stretch/>
        </p:blipFill>
        <p:spPr>
          <a:xfrm>
            <a:off x="3539212" y="4001004"/>
            <a:ext cx="1663472" cy="1191142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DCA41B9-6FD7-4ACD-889B-78AC8FEF4171}"/>
              </a:ext>
            </a:extLst>
          </p:cNvPr>
          <p:cNvSpPr/>
          <p:nvPr/>
        </p:nvSpPr>
        <p:spPr>
          <a:xfrm>
            <a:off x="-16883" y="4092638"/>
            <a:ext cx="3407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ea typeface="Open Sans" charset="0"/>
                <a:cs typeface="Open Sans" charset="0"/>
              </a:rPr>
              <a:t>The subtraction symbol ‘–’ means addition of the ‘additive inverse’</a:t>
            </a:r>
            <a:endParaRPr lang="en-US" sz="1400" b="1" dirty="0">
              <a:ea typeface="Open Sans Light" charset="0"/>
              <a:cs typeface="Open Sans Light" charset="0"/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26C7751B-39D2-47C7-8839-498BADC314AF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22034" r="21187" b="2467"/>
          <a:stretch/>
        </p:blipFill>
        <p:spPr>
          <a:xfrm>
            <a:off x="14439" y="5482590"/>
            <a:ext cx="1876675" cy="181330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B044509-B822-4DA5-8B34-968A7B8BFBD6}"/>
              </a:ext>
            </a:extLst>
          </p:cNvPr>
          <p:cNvSpPr txBox="1"/>
          <p:nvPr/>
        </p:nvSpPr>
        <p:spPr>
          <a:xfrm>
            <a:off x="-58237" y="5066154"/>
            <a:ext cx="5392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MULTIPLICATION AND DIVISION OF DIRECTED NUMBERS 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6FD451E-91EA-4D57-A9ED-19AE83A7D5DF}"/>
              </a:ext>
            </a:extLst>
          </p:cNvPr>
          <p:cNvSpPr/>
          <p:nvPr/>
        </p:nvSpPr>
        <p:spPr>
          <a:xfrm>
            <a:off x="1180380" y="5739209"/>
            <a:ext cx="433815" cy="40667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5218D72A-79F7-49FB-AFE4-B48490477345}"/>
              </a:ext>
            </a:extLst>
          </p:cNvPr>
          <p:cNvSpPr/>
          <p:nvPr/>
        </p:nvSpPr>
        <p:spPr>
          <a:xfrm>
            <a:off x="356515" y="5753804"/>
            <a:ext cx="433815" cy="40667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CF3CC91C-3E82-4EDC-9287-D5814EAF9B46}"/>
              </a:ext>
            </a:extLst>
          </p:cNvPr>
          <p:cNvSpPr/>
          <p:nvPr/>
        </p:nvSpPr>
        <p:spPr>
          <a:xfrm>
            <a:off x="1162678" y="6637630"/>
            <a:ext cx="433815" cy="40667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902F23FF-8A47-4CE6-BC5E-C90ECD5D2DCD}"/>
              </a:ext>
            </a:extLst>
          </p:cNvPr>
          <p:cNvSpPr/>
          <p:nvPr/>
        </p:nvSpPr>
        <p:spPr>
          <a:xfrm>
            <a:off x="320474" y="6603369"/>
            <a:ext cx="433815" cy="40667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0865EB3-C8A9-459F-9E75-F80784A85A9F}"/>
              </a:ext>
            </a:extLst>
          </p:cNvPr>
          <p:cNvCxnSpPr/>
          <p:nvPr/>
        </p:nvCxnSpPr>
        <p:spPr>
          <a:xfrm>
            <a:off x="5734649" y="367995"/>
            <a:ext cx="0" cy="687712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75B4855-8534-42BE-8665-11FA6734F968}"/>
              </a:ext>
            </a:extLst>
          </p:cNvPr>
          <p:cNvCxnSpPr/>
          <p:nvPr/>
        </p:nvCxnSpPr>
        <p:spPr>
          <a:xfrm>
            <a:off x="5734649" y="3154486"/>
            <a:ext cx="486931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8C8EFF4-3025-419A-B0F5-3CCB522A4945}"/>
              </a:ext>
            </a:extLst>
          </p:cNvPr>
          <p:cNvCxnSpPr/>
          <p:nvPr/>
        </p:nvCxnSpPr>
        <p:spPr>
          <a:xfrm>
            <a:off x="5792331" y="5286936"/>
            <a:ext cx="488802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79A121F-D66B-403A-9FD4-945BF863E7E6}"/>
              </a:ext>
            </a:extLst>
          </p:cNvPr>
          <p:cNvSpPr txBox="1"/>
          <p:nvPr/>
        </p:nvSpPr>
        <p:spPr>
          <a:xfrm>
            <a:off x="9164463" y="1158309"/>
            <a:ext cx="857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 28.8</a:t>
            </a:r>
          </a:p>
        </p:txBody>
      </p:sp>
    </p:spTree>
    <p:extLst>
      <p:ext uri="{BB962C8B-B14F-4D97-AF65-F5344CB8AC3E}">
        <p14:creationId xmlns:p14="http://schemas.microsoft.com/office/powerpoint/2010/main" val="521925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847D44E54C4748BC492F9720AFBC92" ma:contentTypeVersion="14" ma:contentTypeDescription="Create a new document." ma:contentTypeScope="" ma:versionID="bbefd494e0bab0f5742644705a14b36e">
  <xsd:schema xmlns:xsd="http://www.w3.org/2001/XMLSchema" xmlns:xs="http://www.w3.org/2001/XMLSchema" xmlns:p="http://schemas.microsoft.com/office/2006/metadata/properties" xmlns:ns2="8e7627a9-192a-497a-b415-05f6d8fd8a0e" xmlns:ns3="5216ce24-b70b-41e7-a212-1409ee204357" targetNamespace="http://schemas.microsoft.com/office/2006/metadata/properties" ma:root="true" ma:fieldsID="0e235c50d888f2417786e7fe5474fdf8" ns2:_="" ns3:_="">
    <xsd:import namespace="8e7627a9-192a-497a-b415-05f6d8fd8a0e"/>
    <xsd:import namespace="5216ce24-b70b-41e7-a212-1409ee2043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Location" minOccurs="0"/>
                <xsd:element ref="ns2:Comments" minOccurs="0"/>
                <xsd:element ref="ns2:_Flow_SignoffStatu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7627a9-192a-497a-b415-05f6d8fd8a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Comments" ma:index="16" nillable="true" ma:displayName="Comments" ma:description="M" ma:format="Dropdown" ma:internalName="Comments">
      <xsd:simpleType>
        <xsd:restriction base="dms:Text">
          <xsd:maxLength value="255"/>
        </xsd:restriction>
      </xsd:simpleType>
    </xsd:element>
    <xsd:element name="_Flow_SignoffStatus" ma:index="17" nillable="true" ma:displayName="Sign-off status" ma:internalName="_x0024_Resources_x003a_core_x002c_Signoff_Status_x003b_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6ce24-b70b-41e7-a212-1409ee20435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8e7627a9-192a-497a-b415-05f6d8fd8a0e" xsi:nil="true"/>
    <_Flow_SignoffStatus xmlns="8e7627a9-192a-497a-b415-05f6d8fd8a0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99FEB7-4D93-4B50-9077-ECCFF8B2BF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7627a9-192a-497a-b415-05f6d8fd8a0e"/>
    <ds:schemaRef ds:uri="5216ce24-b70b-41e7-a212-1409ee204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671552-F311-4FE1-B8A1-B17065898F2C}">
  <ds:schemaRefs>
    <ds:schemaRef ds:uri="http://purl.org/dc/elements/1.1/"/>
    <ds:schemaRef ds:uri="http://schemas.microsoft.com/office/2006/documentManagement/types"/>
    <ds:schemaRef ds:uri="http://www.w3.org/XML/1998/namespace"/>
    <ds:schemaRef ds:uri="8e7627a9-192a-497a-b415-05f6d8fd8a0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216ce24-b70b-41e7-a212-1409ee204357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251050A-4D40-4B94-92F2-24E7BE0FE5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Words>1550</Words>
  <Application>Microsoft Office PowerPoint</Application>
  <PresentationFormat>Custom</PresentationFormat>
  <Paragraphs>238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Open Sans</vt:lpstr>
      <vt:lpstr>Open Sans Light</vt:lpstr>
      <vt:lpstr>Symbol</vt:lpstr>
      <vt:lpstr>Times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M.Kaukab@meacad.org.uk</dc:creator>
  <cp:keywords/>
  <dc:description/>
  <cp:lastModifiedBy>M Naseem Kaukab - Maths Teacher</cp:lastModifiedBy>
  <cp:revision>153</cp:revision>
  <dcterms:created xsi:type="dcterms:W3CDTF">2020-01-23T16:15:52Z</dcterms:created>
  <dcterms:modified xsi:type="dcterms:W3CDTF">2020-11-12T10:59:42Z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0x0101008D847D44E54C4748BC492F9720AFBC92</vt:lpwstr>
  </property>
</Properties>
</file>